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6" r:id="rId6"/>
    <p:sldMasterId id="2147483678" r:id="rId7"/>
  </p:sldMasterIdLst>
  <p:notesMasterIdLst>
    <p:notesMasterId r:id="rId39"/>
  </p:notesMasterIdLst>
  <p:sldIdLst>
    <p:sldId id="333" r:id="rId8"/>
    <p:sldId id="912" r:id="rId9"/>
    <p:sldId id="426" r:id="rId10"/>
    <p:sldId id="449" r:id="rId11"/>
    <p:sldId id="441" r:id="rId12"/>
    <p:sldId id="408" r:id="rId13"/>
    <p:sldId id="891" r:id="rId14"/>
    <p:sldId id="409" r:id="rId15"/>
    <p:sldId id="436" r:id="rId16"/>
    <p:sldId id="892" r:id="rId17"/>
    <p:sldId id="434" r:id="rId18"/>
    <p:sldId id="893" r:id="rId19"/>
    <p:sldId id="894" r:id="rId20"/>
    <p:sldId id="429" r:id="rId21"/>
    <p:sldId id="895" r:id="rId22"/>
    <p:sldId id="896" r:id="rId23"/>
    <p:sldId id="897" r:id="rId24"/>
    <p:sldId id="898" r:id="rId25"/>
    <p:sldId id="899" r:id="rId26"/>
    <p:sldId id="900" r:id="rId27"/>
    <p:sldId id="415" r:id="rId28"/>
    <p:sldId id="906" r:id="rId29"/>
    <p:sldId id="907" r:id="rId30"/>
    <p:sldId id="908" r:id="rId31"/>
    <p:sldId id="910" r:id="rId32"/>
    <p:sldId id="909" r:id="rId33"/>
    <p:sldId id="901" r:id="rId34"/>
    <p:sldId id="475" r:id="rId35"/>
    <p:sldId id="474" r:id="rId36"/>
    <p:sldId id="471" r:id="rId37"/>
    <p:sldId id="43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9E4C74-8420-32B8-69FC-FFAA30E35E4D}" name="Mark Knight" initials="MK" userId="S::Mark.Knight@sportstructures.com::9104a815-92d1-44f6-bf87-ab22fba67c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6C"/>
    <a:srgbClr val="861E62"/>
    <a:srgbClr val="30346F"/>
    <a:srgbClr val="CEA5C0"/>
    <a:srgbClr val="39ADAD"/>
    <a:srgbClr val="DA3D2E"/>
    <a:srgbClr val="162854"/>
    <a:srgbClr val="D83B2C"/>
    <a:srgbClr val="3AB0B0"/>
    <a:srgbClr val="F498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6F3482-AD01-4C06-B002-FB6DE0FFB79F}" v="1" dt="2025-02-04T16:59:26.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Percival" userId="2c89040f-be39-46bd-b878-3aac107d58fe" providerId="ADAL" clId="{40D2DDFD-CAE4-4446-B5E0-F747FAC0EE85}"/>
    <pc:docChg chg="delSld sldOrd">
      <pc:chgData name="Katherine Percival" userId="2c89040f-be39-46bd-b878-3aac107d58fe" providerId="ADAL" clId="{40D2DDFD-CAE4-4446-B5E0-F747FAC0EE85}" dt="2025-02-04T17:40:59.015" v="1" actId="47"/>
      <pc:docMkLst>
        <pc:docMk/>
      </pc:docMkLst>
      <pc:sldChg chg="del ord">
        <pc:chgData name="Katherine Percival" userId="2c89040f-be39-46bd-b878-3aac107d58fe" providerId="ADAL" clId="{40D2DDFD-CAE4-4446-B5E0-F747FAC0EE85}" dt="2025-02-04T17:40:59.015" v="1" actId="47"/>
        <pc:sldMkLst>
          <pc:docMk/>
          <pc:sldMk cId="1202804053" sldId="472"/>
        </pc:sldMkLst>
      </pc:sldChg>
    </pc:docChg>
  </pc:docChgLst>
  <pc:docChgLst>
    <pc:chgData name="Katherine Percival" userId="2c89040f-be39-46bd-b878-3aac107d58fe" providerId="ADAL" clId="{0E6F3482-AD01-4C06-B002-FB6DE0FFB79F}"/>
    <pc:docChg chg="custSel addSld delSld modSld sldOrd">
      <pc:chgData name="Katherine Percival" userId="2c89040f-be39-46bd-b878-3aac107d58fe" providerId="ADAL" clId="{0E6F3482-AD01-4C06-B002-FB6DE0FFB79F}" dt="2025-02-04T17:00:48.447" v="38" actId="478"/>
      <pc:docMkLst>
        <pc:docMk/>
      </pc:docMkLst>
      <pc:sldChg chg="delSp mod delAnim">
        <pc:chgData name="Katherine Percival" userId="2c89040f-be39-46bd-b878-3aac107d58fe" providerId="ADAL" clId="{0E6F3482-AD01-4C06-B002-FB6DE0FFB79F}" dt="2025-02-04T16:59:21.728" v="4" actId="478"/>
        <pc:sldMkLst>
          <pc:docMk/>
          <pc:sldMk cId="1015927841" sldId="333"/>
        </pc:sldMkLst>
        <pc:picChg chg="del">
          <ac:chgData name="Katherine Percival" userId="2c89040f-be39-46bd-b878-3aac107d58fe" providerId="ADAL" clId="{0E6F3482-AD01-4C06-B002-FB6DE0FFB79F}" dt="2025-02-04T16:59:21.728" v="4" actId="478"/>
          <ac:picMkLst>
            <pc:docMk/>
            <pc:sldMk cId="1015927841" sldId="333"/>
            <ac:picMk id="17" creationId="{B9A92EEF-0EDE-E4C1-C835-3C34A22763AF}"/>
          </ac:picMkLst>
        </pc:picChg>
      </pc:sldChg>
      <pc:sldChg chg="delSp mod delAnim">
        <pc:chgData name="Katherine Percival" userId="2c89040f-be39-46bd-b878-3aac107d58fe" providerId="ADAL" clId="{0E6F3482-AD01-4C06-B002-FB6DE0FFB79F}" dt="2025-02-04T16:59:49.540" v="12" actId="478"/>
        <pc:sldMkLst>
          <pc:docMk/>
          <pc:sldMk cId="1523121589" sldId="408"/>
        </pc:sldMkLst>
        <pc:picChg chg="del">
          <ac:chgData name="Katherine Percival" userId="2c89040f-be39-46bd-b878-3aac107d58fe" providerId="ADAL" clId="{0E6F3482-AD01-4C06-B002-FB6DE0FFB79F}" dt="2025-02-04T16:59:49.540" v="12" actId="478"/>
          <ac:picMkLst>
            <pc:docMk/>
            <pc:sldMk cId="1523121589" sldId="408"/>
            <ac:picMk id="12" creationId="{ED207C08-A742-E070-C464-2D684FE04E1B}"/>
          </ac:picMkLst>
        </pc:picChg>
      </pc:sldChg>
      <pc:sldChg chg="delSp mod delAnim">
        <pc:chgData name="Katherine Percival" userId="2c89040f-be39-46bd-b878-3aac107d58fe" providerId="ADAL" clId="{0E6F3482-AD01-4C06-B002-FB6DE0FFB79F}" dt="2025-02-04T16:59:54.100" v="14" actId="478"/>
        <pc:sldMkLst>
          <pc:docMk/>
          <pc:sldMk cId="1753362849" sldId="409"/>
        </pc:sldMkLst>
        <pc:picChg chg="del">
          <ac:chgData name="Katherine Percival" userId="2c89040f-be39-46bd-b878-3aac107d58fe" providerId="ADAL" clId="{0E6F3482-AD01-4C06-B002-FB6DE0FFB79F}" dt="2025-02-04T16:59:54.100" v="14" actId="478"/>
          <ac:picMkLst>
            <pc:docMk/>
            <pc:sldMk cId="1753362849" sldId="409"/>
            <ac:picMk id="13" creationId="{A44D3C16-5038-C561-8821-CC02BDB1BBA0}"/>
          </ac:picMkLst>
        </pc:picChg>
      </pc:sldChg>
      <pc:sldChg chg="delSp mod delAnim">
        <pc:chgData name="Katherine Percival" userId="2c89040f-be39-46bd-b878-3aac107d58fe" providerId="ADAL" clId="{0E6F3482-AD01-4C06-B002-FB6DE0FFB79F}" dt="2025-02-04T17:00:23.447" v="27" actId="478"/>
        <pc:sldMkLst>
          <pc:docMk/>
          <pc:sldMk cId="3332301881" sldId="415"/>
        </pc:sldMkLst>
        <pc:picChg chg="del">
          <ac:chgData name="Katherine Percival" userId="2c89040f-be39-46bd-b878-3aac107d58fe" providerId="ADAL" clId="{0E6F3482-AD01-4C06-B002-FB6DE0FFB79F}" dt="2025-02-04T17:00:23.447" v="27" actId="478"/>
          <ac:picMkLst>
            <pc:docMk/>
            <pc:sldMk cId="3332301881" sldId="415"/>
            <ac:picMk id="10" creationId="{9ACC2615-F288-B4C6-2C45-06C13B0FE641}"/>
          </ac:picMkLst>
        </pc:picChg>
      </pc:sldChg>
      <pc:sldChg chg="delSp mod delAnim">
        <pc:chgData name="Katherine Percival" userId="2c89040f-be39-46bd-b878-3aac107d58fe" providerId="ADAL" clId="{0E6F3482-AD01-4C06-B002-FB6DE0FFB79F}" dt="2025-02-04T16:57:45.448" v="1" actId="478"/>
        <pc:sldMkLst>
          <pc:docMk/>
          <pc:sldMk cId="1292554718" sldId="426"/>
        </pc:sldMkLst>
        <pc:picChg chg="del">
          <ac:chgData name="Katherine Percival" userId="2c89040f-be39-46bd-b878-3aac107d58fe" providerId="ADAL" clId="{0E6F3482-AD01-4C06-B002-FB6DE0FFB79F}" dt="2025-02-04T16:57:45.448" v="1" actId="478"/>
          <ac:picMkLst>
            <pc:docMk/>
            <pc:sldMk cId="1292554718" sldId="426"/>
            <ac:picMk id="20" creationId="{0F1E22AA-FF6C-39B1-E166-A01B39F944FB}"/>
          </ac:picMkLst>
        </pc:picChg>
      </pc:sldChg>
      <pc:sldChg chg="delSp mod delAnim">
        <pc:chgData name="Katherine Percival" userId="2c89040f-be39-46bd-b878-3aac107d58fe" providerId="ADAL" clId="{0E6F3482-AD01-4C06-B002-FB6DE0FFB79F}" dt="2025-02-04T17:00:06.709" v="20" actId="478"/>
        <pc:sldMkLst>
          <pc:docMk/>
          <pc:sldMk cId="4118229263" sldId="429"/>
        </pc:sldMkLst>
        <pc:picChg chg="del">
          <ac:chgData name="Katherine Percival" userId="2c89040f-be39-46bd-b878-3aac107d58fe" providerId="ADAL" clId="{0E6F3482-AD01-4C06-B002-FB6DE0FFB79F}" dt="2025-02-04T17:00:06.709" v="20" actId="478"/>
          <ac:picMkLst>
            <pc:docMk/>
            <pc:sldMk cId="4118229263" sldId="429"/>
            <ac:picMk id="12" creationId="{C5E2DFBC-C7FD-06B4-F3DB-1AD2E8124194}"/>
          </ac:picMkLst>
        </pc:picChg>
      </pc:sldChg>
      <pc:sldChg chg="delSp mod delAnim">
        <pc:chgData name="Katherine Percival" userId="2c89040f-be39-46bd-b878-3aac107d58fe" providerId="ADAL" clId="{0E6F3482-AD01-4C06-B002-FB6DE0FFB79F}" dt="2025-02-04T17:00:00.592" v="17" actId="478"/>
        <pc:sldMkLst>
          <pc:docMk/>
          <pc:sldMk cId="683300737" sldId="434"/>
        </pc:sldMkLst>
        <pc:picChg chg="del">
          <ac:chgData name="Katherine Percival" userId="2c89040f-be39-46bd-b878-3aac107d58fe" providerId="ADAL" clId="{0E6F3482-AD01-4C06-B002-FB6DE0FFB79F}" dt="2025-02-04T17:00:00.592" v="17" actId="478"/>
          <ac:picMkLst>
            <pc:docMk/>
            <pc:sldMk cId="683300737" sldId="434"/>
            <ac:picMk id="18" creationId="{7E51F237-82D6-373B-2B2D-ACB48AECB0D0}"/>
          </ac:picMkLst>
        </pc:picChg>
      </pc:sldChg>
      <pc:sldChg chg="delSp mod delAnim">
        <pc:chgData name="Katherine Percival" userId="2c89040f-be39-46bd-b878-3aac107d58fe" providerId="ADAL" clId="{0E6F3482-AD01-4C06-B002-FB6DE0FFB79F}" dt="2025-02-04T16:59:55.987" v="15" actId="478"/>
        <pc:sldMkLst>
          <pc:docMk/>
          <pc:sldMk cId="376332317" sldId="436"/>
        </pc:sldMkLst>
        <pc:picChg chg="del">
          <ac:chgData name="Katherine Percival" userId="2c89040f-be39-46bd-b878-3aac107d58fe" providerId="ADAL" clId="{0E6F3482-AD01-4C06-B002-FB6DE0FFB79F}" dt="2025-02-04T16:59:55.987" v="15" actId="478"/>
          <ac:picMkLst>
            <pc:docMk/>
            <pc:sldMk cId="376332317" sldId="436"/>
            <ac:picMk id="8" creationId="{CAB0C30F-EBFB-4546-2C40-0AC69F03E782}"/>
          </ac:picMkLst>
        </pc:picChg>
      </pc:sldChg>
      <pc:sldChg chg="delSp mod delAnim">
        <pc:chgData name="Katherine Percival" userId="2c89040f-be39-46bd-b878-3aac107d58fe" providerId="ADAL" clId="{0E6F3482-AD01-4C06-B002-FB6DE0FFB79F}" dt="2025-02-04T17:00:48.447" v="38" actId="478"/>
        <pc:sldMkLst>
          <pc:docMk/>
          <pc:sldMk cId="3327240957" sldId="438"/>
        </pc:sldMkLst>
        <pc:picChg chg="del">
          <ac:chgData name="Katherine Percival" userId="2c89040f-be39-46bd-b878-3aac107d58fe" providerId="ADAL" clId="{0E6F3482-AD01-4C06-B002-FB6DE0FFB79F}" dt="2025-02-04T17:00:48.447" v="38" actId="478"/>
          <ac:picMkLst>
            <pc:docMk/>
            <pc:sldMk cId="3327240957" sldId="438"/>
            <ac:picMk id="13" creationId="{DCFD1709-E45A-50B0-1F61-4BFBB7E90C7A}"/>
          </ac:picMkLst>
        </pc:picChg>
      </pc:sldChg>
      <pc:sldChg chg="delSp mod delAnim">
        <pc:chgData name="Katherine Percival" userId="2c89040f-be39-46bd-b878-3aac107d58fe" providerId="ADAL" clId="{0E6F3482-AD01-4C06-B002-FB6DE0FFB79F}" dt="2025-02-04T16:57:50.846" v="3" actId="478"/>
        <pc:sldMkLst>
          <pc:docMk/>
          <pc:sldMk cId="2024707887" sldId="441"/>
        </pc:sldMkLst>
        <pc:picChg chg="del">
          <ac:chgData name="Katherine Percival" userId="2c89040f-be39-46bd-b878-3aac107d58fe" providerId="ADAL" clId="{0E6F3482-AD01-4C06-B002-FB6DE0FFB79F}" dt="2025-02-04T16:57:50.846" v="3" actId="478"/>
          <ac:picMkLst>
            <pc:docMk/>
            <pc:sldMk cId="2024707887" sldId="441"/>
            <ac:picMk id="15" creationId="{0C1D1B97-8E97-B6CE-81AE-F2889A8F835E}"/>
          </ac:picMkLst>
        </pc:picChg>
      </pc:sldChg>
      <pc:sldChg chg="delSp modSp add del mod ord setBg delAnim">
        <pc:chgData name="Katherine Percival" userId="2c89040f-be39-46bd-b878-3aac107d58fe" providerId="ADAL" clId="{0E6F3482-AD01-4C06-B002-FB6DE0FFB79F}" dt="2025-02-04T16:59:41.465" v="11" actId="27636"/>
        <pc:sldMkLst>
          <pc:docMk/>
          <pc:sldMk cId="4013608096" sldId="449"/>
        </pc:sldMkLst>
        <pc:spChg chg="mod">
          <ac:chgData name="Katherine Percival" userId="2c89040f-be39-46bd-b878-3aac107d58fe" providerId="ADAL" clId="{0E6F3482-AD01-4C06-B002-FB6DE0FFB79F}" dt="2025-02-04T16:59:41.465" v="11" actId="27636"/>
          <ac:spMkLst>
            <pc:docMk/>
            <pc:sldMk cId="4013608096" sldId="449"/>
            <ac:spMk id="25" creationId="{5BD0F8A1-82BA-8008-7E78-6CF96745BBCE}"/>
          </ac:spMkLst>
        </pc:spChg>
        <pc:picChg chg="del">
          <ac:chgData name="Katherine Percival" userId="2c89040f-be39-46bd-b878-3aac107d58fe" providerId="ADAL" clId="{0E6F3482-AD01-4C06-B002-FB6DE0FFB79F}" dt="2025-02-04T16:57:47.632" v="2" actId="478"/>
          <ac:picMkLst>
            <pc:docMk/>
            <pc:sldMk cId="4013608096" sldId="449"/>
            <ac:picMk id="22" creationId="{DDF846C9-29EC-4C45-3364-ABD18F3A1E07}"/>
          </ac:picMkLst>
        </pc:picChg>
      </pc:sldChg>
      <pc:sldChg chg="delSp mod delAnim">
        <pc:chgData name="Katherine Percival" userId="2c89040f-be39-46bd-b878-3aac107d58fe" providerId="ADAL" clId="{0E6F3482-AD01-4C06-B002-FB6DE0FFB79F}" dt="2025-02-04T17:00:45.883" v="37" actId="478"/>
        <pc:sldMkLst>
          <pc:docMk/>
          <pc:sldMk cId="366092060" sldId="471"/>
        </pc:sldMkLst>
        <pc:picChg chg="del">
          <ac:chgData name="Katherine Percival" userId="2c89040f-be39-46bd-b878-3aac107d58fe" providerId="ADAL" clId="{0E6F3482-AD01-4C06-B002-FB6DE0FFB79F}" dt="2025-02-04T17:00:45.883" v="37" actId="478"/>
          <ac:picMkLst>
            <pc:docMk/>
            <pc:sldMk cId="366092060" sldId="471"/>
            <ac:picMk id="6" creationId="{7DF15745-8B65-6389-7FE6-3715C1DD1615}"/>
          </ac:picMkLst>
        </pc:picChg>
      </pc:sldChg>
      <pc:sldChg chg="delSp mod delAnim">
        <pc:chgData name="Katherine Percival" userId="2c89040f-be39-46bd-b878-3aac107d58fe" providerId="ADAL" clId="{0E6F3482-AD01-4C06-B002-FB6DE0FFB79F}" dt="2025-02-04T17:00:43.390" v="36" actId="478"/>
        <pc:sldMkLst>
          <pc:docMk/>
          <pc:sldMk cId="1202804053" sldId="472"/>
        </pc:sldMkLst>
        <pc:picChg chg="del">
          <ac:chgData name="Katherine Percival" userId="2c89040f-be39-46bd-b878-3aac107d58fe" providerId="ADAL" clId="{0E6F3482-AD01-4C06-B002-FB6DE0FFB79F}" dt="2025-02-04T17:00:43.390" v="36" actId="478"/>
          <ac:picMkLst>
            <pc:docMk/>
            <pc:sldMk cId="1202804053" sldId="472"/>
            <ac:picMk id="4" creationId="{AC74C6A8-CD22-F3E2-B44E-62C33C68E95A}"/>
          </ac:picMkLst>
        </pc:picChg>
      </pc:sldChg>
      <pc:sldChg chg="delSp mod delAnim">
        <pc:chgData name="Katherine Percival" userId="2c89040f-be39-46bd-b878-3aac107d58fe" providerId="ADAL" clId="{0E6F3482-AD01-4C06-B002-FB6DE0FFB79F}" dt="2025-02-04T17:00:41.627" v="35" actId="478"/>
        <pc:sldMkLst>
          <pc:docMk/>
          <pc:sldMk cId="3720293036" sldId="474"/>
        </pc:sldMkLst>
        <pc:picChg chg="del">
          <ac:chgData name="Katherine Percival" userId="2c89040f-be39-46bd-b878-3aac107d58fe" providerId="ADAL" clId="{0E6F3482-AD01-4C06-B002-FB6DE0FFB79F}" dt="2025-02-04T17:00:41.627" v="35" actId="478"/>
          <ac:picMkLst>
            <pc:docMk/>
            <pc:sldMk cId="3720293036" sldId="474"/>
            <ac:picMk id="10" creationId="{20E809B3-0812-8937-9533-D3B616AC5DC0}"/>
          </ac:picMkLst>
        </pc:picChg>
      </pc:sldChg>
      <pc:sldChg chg="delSp mod delAnim">
        <pc:chgData name="Katherine Percival" userId="2c89040f-be39-46bd-b878-3aac107d58fe" providerId="ADAL" clId="{0E6F3482-AD01-4C06-B002-FB6DE0FFB79F}" dt="2025-02-04T17:00:38.279" v="34" actId="478"/>
        <pc:sldMkLst>
          <pc:docMk/>
          <pc:sldMk cId="1157287127" sldId="475"/>
        </pc:sldMkLst>
        <pc:picChg chg="del">
          <ac:chgData name="Katherine Percival" userId="2c89040f-be39-46bd-b878-3aac107d58fe" providerId="ADAL" clId="{0E6F3482-AD01-4C06-B002-FB6DE0FFB79F}" dt="2025-02-04T17:00:38.279" v="34" actId="478"/>
          <ac:picMkLst>
            <pc:docMk/>
            <pc:sldMk cId="1157287127" sldId="475"/>
            <ac:picMk id="14" creationId="{C0C251A6-FE40-A46C-A0E8-834739DA0197}"/>
          </ac:picMkLst>
        </pc:picChg>
      </pc:sldChg>
      <pc:sldChg chg="delSp mod delAnim">
        <pc:chgData name="Katherine Percival" userId="2c89040f-be39-46bd-b878-3aac107d58fe" providerId="ADAL" clId="{0E6F3482-AD01-4C06-B002-FB6DE0FFB79F}" dt="2025-02-04T16:59:52.151" v="13" actId="478"/>
        <pc:sldMkLst>
          <pc:docMk/>
          <pc:sldMk cId="555902081" sldId="891"/>
        </pc:sldMkLst>
        <pc:picChg chg="del">
          <ac:chgData name="Katherine Percival" userId="2c89040f-be39-46bd-b878-3aac107d58fe" providerId="ADAL" clId="{0E6F3482-AD01-4C06-B002-FB6DE0FFB79F}" dt="2025-02-04T16:59:52.151" v="13" actId="478"/>
          <ac:picMkLst>
            <pc:docMk/>
            <pc:sldMk cId="555902081" sldId="891"/>
            <ac:picMk id="12" creationId="{9F530A0E-B904-D3AF-30FB-FAB29048EF9B}"/>
          </ac:picMkLst>
        </pc:picChg>
      </pc:sldChg>
      <pc:sldChg chg="delSp mod delAnim">
        <pc:chgData name="Katherine Percival" userId="2c89040f-be39-46bd-b878-3aac107d58fe" providerId="ADAL" clId="{0E6F3482-AD01-4C06-B002-FB6DE0FFB79F}" dt="2025-02-04T16:59:58.721" v="16" actId="478"/>
        <pc:sldMkLst>
          <pc:docMk/>
          <pc:sldMk cId="1766165793" sldId="892"/>
        </pc:sldMkLst>
        <pc:picChg chg="del">
          <ac:chgData name="Katherine Percival" userId="2c89040f-be39-46bd-b878-3aac107d58fe" providerId="ADAL" clId="{0E6F3482-AD01-4C06-B002-FB6DE0FFB79F}" dt="2025-02-04T16:59:58.721" v="16" actId="478"/>
          <ac:picMkLst>
            <pc:docMk/>
            <pc:sldMk cId="1766165793" sldId="892"/>
            <ac:picMk id="12" creationId="{E3CD226C-B666-D98E-9A48-0938F010376D}"/>
          </ac:picMkLst>
        </pc:picChg>
      </pc:sldChg>
      <pc:sldChg chg="delSp mod delAnim">
        <pc:chgData name="Katherine Percival" userId="2c89040f-be39-46bd-b878-3aac107d58fe" providerId="ADAL" clId="{0E6F3482-AD01-4C06-B002-FB6DE0FFB79F}" dt="2025-02-04T17:00:02.216" v="18" actId="478"/>
        <pc:sldMkLst>
          <pc:docMk/>
          <pc:sldMk cId="905132000" sldId="893"/>
        </pc:sldMkLst>
        <pc:picChg chg="del">
          <ac:chgData name="Katherine Percival" userId="2c89040f-be39-46bd-b878-3aac107d58fe" providerId="ADAL" clId="{0E6F3482-AD01-4C06-B002-FB6DE0FFB79F}" dt="2025-02-04T17:00:02.216" v="18" actId="478"/>
          <ac:picMkLst>
            <pc:docMk/>
            <pc:sldMk cId="905132000" sldId="893"/>
            <ac:picMk id="9" creationId="{B75726E9-8E90-AACD-F053-2C32832995D7}"/>
          </ac:picMkLst>
        </pc:picChg>
      </pc:sldChg>
      <pc:sldChg chg="delSp mod delAnim">
        <pc:chgData name="Katherine Percival" userId="2c89040f-be39-46bd-b878-3aac107d58fe" providerId="ADAL" clId="{0E6F3482-AD01-4C06-B002-FB6DE0FFB79F}" dt="2025-02-04T17:00:04.682" v="19" actId="478"/>
        <pc:sldMkLst>
          <pc:docMk/>
          <pc:sldMk cId="2354327441" sldId="894"/>
        </pc:sldMkLst>
        <pc:picChg chg="del">
          <ac:chgData name="Katherine Percival" userId="2c89040f-be39-46bd-b878-3aac107d58fe" providerId="ADAL" clId="{0E6F3482-AD01-4C06-B002-FB6DE0FFB79F}" dt="2025-02-04T17:00:04.682" v="19" actId="478"/>
          <ac:picMkLst>
            <pc:docMk/>
            <pc:sldMk cId="2354327441" sldId="894"/>
            <ac:picMk id="14" creationId="{7F41B296-EAAC-642C-E049-F03C0D1BA82A}"/>
          </ac:picMkLst>
        </pc:picChg>
      </pc:sldChg>
      <pc:sldChg chg="delSp mod delAnim">
        <pc:chgData name="Katherine Percival" userId="2c89040f-be39-46bd-b878-3aac107d58fe" providerId="ADAL" clId="{0E6F3482-AD01-4C06-B002-FB6DE0FFB79F}" dt="2025-02-04T17:00:09.429" v="21" actId="478"/>
        <pc:sldMkLst>
          <pc:docMk/>
          <pc:sldMk cId="2777532141" sldId="895"/>
        </pc:sldMkLst>
        <pc:picChg chg="del">
          <ac:chgData name="Katherine Percival" userId="2c89040f-be39-46bd-b878-3aac107d58fe" providerId="ADAL" clId="{0E6F3482-AD01-4C06-B002-FB6DE0FFB79F}" dt="2025-02-04T17:00:09.429" v="21" actId="478"/>
          <ac:picMkLst>
            <pc:docMk/>
            <pc:sldMk cId="2777532141" sldId="895"/>
            <ac:picMk id="4" creationId="{0497A28C-D6B0-647B-57F3-7F608972E279}"/>
          </ac:picMkLst>
        </pc:picChg>
      </pc:sldChg>
      <pc:sldChg chg="delSp mod delAnim">
        <pc:chgData name="Katherine Percival" userId="2c89040f-be39-46bd-b878-3aac107d58fe" providerId="ADAL" clId="{0E6F3482-AD01-4C06-B002-FB6DE0FFB79F}" dt="2025-02-04T17:00:11.615" v="22" actId="478"/>
        <pc:sldMkLst>
          <pc:docMk/>
          <pc:sldMk cId="1472856103" sldId="896"/>
        </pc:sldMkLst>
        <pc:picChg chg="del">
          <ac:chgData name="Katherine Percival" userId="2c89040f-be39-46bd-b878-3aac107d58fe" providerId="ADAL" clId="{0E6F3482-AD01-4C06-B002-FB6DE0FFB79F}" dt="2025-02-04T17:00:11.615" v="22" actId="478"/>
          <ac:picMkLst>
            <pc:docMk/>
            <pc:sldMk cId="1472856103" sldId="896"/>
            <ac:picMk id="4" creationId="{CB4BF7C9-8892-4115-C9BB-7ADB3E48EDEB}"/>
          </ac:picMkLst>
        </pc:picChg>
      </pc:sldChg>
      <pc:sldChg chg="delSp mod delAnim">
        <pc:chgData name="Katherine Percival" userId="2c89040f-be39-46bd-b878-3aac107d58fe" providerId="ADAL" clId="{0E6F3482-AD01-4C06-B002-FB6DE0FFB79F}" dt="2025-02-04T17:00:14.006" v="23" actId="478"/>
        <pc:sldMkLst>
          <pc:docMk/>
          <pc:sldMk cId="3075737927" sldId="897"/>
        </pc:sldMkLst>
        <pc:picChg chg="del">
          <ac:chgData name="Katherine Percival" userId="2c89040f-be39-46bd-b878-3aac107d58fe" providerId="ADAL" clId="{0E6F3482-AD01-4C06-B002-FB6DE0FFB79F}" dt="2025-02-04T17:00:14.006" v="23" actId="478"/>
          <ac:picMkLst>
            <pc:docMk/>
            <pc:sldMk cId="3075737927" sldId="897"/>
            <ac:picMk id="11" creationId="{AE42A8F9-60E6-E30B-3969-3BB672FB93CA}"/>
          </ac:picMkLst>
        </pc:picChg>
      </pc:sldChg>
      <pc:sldChg chg="delSp mod delAnim">
        <pc:chgData name="Katherine Percival" userId="2c89040f-be39-46bd-b878-3aac107d58fe" providerId="ADAL" clId="{0E6F3482-AD01-4C06-B002-FB6DE0FFB79F}" dt="2025-02-04T17:00:16.459" v="24" actId="478"/>
        <pc:sldMkLst>
          <pc:docMk/>
          <pc:sldMk cId="1964426345" sldId="898"/>
        </pc:sldMkLst>
        <pc:picChg chg="del">
          <ac:chgData name="Katherine Percival" userId="2c89040f-be39-46bd-b878-3aac107d58fe" providerId="ADAL" clId="{0E6F3482-AD01-4C06-B002-FB6DE0FFB79F}" dt="2025-02-04T17:00:16.459" v="24" actId="478"/>
          <ac:picMkLst>
            <pc:docMk/>
            <pc:sldMk cId="1964426345" sldId="898"/>
            <ac:picMk id="6" creationId="{809F0B71-0584-B00C-5008-65A827117E25}"/>
          </ac:picMkLst>
        </pc:picChg>
      </pc:sldChg>
      <pc:sldChg chg="delSp mod delAnim">
        <pc:chgData name="Katherine Percival" userId="2c89040f-be39-46bd-b878-3aac107d58fe" providerId="ADAL" clId="{0E6F3482-AD01-4C06-B002-FB6DE0FFB79F}" dt="2025-02-04T17:00:19.352" v="25" actId="478"/>
        <pc:sldMkLst>
          <pc:docMk/>
          <pc:sldMk cId="3064382983" sldId="899"/>
        </pc:sldMkLst>
        <pc:picChg chg="del">
          <ac:chgData name="Katherine Percival" userId="2c89040f-be39-46bd-b878-3aac107d58fe" providerId="ADAL" clId="{0E6F3482-AD01-4C06-B002-FB6DE0FFB79F}" dt="2025-02-04T17:00:19.352" v="25" actId="478"/>
          <ac:picMkLst>
            <pc:docMk/>
            <pc:sldMk cId="3064382983" sldId="899"/>
            <ac:picMk id="5" creationId="{069D7EBD-D398-288F-4859-597F9614FFAC}"/>
          </ac:picMkLst>
        </pc:picChg>
      </pc:sldChg>
      <pc:sldChg chg="delSp mod delAnim">
        <pc:chgData name="Katherine Percival" userId="2c89040f-be39-46bd-b878-3aac107d58fe" providerId="ADAL" clId="{0E6F3482-AD01-4C06-B002-FB6DE0FFB79F}" dt="2025-02-04T17:00:20.910" v="26" actId="478"/>
        <pc:sldMkLst>
          <pc:docMk/>
          <pc:sldMk cId="388453548" sldId="900"/>
        </pc:sldMkLst>
        <pc:picChg chg="del">
          <ac:chgData name="Katherine Percival" userId="2c89040f-be39-46bd-b878-3aac107d58fe" providerId="ADAL" clId="{0E6F3482-AD01-4C06-B002-FB6DE0FFB79F}" dt="2025-02-04T17:00:20.910" v="26" actId="478"/>
          <ac:picMkLst>
            <pc:docMk/>
            <pc:sldMk cId="388453548" sldId="900"/>
            <ac:picMk id="10" creationId="{2DDEA3DB-25A0-D67A-4B86-2B6D9F9F86CE}"/>
          </ac:picMkLst>
        </pc:picChg>
      </pc:sldChg>
      <pc:sldChg chg="delSp mod delAnim">
        <pc:chgData name="Katherine Percival" userId="2c89040f-be39-46bd-b878-3aac107d58fe" providerId="ADAL" clId="{0E6F3482-AD01-4C06-B002-FB6DE0FFB79F}" dt="2025-02-04T17:00:36.077" v="33" actId="478"/>
        <pc:sldMkLst>
          <pc:docMk/>
          <pc:sldMk cId="320765873" sldId="901"/>
        </pc:sldMkLst>
        <pc:picChg chg="del">
          <ac:chgData name="Katherine Percival" userId="2c89040f-be39-46bd-b878-3aac107d58fe" providerId="ADAL" clId="{0E6F3482-AD01-4C06-B002-FB6DE0FFB79F}" dt="2025-02-04T17:00:36.077" v="33" actId="478"/>
          <ac:picMkLst>
            <pc:docMk/>
            <pc:sldMk cId="320765873" sldId="901"/>
            <ac:picMk id="9" creationId="{53698C0C-3F0C-D164-F1D8-C64B8DEFCF1D}"/>
          </ac:picMkLst>
        </pc:picChg>
      </pc:sldChg>
      <pc:sldChg chg="delSp mod delAnim">
        <pc:chgData name="Katherine Percival" userId="2c89040f-be39-46bd-b878-3aac107d58fe" providerId="ADAL" clId="{0E6F3482-AD01-4C06-B002-FB6DE0FFB79F}" dt="2025-02-04T17:00:25.208" v="28" actId="478"/>
        <pc:sldMkLst>
          <pc:docMk/>
          <pc:sldMk cId="3918852525" sldId="906"/>
        </pc:sldMkLst>
        <pc:picChg chg="del">
          <ac:chgData name="Katherine Percival" userId="2c89040f-be39-46bd-b878-3aac107d58fe" providerId="ADAL" clId="{0E6F3482-AD01-4C06-B002-FB6DE0FFB79F}" dt="2025-02-04T17:00:25.208" v="28" actId="478"/>
          <ac:picMkLst>
            <pc:docMk/>
            <pc:sldMk cId="3918852525" sldId="906"/>
            <ac:picMk id="10" creationId="{F6A1E350-632C-2255-F95F-28BDA9B61766}"/>
          </ac:picMkLst>
        </pc:picChg>
      </pc:sldChg>
      <pc:sldChg chg="delSp mod delAnim">
        <pc:chgData name="Katherine Percival" userId="2c89040f-be39-46bd-b878-3aac107d58fe" providerId="ADAL" clId="{0E6F3482-AD01-4C06-B002-FB6DE0FFB79F}" dt="2025-02-04T17:00:26.921" v="29" actId="478"/>
        <pc:sldMkLst>
          <pc:docMk/>
          <pc:sldMk cId="606006795" sldId="907"/>
        </pc:sldMkLst>
        <pc:picChg chg="del">
          <ac:chgData name="Katherine Percival" userId="2c89040f-be39-46bd-b878-3aac107d58fe" providerId="ADAL" clId="{0E6F3482-AD01-4C06-B002-FB6DE0FFB79F}" dt="2025-02-04T17:00:26.921" v="29" actId="478"/>
          <ac:picMkLst>
            <pc:docMk/>
            <pc:sldMk cId="606006795" sldId="907"/>
            <ac:picMk id="6" creationId="{9C2A3544-F7AB-DAA0-7563-9B25653B6F76}"/>
          </ac:picMkLst>
        </pc:picChg>
      </pc:sldChg>
      <pc:sldChg chg="delSp mod delAnim">
        <pc:chgData name="Katherine Percival" userId="2c89040f-be39-46bd-b878-3aac107d58fe" providerId="ADAL" clId="{0E6F3482-AD01-4C06-B002-FB6DE0FFB79F}" dt="2025-02-04T17:00:29.769" v="30" actId="478"/>
        <pc:sldMkLst>
          <pc:docMk/>
          <pc:sldMk cId="2318352785" sldId="908"/>
        </pc:sldMkLst>
        <pc:picChg chg="del">
          <ac:chgData name="Katherine Percival" userId="2c89040f-be39-46bd-b878-3aac107d58fe" providerId="ADAL" clId="{0E6F3482-AD01-4C06-B002-FB6DE0FFB79F}" dt="2025-02-04T17:00:29.769" v="30" actId="478"/>
          <ac:picMkLst>
            <pc:docMk/>
            <pc:sldMk cId="2318352785" sldId="908"/>
            <ac:picMk id="10" creationId="{CBAFF423-66B9-97D0-FC63-21FD6273C584}"/>
          </ac:picMkLst>
        </pc:picChg>
      </pc:sldChg>
      <pc:sldChg chg="delSp mod delAnim">
        <pc:chgData name="Katherine Percival" userId="2c89040f-be39-46bd-b878-3aac107d58fe" providerId="ADAL" clId="{0E6F3482-AD01-4C06-B002-FB6DE0FFB79F}" dt="2025-02-04T17:00:34.494" v="32" actId="478"/>
        <pc:sldMkLst>
          <pc:docMk/>
          <pc:sldMk cId="2071419799" sldId="909"/>
        </pc:sldMkLst>
        <pc:picChg chg="del">
          <ac:chgData name="Katherine Percival" userId="2c89040f-be39-46bd-b878-3aac107d58fe" providerId="ADAL" clId="{0E6F3482-AD01-4C06-B002-FB6DE0FFB79F}" dt="2025-02-04T17:00:34.494" v="32" actId="478"/>
          <ac:picMkLst>
            <pc:docMk/>
            <pc:sldMk cId="2071419799" sldId="909"/>
            <ac:picMk id="10" creationId="{2B73B02E-5158-BAED-63DE-5CC514E6784E}"/>
          </ac:picMkLst>
        </pc:picChg>
      </pc:sldChg>
      <pc:sldChg chg="delSp mod delAnim">
        <pc:chgData name="Katherine Percival" userId="2c89040f-be39-46bd-b878-3aac107d58fe" providerId="ADAL" clId="{0E6F3482-AD01-4C06-B002-FB6DE0FFB79F}" dt="2025-02-04T17:00:32.092" v="31" actId="478"/>
        <pc:sldMkLst>
          <pc:docMk/>
          <pc:sldMk cId="2586230900" sldId="910"/>
        </pc:sldMkLst>
        <pc:picChg chg="del">
          <ac:chgData name="Katherine Percival" userId="2c89040f-be39-46bd-b878-3aac107d58fe" providerId="ADAL" clId="{0E6F3482-AD01-4C06-B002-FB6DE0FFB79F}" dt="2025-02-04T17:00:32.092" v="31" actId="478"/>
          <ac:picMkLst>
            <pc:docMk/>
            <pc:sldMk cId="2586230900" sldId="910"/>
            <ac:picMk id="10" creationId="{8C3BEB24-42D4-3B63-F32E-3F5117BC58E6}"/>
          </ac:picMkLst>
        </pc:picChg>
      </pc:sldChg>
      <pc:sldChg chg="delSp mod delAnim">
        <pc:chgData name="Katherine Percival" userId="2c89040f-be39-46bd-b878-3aac107d58fe" providerId="ADAL" clId="{0E6F3482-AD01-4C06-B002-FB6DE0FFB79F}" dt="2025-02-04T16:57:43.681" v="0" actId="478"/>
        <pc:sldMkLst>
          <pc:docMk/>
          <pc:sldMk cId="2095833996" sldId="912"/>
        </pc:sldMkLst>
        <pc:picChg chg="del">
          <ac:chgData name="Katherine Percival" userId="2c89040f-be39-46bd-b878-3aac107d58fe" providerId="ADAL" clId="{0E6F3482-AD01-4C06-B002-FB6DE0FFB79F}" dt="2025-02-04T16:57:43.681" v="0" actId="478"/>
          <ac:picMkLst>
            <pc:docMk/>
            <pc:sldMk cId="2095833996" sldId="912"/>
            <ac:picMk id="17" creationId="{C8E56247-78BB-1588-B5CC-59145B4A0E2B}"/>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A7D3B1-4034-43AD-8A1F-7821BEE6E57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401C034-A1EF-4065-9D0F-B58028C80343}">
      <dgm:prSet custT="1"/>
      <dgm:spPr/>
      <dgm:t>
        <a:bodyPr/>
        <a:lstStyle/>
        <a:p>
          <a:pPr algn="l" rtl="0">
            <a:lnSpc>
              <a:spcPct val="100000"/>
            </a:lnSpc>
          </a:pPr>
          <a:r>
            <a:rPr lang="en-GB" sz="1600" b="0">
              <a:latin typeface="Sofia Pro Regular" panose="020B0000000000000000" pitchFamily="34" charset="0"/>
              <a:cs typeface="Poppins"/>
            </a:rPr>
            <a:t>97% of respondents are concerned (extremely/fairly) about the impact of Cost of Living rises on organisations.</a:t>
          </a:r>
          <a:endParaRPr lang="en-US" sz="1600" b="0">
            <a:latin typeface="Sofia Pro Regular" panose="020B0000000000000000" pitchFamily="34" charset="0"/>
            <a:cs typeface="Poppins"/>
          </a:endParaRPr>
        </a:p>
      </dgm:t>
    </dgm:pt>
    <dgm:pt modelId="{3F222412-A01A-4AB8-A08A-5D3CCA43405D}" type="parTrans" cxnId="{2BC1F0A8-A237-45D2-A427-744363CEAE5C}">
      <dgm:prSet/>
      <dgm:spPr/>
      <dgm:t>
        <a:bodyPr/>
        <a:lstStyle/>
        <a:p>
          <a:endParaRPr lang="en-US"/>
        </a:p>
      </dgm:t>
    </dgm:pt>
    <dgm:pt modelId="{6211A1F5-7618-408E-A74B-6442FCBF88E4}" type="sibTrans" cxnId="{2BC1F0A8-A237-45D2-A427-744363CEAE5C}">
      <dgm:prSet/>
      <dgm:spPr/>
      <dgm:t>
        <a:bodyPr/>
        <a:lstStyle/>
        <a:p>
          <a:endParaRPr lang="en-US"/>
        </a:p>
      </dgm:t>
    </dgm:pt>
    <dgm:pt modelId="{ECFB2851-6018-4E28-8F57-3BD7CB2957AE}">
      <dgm:prSet custT="1"/>
      <dgm:spPr/>
      <dgm:t>
        <a:bodyPr/>
        <a:lstStyle/>
        <a:p>
          <a:pPr algn="l" rtl="0">
            <a:lnSpc>
              <a:spcPct val="100000"/>
            </a:lnSpc>
          </a:pPr>
          <a:r>
            <a:rPr lang="en-GB" sz="1600" b="0">
              <a:latin typeface="Sofia Pro Regular" panose="020B0000000000000000" pitchFamily="34" charset="0"/>
              <a:cs typeface="Poppins"/>
            </a:rPr>
            <a:t>94% are concerned about the effects on young people.</a:t>
          </a:r>
          <a:endParaRPr lang="en-US" sz="1600" b="0">
            <a:latin typeface="Sofia Pro Regular" panose="020B0000000000000000" pitchFamily="34" charset="0"/>
            <a:cs typeface="Poppins"/>
          </a:endParaRPr>
        </a:p>
      </dgm:t>
    </dgm:pt>
    <dgm:pt modelId="{F210941B-12D8-47DE-B830-CF7BB8243720}" type="parTrans" cxnId="{60B4516C-EB4F-41AA-8E44-88542DFF11E9}">
      <dgm:prSet/>
      <dgm:spPr/>
      <dgm:t>
        <a:bodyPr/>
        <a:lstStyle/>
        <a:p>
          <a:endParaRPr lang="en-US"/>
        </a:p>
      </dgm:t>
    </dgm:pt>
    <dgm:pt modelId="{3725CC1F-7551-42CC-8313-D4C560B53F31}" type="sibTrans" cxnId="{60B4516C-EB4F-41AA-8E44-88542DFF11E9}">
      <dgm:prSet/>
      <dgm:spPr/>
      <dgm:t>
        <a:bodyPr/>
        <a:lstStyle/>
        <a:p>
          <a:endParaRPr lang="en-US"/>
        </a:p>
      </dgm:t>
    </dgm:pt>
    <dgm:pt modelId="{48B64B65-F9ED-4B8A-AC49-418D11FEE0DA}">
      <dgm:prSet custT="1"/>
      <dgm:spPr/>
      <dgm:t>
        <a:bodyPr/>
        <a:lstStyle/>
        <a:p>
          <a:pPr algn="l" rtl="0">
            <a:lnSpc>
              <a:spcPct val="100000"/>
            </a:lnSpc>
          </a:pPr>
          <a:r>
            <a:rPr lang="en-GB" sz="1600" b="0">
              <a:latin typeface="Sofia Pro Regular" panose="020B0000000000000000" pitchFamily="34" charset="0"/>
              <a:cs typeface="Poppins"/>
            </a:rPr>
            <a:t>41% have seen a reduction in financial support locally – Businesses/ individuals – local trusts and foundations.</a:t>
          </a:r>
          <a:endParaRPr lang="en-US" sz="1600" b="0">
            <a:latin typeface="Sofia Pro Regular" panose="020B0000000000000000" pitchFamily="34" charset="0"/>
            <a:cs typeface="Poppins"/>
          </a:endParaRPr>
        </a:p>
      </dgm:t>
    </dgm:pt>
    <dgm:pt modelId="{6FA2E15E-ECEA-43D5-A0FE-4D82CFF77185}" type="parTrans" cxnId="{8F0968CB-8274-4EDF-BC80-D0789DFEF2C9}">
      <dgm:prSet/>
      <dgm:spPr/>
      <dgm:t>
        <a:bodyPr/>
        <a:lstStyle/>
        <a:p>
          <a:endParaRPr lang="en-US"/>
        </a:p>
      </dgm:t>
    </dgm:pt>
    <dgm:pt modelId="{98814FAF-7089-476C-B287-7C3CBA4CB58A}" type="sibTrans" cxnId="{8F0968CB-8274-4EDF-BC80-D0789DFEF2C9}">
      <dgm:prSet/>
      <dgm:spPr/>
      <dgm:t>
        <a:bodyPr/>
        <a:lstStyle/>
        <a:p>
          <a:endParaRPr lang="en-US"/>
        </a:p>
      </dgm:t>
    </dgm:pt>
    <dgm:pt modelId="{919AA7E4-6CC1-495A-8879-1954A1E39DF2}">
      <dgm:prSet custT="1"/>
      <dgm:spPr/>
      <dgm:t>
        <a:bodyPr/>
        <a:lstStyle/>
        <a:p>
          <a:pPr algn="l" rtl="0">
            <a:lnSpc>
              <a:spcPct val="100000"/>
            </a:lnSpc>
          </a:pPr>
          <a:r>
            <a:rPr lang="en-GB" sz="1600" b="0">
              <a:latin typeface="Sofia Pro Regular" panose="020B0000000000000000" pitchFamily="34" charset="0"/>
              <a:cs typeface="Poppins"/>
            </a:rPr>
            <a:t>41% need £10k or more to support Cost of Living priorities over next 6 months.</a:t>
          </a:r>
          <a:endParaRPr lang="en-US" sz="1600" b="0">
            <a:latin typeface="Sofia Pro Regular" panose="020B0000000000000000" pitchFamily="34" charset="0"/>
            <a:cs typeface="Poppins"/>
          </a:endParaRPr>
        </a:p>
      </dgm:t>
    </dgm:pt>
    <dgm:pt modelId="{B873CE13-C5DA-4B33-950F-504E0150DF40}" type="parTrans" cxnId="{85718453-1B4F-47D6-96C9-24B4349DEF5C}">
      <dgm:prSet/>
      <dgm:spPr/>
      <dgm:t>
        <a:bodyPr/>
        <a:lstStyle/>
        <a:p>
          <a:endParaRPr lang="en-US"/>
        </a:p>
      </dgm:t>
    </dgm:pt>
    <dgm:pt modelId="{70F3D00B-7AE6-4629-8989-233532F2BA01}" type="sibTrans" cxnId="{85718453-1B4F-47D6-96C9-24B4349DEF5C}">
      <dgm:prSet/>
      <dgm:spPr/>
      <dgm:t>
        <a:bodyPr/>
        <a:lstStyle/>
        <a:p>
          <a:endParaRPr lang="en-US"/>
        </a:p>
      </dgm:t>
    </dgm:pt>
    <dgm:pt modelId="{91E72699-E8D9-4608-8C40-38124E8483E1}">
      <dgm:prSet custT="1"/>
      <dgm:spPr/>
      <dgm:t>
        <a:bodyPr/>
        <a:lstStyle/>
        <a:p>
          <a:pPr algn="l" rtl="0">
            <a:lnSpc>
              <a:spcPct val="100000"/>
            </a:lnSpc>
          </a:pPr>
          <a:r>
            <a:rPr lang="en-GB" sz="1600" b="0">
              <a:latin typeface="Sofia Pro Regular" panose="020B0000000000000000" pitchFamily="34" charset="0"/>
            </a:rPr>
            <a:t>67% indicated that up to half of their young people won’t be able to attend activities over the next 6 months because of Cost-of-Living pressures.</a:t>
          </a:r>
          <a:endParaRPr lang="en-US" sz="1600" b="0">
            <a:latin typeface="Sofia Pro Regular" panose="020B0000000000000000" pitchFamily="34" charset="0"/>
          </a:endParaRPr>
        </a:p>
      </dgm:t>
    </dgm:pt>
    <dgm:pt modelId="{3DE0192D-FB57-47E0-B237-8C6EC79EFFF6}" type="parTrans" cxnId="{CC9CAC27-B89B-4E51-A06A-521A5D9983C1}">
      <dgm:prSet/>
      <dgm:spPr/>
      <dgm:t>
        <a:bodyPr/>
        <a:lstStyle/>
        <a:p>
          <a:endParaRPr lang="en-US"/>
        </a:p>
      </dgm:t>
    </dgm:pt>
    <dgm:pt modelId="{F28F01D8-29A4-4E1E-989E-302BC8292CC7}" type="sibTrans" cxnId="{CC9CAC27-B89B-4E51-A06A-521A5D9983C1}">
      <dgm:prSet/>
      <dgm:spPr/>
      <dgm:t>
        <a:bodyPr/>
        <a:lstStyle/>
        <a:p>
          <a:endParaRPr lang="en-US"/>
        </a:p>
      </dgm:t>
    </dgm:pt>
    <dgm:pt modelId="{D28A2B2A-3781-4255-BE65-E26C4E0C7D82}" type="pres">
      <dgm:prSet presAssocID="{54A7D3B1-4034-43AD-8A1F-7821BEE6E576}" presName="root" presStyleCnt="0">
        <dgm:presLayoutVars>
          <dgm:dir/>
          <dgm:resizeHandles val="exact"/>
        </dgm:presLayoutVars>
      </dgm:prSet>
      <dgm:spPr/>
    </dgm:pt>
    <dgm:pt modelId="{978442B6-CA30-4C4F-A93A-156A5439D171}" type="pres">
      <dgm:prSet presAssocID="{D401C034-A1EF-4065-9D0F-B58028C80343}" presName="compNode" presStyleCnt="0"/>
      <dgm:spPr/>
    </dgm:pt>
    <dgm:pt modelId="{D7623D02-0D81-448A-B3FB-F20C0EFA1BA1}" type="pres">
      <dgm:prSet presAssocID="{D401C034-A1EF-4065-9D0F-B58028C8034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A1A268D7-84F1-44DA-A793-3BD3167AE526}" type="pres">
      <dgm:prSet presAssocID="{D401C034-A1EF-4065-9D0F-B58028C80343}" presName="spaceRect" presStyleCnt="0"/>
      <dgm:spPr/>
    </dgm:pt>
    <dgm:pt modelId="{8711F4A1-1C01-4F59-8506-4D7DFE79C32A}" type="pres">
      <dgm:prSet presAssocID="{D401C034-A1EF-4065-9D0F-B58028C80343}" presName="textRect" presStyleLbl="revTx" presStyleIdx="0" presStyleCnt="5">
        <dgm:presLayoutVars>
          <dgm:chMax val="1"/>
          <dgm:chPref val="1"/>
        </dgm:presLayoutVars>
      </dgm:prSet>
      <dgm:spPr/>
    </dgm:pt>
    <dgm:pt modelId="{071EDF5D-7596-455C-B053-EC826C52779B}" type="pres">
      <dgm:prSet presAssocID="{6211A1F5-7618-408E-A74B-6442FCBF88E4}" presName="sibTrans" presStyleCnt="0"/>
      <dgm:spPr/>
    </dgm:pt>
    <dgm:pt modelId="{DB1B2C07-9518-46F6-B07F-446F1DC07ACA}" type="pres">
      <dgm:prSet presAssocID="{ECFB2851-6018-4E28-8F57-3BD7CB2957AE}" presName="compNode" presStyleCnt="0"/>
      <dgm:spPr/>
    </dgm:pt>
    <dgm:pt modelId="{4F56F44D-A44D-40DF-A91D-27CE457A6BC6}" type="pres">
      <dgm:prSet presAssocID="{ECFB2851-6018-4E28-8F57-3BD7CB2957A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utral Face with No Fill"/>
        </a:ext>
      </dgm:extLst>
    </dgm:pt>
    <dgm:pt modelId="{C6FC4EF3-E711-475E-9E55-91D0A7BC5527}" type="pres">
      <dgm:prSet presAssocID="{ECFB2851-6018-4E28-8F57-3BD7CB2957AE}" presName="spaceRect" presStyleCnt="0"/>
      <dgm:spPr/>
    </dgm:pt>
    <dgm:pt modelId="{DBCA7320-4CF6-46B4-BE84-DBAE73D27F0E}" type="pres">
      <dgm:prSet presAssocID="{ECFB2851-6018-4E28-8F57-3BD7CB2957AE}" presName="textRect" presStyleLbl="revTx" presStyleIdx="1" presStyleCnt="5">
        <dgm:presLayoutVars>
          <dgm:chMax val="1"/>
          <dgm:chPref val="1"/>
        </dgm:presLayoutVars>
      </dgm:prSet>
      <dgm:spPr/>
    </dgm:pt>
    <dgm:pt modelId="{D36527B2-5B1F-4868-B209-4BD1CEC0001B}" type="pres">
      <dgm:prSet presAssocID="{3725CC1F-7551-42CC-8313-D4C560B53F31}" presName="sibTrans" presStyleCnt="0"/>
      <dgm:spPr/>
    </dgm:pt>
    <dgm:pt modelId="{35D15DBF-A679-4D5E-AEDC-A41ABB7F118D}" type="pres">
      <dgm:prSet presAssocID="{48B64B65-F9ED-4B8A-AC49-418D11FEE0DA}" presName="compNode" presStyleCnt="0"/>
      <dgm:spPr/>
    </dgm:pt>
    <dgm:pt modelId="{F68290EB-D609-4EC8-B887-498D7C80295E}" type="pres">
      <dgm:prSet presAssocID="{48B64B65-F9ED-4B8A-AC49-418D11FEE0D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B42808F9-5CA9-4041-8006-FAF680B146EA}" type="pres">
      <dgm:prSet presAssocID="{48B64B65-F9ED-4B8A-AC49-418D11FEE0DA}" presName="spaceRect" presStyleCnt="0"/>
      <dgm:spPr/>
    </dgm:pt>
    <dgm:pt modelId="{F97CB86D-68A5-48FB-B5FD-9F533A7C73E9}" type="pres">
      <dgm:prSet presAssocID="{48B64B65-F9ED-4B8A-AC49-418D11FEE0DA}" presName="textRect" presStyleLbl="revTx" presStyleIdx="2" presStyleCnt="5">
        <dgm:presLayoutVars>
          <dgm:chMax val="1"/>
          <dgm:chPref val="1"/>
        </dgm:presLayoutVars>
      </dgm:prSet>
      <dgm:spPr/>
    </dgm:pt>
    <dgm:pt modelId="{8BEF15DD-2E96-4BC5-8BCF-2452A26227FE}" type="pres">
      <dgm:prSet presAssocID="{98814FAF-7089-476C-B287-7C3CBA4CB58A}" presName="sibTrans" presStyleCnt="0"/>
      <dgm:spPr/>
    </dgm:pt>
    <dgm:pt modelId="{C03AB1D1-0EB5-49D4-9A77-47FFC8435DE0}" type="pres">
      <dgm:prSet presAssocID="{919AA7E4-6CC1-495A-8879-1954A1E39DF2}" presName="compNode" presStyleCnt="0"/>
      <dgm:spPr/>
    </dgm:pt>
    <dgm:pt modelId="{7C803E0F-3B84-4E4A-89D6-9B220F27C692}" type="pres">
      <dgm:prSet presAssocID="{919AA7E4-6CC1-495A-8879-1954A1E39DF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087ACD81-4344-493F-B5F3-B46AB895BECC}" type="pres">
      <dgm:prSet presAssocID="{919AA7E4-6CC1-495A-8879-1954A1E39DF2}" presName="spaceRect" presStyleCnt="0"/>
      <dgm:spPr/>
    </dgm:pt>
    <dgm:pt modelId="{3F17705C-BAA6-46E5-BBED-081A1E1BF4C3}" type="pres">
      <dgm:prSet presAssocID="{919AA7E4-6CC1-495A-8879-1954A1E39DF2}" presName="textRect" presStyleLbl="revTx" presStyleIdx="3" presStyleCnt="5">
        <dgm:presLayoutVars>
          <dgm:chMax val="1"/>
          <dgm:chPref val="1"/>
        </dgm:presLayoutVars>
      </dgm:prSet>
      <dgm:spPr/>
    </dgm:pt>
    <dgm:pt modelId="{28CD2D26-019D-4B7E-A0E2-AC9BF168A46A}" type="pres">
      <dgm:prSet presAssocID="{70F3D00B-7AE6-4629-8989-233532F2BA01}" presName="sibTrans" presStyleCnt="0"/>
      <dgm:spPr/>
    </dgm:pt>
    <dgm:pt modelId="{0C49CE64-5B37-4D44-A5FD-DA061CF0A306}" type="pres">
      <dgm:prSet presAssocID="{91E72699-E8D9-4608-8C40-38124E8483E1}" presName="compNode" presStyleCnt="0"/>
      <dgm:spPr/>
    </dgm:pt>
    <dgm:pt modelId="{DF7D5565-DACF-4B69-BABE-2CEA0DFC38B8}" type="pres">
      <dgm:prSet presAssocID="{91E72699-E8D9-4608-8C40-38124E8483E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usiness Growth"/>
        </a:ext>
      </dgm:extLst>
    </dgm:pt>
    <dgm:pt modelId="{1C70A019-5F0A-4E26-8609-99111CB07FC3}" type="pres">
      <dgm:prSet presAssocID="{91E72699-E8D9-4608-8C40-38124E8483E1}" presName="spaceRect" presStyleCnt="0"/>
      <dgm:spPr/>
    </dgm:pt>
    <dgm:pt modelId="{155B780F-4ED6-4DF7-92CD-3D699621BA99}" type="pres">
      <dgm:prSet presAssocID="{91E72699-E8D9-4608-8C40-38124E8483E1}" presName="textRect" presStyleLbl="revTx" presStyleIdx="4" presStyleCnt="5">
        <dgm:presLayoutVars>
          <dgm:chMax val="1"/>
          <dgm:chPref val="1"/>
        </dgm:presLayoutVars>
      </dgm:prSet>
      <dgm:spPr/>
    </dgm:pt>
  </dgm:ptLst>
  <dgm:cxnLst>
    <dgm:cxn modelId="{A7E0B616-6631-4728-8370-6D05191CB9EB}" type="presOf" srcId="{ECFB2851-6018-4E28-8F57-3BD7CB2957AE}" destId="{DBCA7320-4CF6-46B4-BE84-DBAE73D27F0E}" srcOrd="0" destOrd="0" presId="urn:microsoft.com/office/officeart/2018/2/layout/IconLabelList"/>
    <dgm:cxn modelId="{41F09F17-5081-4D5B-BAF3-AF7519811938}" type="presOf" srcId="{91E72699-E8D9-4608-8C40-38124E8483E1}" destId="{155B780F-4ED6-4DF7-92CD-3D699621BA99}" srcOrd="0" destOrd="0" presId="urn:microsoft.com/office/officeart/2018/2/layout/IconLabelList"/>
    <dgm:cxn modelId="{CC9CAC27-B89B-4E51-A06A-521A5D9983C1}" srcId="{54A7D3B1-4034-43AD-8A1F-7821BEE6E576}" destId="{91E72699-E8D9-4608-8C40-38124E8483E1}" srcOrd="4" destOrd="0" parTransId="{3DE0192D-FB57-47E0-B237-8C6EC79EFFF6}" sibTransId="{F28F01D8-29A4-4E1E-989E-302BC8292CC7}"/>
    <dgm:cxn modelId="{79543E35-42AF-48D6-A442-89C9315E8E8F}" type="presOf" srcId="{D401C034-A1EF-4065-9D0F-B58028C80343}" destId="{8711F4A1-1C01-4F59-8506-4D7DFE79C32A}" srcOrd="0" destOrd="0" presId="urn:microsoft.com/office/officeart/2018/2/layout/IconLabelList"/>
    <dgm:cxn modelId="{60B4516C-EB4F-41AA-8E44-88542DFF11E9}" srcId="{54A7D3B1-4034-43AD-8A1F-7821BEE6E576}" destId="{ECFB2851-6018-4E28-8F57-3BD7CB2957AE}" srcOrd="1" destOrd="0" parTransId="{F210941B-12D8-47DE-B830-CF7BB8243720}" sibTransId="{3725CC1F-7551-42CC-8313-D4C560B53F31}"/>
    <dgm:cxn modelId="{85718453-1B4F-47D6-96C9-24B4349DEF5C}" srcId="{54A7D3B1-4034-43AD-8A1F-7821BEE6E576}" destId="{919AA7E4-6CC1-495A-8879-1954A1E39DF2}" srcOrd="3" destOrd="0" parTransId="{B873CE13-C5DA-4B33-950F-504E0150DF40}" sibTransId="{70F3D00B-7AE6-4629-8989-233532F2BA01}"/>
    <dgm:cxn modelId="{BA48BE57-7184-49D3-AE1A-6DA688AD910B}" type="presOf" srcId="{919AA7E4-6CC1-495A-8879-1954A1E39DF2}" destId="{3F17705C-BAA6-46E5-BBED-081A1E1BF4C3}" srcOrd="0" destOrd="0" presId="urn:microsoft.com/office/officeart/2018/2/layout/IconLabelList"/>
    <dgm:cxn modelId="{2BC1F0A8-A237-45D2-A427-744363CEAE5C}" srcId="{54A7D3B1-4034-43AD-8A1F-7821BEE6E576}" destId="{D401C034-A1EF-4065-9D0F-B58028C80343}" srcOrd="0" destOrd="0" parTransId="{3F222412-A01A-4AB8-A08A-5D3CCA43405D}" sibTransId="{6211A1F5-7618-408E-A74B-6442FCBF88E4}"/>
    <dgm:cxn modelId="{C13AA6AB-722F-4238-A375-D93AA6EF35D3}" type="presOf" srcId="{48B64B65-F9ED-4B8A-AC49-418D11FEE0DA}" destId="{F97CB86D-68A5-48FB-B5FD-9F533A7C73E9}" srcOrd="0" destOrd="0" presId="urn:microsoft.com/office/officeart/2018/2/layout/IconLabelList"/>
    <dgm:cxn modelId="{8F0968CB-8274-4EDF-BC80-D0789DFEF2C9}" srcId="{54A7D3B1-4034-43AD-8A1F-7821BEE6E576}" destId="{48B64B65-F9ED-4B8A-AC49-418D11FEE0DA}" srcOrd="2" destOrd="0" parTransId="{6FA2E15E-ECEA-43D5-A0FE-4D82CFF77185}" sibTransId="{98814FAF-7089-476C-B287-7C3CBA4CB58A}"/>
    <dgm:cxn modelId="{872E41CF-E12E-44AF-BDDD-41509C6117E0}" type="presOf" srcId="{54A7D3B1-4034-43AD-8A1F-7821BEE6E576}" destId="{D28A2B2A-3781-4255-BE65-E26C4E0C7D82}" srcOrd="0" destOrd="0" presId="urn:microsoft.com/office/officeart/2018/2/layout/IconLabelList"/>
    <dgm:cxn modelId="{16FE345A-CFB8-417C-B6B8-F891EA8DF576}" type="presParOf" srcId="{D28A2B2A-3781-4255-BE65-E26C4E0C7D82}" destId="{978442B6-CA30-4C4F-A93A-156A5439D171}" srcOrd="0" destOrd="0" presId="urn:microsoft.com/office/officeart/2018/2/layout/IconLabelList"/>
    <dgm:cxn modelId="{616AB8FD-25FF-453B-BA9A-B6356DE9D100}" type="presParOf" srcId="{978442B6-CA30-4C4F-A93A-156A5439D171}" destId="{D7623D02-0D81-448A-B3FB-F20C0EFA1BA1}" srcOrd="0" destOrd="0" presId="urn:microsoft.com/office/officeart/2018/2/layout/IconLabelList"/>
    <dgm:cxn modelId="{C5C54941-CC21-4292-A881-C0963D908EA6}" type="presParOf" srcId="{978442B6-CA30-4C4F-A93A-156A5439D171}" destId="{A1A268D7-84F1-44DA-A793-3BD3167AE526}" srcOrd="1" destOrd="0" presId="urn:microsoft.com/office/officeart/2018/2/layout/IconLabelList"/>
    <dgm:cxn modelId="{9BF89514-1E7B-4C64-B78E-21E120551243}" type="presParOf" srcId="{978442B6-CA30-4C4F-A93A-156A5439D171}" destId="{8711F4A1-1C01-4F59-8506-4D7DFE79C32A}" srcOrd="2" destOrd="0" presId="urn:microsoft.com/office/officeart/2018/2/layout/IconLabelList"/>
    <dgm:cxn modelId="{7456541F-D1C1-44FA-9648-332C3B4AE4EA}" type="presParOf" srcId="{D28A2B2A-3781-4255-BE65-E26C4E0C7D82}" destId="{071EDF5D-7596-455C-B053-EC826C52779B}" srcOrd="1" destOrd="0" presId="urn:microsoft.com/office/officeart/2018/2/layout/IconLabelList"/>
    <dgm:cxn modelId="{ABF969AF-053B-4C3E-945E-432A3F078898}" type="presParOf" srcId="{D28A2B2A-3781-4255-BE65-E26C4E0C7D82}" destId="{DB1B2C07-9518-46F6-B07F-446F1DC07ACA}" srcOrd="2" destOrd="0" presId="urn:microsoft.com/office/officeart/2018/2/layout/IconLabelList"/>
    <dgm:cxn modelId="{82503884-F0FE-4020-AA6C-BB921B01EC05}" type="presParOf" srcId="{DB1B2C07-9518-46F6-B07F-446F1DC07ACA}" destId="{4F56F44D-A44D-40DF-A91D-27CE457A6BC6}" srcOrd="0" destOrd="0" presId="urn:microsoft.com/office/officeart/2018/2/layout/IconLabelList"/>
    <dgm:cxn modelId="{036DBF83-312B-44BD-8887-F4DB67DFADEA}" type="presParOf" srcId="{DB1B2C07-9518-46F6-B07F-446F1DC07ACA}" destId="{C6FC4EF3-E711-475E-9E55-91D0A7BC5527}" srcOrd="1" destOrd="0" presId="urn:microsoft.com/office/officeart/2018/2/layout/IconLabelList"/>
    <dgm:cxn modelId="{36E9343E-247E-4165-9855-96DFDB2CCE4C}" type="presParOf" srcId="{DB1B2C07-9518-46F6-B07F-446F1DC07ACA}" destId="{DBCA7320-4CF6-46B4-BE84-DBAE73D27F0E}" srcOrd="2" destOrd="0" presId="urn:microsoft.com/office/officeart/2018/2/layout/IconLabelList"/>
    <dgm:cxn modelId="{307F8349-AE95-441E-A448-601C127B1B75}" type="presParOf" srcId="{D28A2B2A-3781-4255-BE65-E26C4E0C7D82}" destId="{D36527B2-5B1F-4868-B209-4BD1CEC0001B}" srcOrd="3" destOrd="0" presId="urn:microsoft.com/office/officeart/2018/2/layout/IconLabelList"/>
    <dgm:cxn modelId="{402D4A58-0C45-4740-8AF5-94A5AD581DEC}" type="presParOf" srcId="{D28A2B2A-3781-4255-BE65-E26C4E0C7D82}" destId="{35D15DBF-A679-4D5E-AEDC-A41ABB7F118D}" srcOrd="4" destOrd="0" presId="urn:microsoft.com/office/officeart/2018/2/layout/IconLabelList"/>
    <dgm:cxn modelId="{4449F5FD-82D3-4845-8FB5-374AC2B94A61}" type="presParOf" srcId="{35D15DBF-A679-4D5E-AEDC-A41ABB7F118D}" destId="{F68290EB-D609-4EC8-B887-498D7C80295E}" srcOrd="0" destOrd="0" presId="urn:microsoft.com/office/officeart/2018/2/layout/IconLabelList"/>
    <dgm:cxn modelId="{7178FB46-C647-4E6A-8B59-465C0B3E82F9}" type="presParOf" srcId="{35D15DBF-A679-4D5E-AEDC-A41ABB7F118D}" destId="{B42808F9-5CA9-4041-8006-FAF680B146EA}" srcOrd="1" destOrd="0" presId="urn:microsoft.com/office/officeart/2018/2/layout/IconLabelList"/>
    <dgm:cxn modelId="{D62A5DB2-720A-41A6-9410-5CA0A3238527}" type="presParOf" srcId="{35D15DBF-A679-4D5E-AEDC-A41ABB7F118D}" destId="{F97CB86D-68A5-48FB-B5FD-9F533A7C73E9}" srcOrd="2" destOrd="0" presId="urn:microsoft.com/office/officeart/2018/2/layout/IconLabelList"/>
    <dgm:cxn modelId="{C3859651-6E8E-4E5B-9E2C-9D85CCBEB033}" type="presParOf" srcId="{D28A2B2A-3781-4255-BE65-E26C4E0C7D82}" destId="{8BEF15DD-2E96-4BC5-8BCF-2452A26227FE}" srcOrd="5" destOrd="0" presId="urn:microsoft.com/office/officeart/2018/2/layout/IconLabelList"/>
    <dgm:cxn modelId="{022462BB-14C3-48D7-BB67-AD888E674361}" type="presParOf" srcId="{D28A2B2A-3781-4255-BE65-E26C4E0C7D82}" destId="{C03AB1D1-0EB5-49D4-9A77-47FFC8435DE0}" srcOrd="6" destOrd="0" presId="urn:microsoft.com/office/officeart/2018/2/layout/IconLabelList"/>
    <dgm:cxn modelId="{B6BF3F11-27CA-46D1-8F9B-CC7075D574F5}" type="presParOf" srcId="{C03AB1D1-0EB5-49D4-9A77-47FFC8435DE0}" destId="{7C803E0F-3B84-4E4A-89D6-9B220F27C692}" srcOrd="0" destOrd="0" presId="urn:microsoft.com/office/officeart/2018/2/layout/IconLabelList"/>
    <dgm:cxn modelId="{8E121FEA-BB2F-4967-B7BF-E03C1B617867}" type="presParOf" srcId="{C03AB1D1-0EB5-49D4-9A77-47FFC8435DE0}" destId="{087ACD81-4344-493F-B5F3-B46AB895BECC}" srcOrd="1" destOrd="0" presId="urn:microsoft.com/office/officeart/2018/2/layout/IconLabelList"/>
    <dgm:cxn modelId="{63AFB409-0F92-4097-9C7C-742AD2B2A401}" type="presParOf" srcId="{C03AB1D1-0EB5-49D4-9A77-47FFC8435DE0}" destId="{3F17705C-BAA6-46E5-BBED-081A1E1BF4C3}" srcOrd="2" destOrd="0" presId="urn:microsoft.com/office/officeart/2018/2/layout/IconLabelList"/>
    <dgm:cxn modelId="{8E7F53B5-4A57-42B5-ABE8-4205942E9404}" type="presParOf" srcId="{D28A2B2A-3781-4255-BE65-E26C4E0C7D82}" destId="{28CD2D26-019D-4B7E-A0E2-AC9BF168A46A}" srcOrd="7" destOrd="0" presId="urn:microsoft.com/office/officeart/2018/2/layout/IconLabelList"/>
    <dgm:cxn modelId="{B34867A2-059A-493A-A5AA-6F0CBB27FBA5}" type="presParOf" srcId="{D28A2B2A-3781-4255-BE65-E26C4E0C7D82}" destId="{0C49CE64-5B37-4D44-A5FD-DA061CF0A306}" srcOrd="8" destOrd="0" presId="urn:microsoft.com/office/officeart/2018/2/layout/IconLabelList"/>
    <dgm:cxn modelId="{4840B0DB-CE6B-47A0-A712-215DA4027BAC}" type="presParOf" srcId="{0C49CE64-5B37-4D44-A5FD-DA061CF0A306}" destId="{DF7D5565-DACF-4B69-BABE-2CEA0DFC38B8}" srcOrd="0" destOrd="0" presId="urn:microsoft.com/office/officeart/2018/2/layout/IconLabelList"/>
    <dgm:cxn modelId="{D1D5667D-3C9D-4231-BF7E-77F7964DF8DC}" type="presParOf" srcId="{0C49CE64-5B37-4D44-A5FD-DA061CF0A306}" destId="{1C70A019-5F0A-4E26-8609-99111CB07FC3}" srcOrd="1" destOrd="0" presId="urn:microsoft.com/office/officeart/2018/2/layout/IconLabelList"/>
    <dgm:cxn modelId="{1E341F28-A664-4700-8395-7EEB722A564A}" type="presParOf" srcId="{0C49CE64-5B37-4D44-A5FD-DA061CF0A306}" destId="{155B780F-4ED6-4DF7-92CD-3D699621BA9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F51B98-8F93-4E69-BC08-875C13C12578}" type="doc">
      <dgm:prSet loTypeId="urn:microsoft.com/office/officeart/2018/2/layout/IconCircleList" loCatId="icon" qsTypeId="urn:microsoft.com/office/officeart/2005/8/quickstyle/simple1" qsCatId="simple" csTypeId="urn:microsoft.com/office/officeart/2005/8/colors/accent0_3" csCatId="mainScheme" phldr="1"/>
      <dgm:spPr/>
      <dgm:t>
        <a:bodyPr/>
        <a:lstStyle/>
        <a:p>
          <a:endParaRPr lang="en-US"/>
        </a:p>
      </dgm:t>
    </dgm:pt>
    <dgm:pt modelId="{E16BA837-C1A5-43DB-B976-315325821C0B}">
      <dgm:prSet custT="1"/>
      <dgm:spPr/>
      <dgm:t>
        <a:bodyPr/>
        <a:lstStyle/>
        <a:p>
          <a:pPr>
            <a:lnSpc>
              <a:spcPct val="100000"/>
            </a:lnSpc>
          </a:pPr>
          <a:r>
            <a:rPr lang="en-GB" sz="1400" b="0">
              <a:latin typeface="Sofia Pro Light" panose="020B0604020202020204" charset="0"/>
            </a:rPr>
            <a:t>Reduce the number of sessions</a:t>
          </a:r>
          <a:endParaRPr lang="en-US" sz="1400" b="0">
            <a:latin typeface="Sofia Pro Light" panose="020B0604020202020204" charset="0"/>
          </a:endParaRPr>
        </a:p>
      </dgm:t>
    </dgm:pt>
    <dgm:pt modelId="{A416A198-142A-4513-A95E-997B33386FA6}" type="parTrans" cxnId="{45BDBE58-C46D-4D36-9AC3-7511AB973DD4}">
      <dgm:prSet/>
      <dgm:spPr/>
      <dgm:t>
        <a:bodyPr/>
        <a:lstStyle/>
        <a:p>
          <a:endParaRPr lang="en-US" sz="1400" b="0">
            <a:latin typeface="Sofia Pro Light" panose="020B0604020202020204" charset="0"/>
          </a:endParaRPr>
        </a:p>
      </dgm:t>
    </dgm:pt>
    <dgm:pt modelId="{0C62313F-A4D2-4CD7-9D27-0BBBF4B3EA78}" type="sibTrans" cxnId="{45BDBE58-C46D-4D36-9AC3-7511AB973DD4}">
      <dgm:prSet/>
      <dgm:spPr/>
      <dgm:t>
        <a:bodyPr/>
        <a:lstStyle/>
        <a:p>
          <a:pPr>
            <a:lnSpc>
              <a:spcPct val="100000"/>
            </a:lnSpc>
          </a:pPr>
          <a:endParaRPr lang="en-US" sz="1400" b="0">
            <a:latin typeface="Sofia Pro Light" panose="020B0604020202020204" charset="0"/>
          </a:endParaRPr>
        </a:p>
      </dgm:t>
    </dgm:pt>
    <dgm:pt modelId="{7BA2AE33-4DE2-478F-B701-56BF55F516EA}">
      <dgm:prSet custT="1"/>
      <dgm:spPr/>
      <dgm:t>
        <a:bodyPr/>
        <a:lstStyle/>
        <a:p>
          <a:pPr>
            <a:lnSpc>
              <a:spcPct val="100000"/>
            </a:lnSpc>
          </a:pPr>
          <a:r>
            <a:rPr lang="en-GB" sz="1400" b="0">
              <a:latin typeface="Sofia Pro Light" panose="020B0604020202020204" charset="0"/>
              <a:cs typeface="Poppins" panose="00000500000000000000" pitchFamily="2" charset="0"/>
            </a:rPr>
            <a:t>Use a cheaper/ smaller venue/ use 1/3</a:t>
          </a:r>
          <a:r>
            <a:rPr lang="en-GB" sz="1400" b="0" baseline="30000">
              <a:latin typeface="Sofia Pro Light" panose="020B0604020202020204" charset="0"/>
              <a:cs typeface="Poppins" panose="00000500000000000000" pitchFamily="2" charset="0"/>
            </a:rPr>
            <a:t>rd</a:t>
          </a:r>
          <a:r>
            <a:rPr lang="en-GB" sz="1400" b="0">
              <a:latin typeface="Sofia Pro Light" panose="020B0604020202020204" charset="0"/>
              <a:cs typeface="Poppins" panose="00000500000000000000" pitchFamily="2" charset="0"/>
            </a:rPr>
            <a:t> of pitch for training </a:t>
          </a:r>
          <a:endParaRPr lang="en-US" sz="1400" b="0">
            <a:latin typeface="Sofia Pro Light" panose="020B0604020202020204" charset="0"/>
            <a:cs typeface="Poppins" panose="00000500000000000000" pitchFamily="2" charset="0"/>
          </a:endParaRPr>
        </a:p>
      </dgm:t>
    </dgm:pt>
    <dgm:pt modelId="{CF168607-2A07-4AF5-98B8-FC391EB5BA02}" type="parTrans" cxnId="{8A4DC1A3-6E8F-41D9-B19B-B3E6AC26814A}">
      <dgm:prSet/>
      <dgm:spPr/>
      <dgm:t>
        <a:bodyPr/>
        <a:lstStyle/>
        <a:p>
          <a:endParaRPr lang="en-US" sz="1400" b="0">
            <a:latin typeface="Sofia Pro Light" panose="020B0604020202020204" charset="0"/>
          </a:endParaRPr>
        </a:p>
      </dgm:t>
    </dgm:pt>
    <dgm:pt modelId="{37812A72-581C-47C6-B5D7-11E78D318202}" type="sibTrans" cxnId="{8A4DC1A3-6E8F-41D9-B19B-B3E6AC26814A}">
      <dgm:prSet/>
      <dgm:spPr/>
      <dgm:t>
        <a:bodyPr/>
        <a:lstStyle/>
        <a:p>
          <a:pPr>
            <a:lnSpc>
              <a:spcPct val="100000"/>
            </a:lnSpc>
          </a:pPr>
          <a:endParaRPr lang="en-US" sz="1400" b="0">
            <a:latin typeface="Sofia Pro Light" panose="020B0604020202020204" charset="0"/>
          </a:endParaRPr>
        </a:p>
      </dgm:t>
    </dgm:pt>
    <dgm:pt modelId="{E8A56542-FA95-4013-A8DD-439E1BACA879}">
      <dgm:prSet custT="1"/>
      <dgm:spPr/>
      <dgm:t>
        <a:bodyPr/>
        <a:lstStyle/>
        <a:p>
          <a:pPr>
            <a:lnSpc>
              <a:spcPct val="100000"/>
            </a:lnSpc>
          </a:pPr>
          <a:r>
            <a:rPr lang="en-GB" sz="1400" b="0">
              <a:latin typeface="Sofia Pro Light" panose="020B0604020202020204" charset="0"/>
            </a:rPr>
            <a:t>Share transport-carshare for away/ home games</a:t>
          </a:r>
          <a:endParaRPr lang="en-US" sz="1400" b="0">
            <a:latin typeface="Sofia Pro Light" panose="020B0604020202020204" charset="0"/>
          </a:endParaRPr>
        </a:p>
      </dgm:t>
    </dgm:pt>
    <dgm:pt modelId="{BDD6E6A5-BEC1-4588-8618-DA93E6745122}" type="parTrans" cxnId="{A6701B9B-ED08-4A2D-8F73-3006779D374A}">
      <dgm:prSet/>
      <dgm:spPr/>
      <dgm:t>
        <a:bodyPr/>
        <a:lstStyle/>
        <a:p>
          <a:endParaRPr lang="en-US" sz="1400" b="0">
            <a:latin typeface="Sofia Pro Light" panose="020B0604020202020204" charset="0"/>
          </a:endParaRPr>
        </a:p>
      </dgm:t>
    </dgm:pt>
    <dgm:pt modelId="{ADF36569-3DC2-4D67-B1E0-93D1D840ABE1}" type="sibTrans" cxnId="{A6701B9B-ED08-4A2D-8F73-3006779D374A}">
      <dgm:prSet/>
      <dgm:spPr/>
      <dgm:t>
        <a:bodyPr/>
        <a:lstStyle/>
        <a:p>
          <a:pPr>
            <a:lnSpc>
              <a:spcPct val="100000"/>
            </a:lnSpc>
          </a:pPr>
          <a:endParaRPr lang="en-US" sz="1400" b="0">
            <a:latin typeface="Sofia Pro Light" panose="020B0604020202020204" charset="0"/>
          </a:endParaRPr>
        </a:p>
      </dgm:t>
    </dgm:pt>
    <dgm:pt modelId="{505386AE-A10C-4714-902C-65E621CC34D4}">
      <dgm:prSet custT="1"/>
      <dgm:spPr/>
      <dgm:t>
        <a:bodyPr/>
        <a:lstStyle/>
        <a:p>
          <a:pPr>
            <a:lnSpc>
              <a:spcPct val="100000"/>
            </a:lnSpc>
          </a:pPr>
          <a:r>
            <a:rPr lang="en-GB" sz="1400" b="0">
              <a:latin typeface="Sofia Pro Light" panose="020B0604020202020204" charset="0"/>
            </a:rPr>
            <a:t>Source/ tender out for kit suppliers </a:t>
          </a:r>
          <a:endParaRPr lang="en-US" sz="1400" b="0">
            <a:latin typeface="Sofia Pro Light" panose="020B0604020202020204" charset="0"/>
          </a:endParaRPr>
        </a:p>
      </dgm:t>
    </dgm:pt>
    <dgm:pt modelId="{5357066A-33D8-4438-A3B8-CD1511AEDB91}" type="parTrans" cxnId="{BF565C5A-172A-47D0-8DB4-96DA9FE8B78F}">
      <dgm:prSet/>
      <dgm:spPr/>
      <dgm:t>
        <a:bodyPr/>
        <a:lstStyle/>
        <a:p>
          <a:endParaRPr lang="en-US" sz="1400" b="0">
            <a:latin typeface="Sofia Pro Light" panose="020B0604020202020204" charset="0"/>
          </a:endParaRPr>
        </a:p>
      </dgm:t>
    </dgm:pt>
    <dgm:pt modelId="{69DE8C33-4062-4D73-9943-841FFFE3AAFF}" type="sibTrans" cxnId="{BF565C5A-172A-47D0-8DB4-96DA9FE8B78F}">
      <dgm:prSet/>
      <dgm:spPr/>
      <dgm:t>
        <a:bodyPr/>
        <a:lstStyle/>
        <a:p>
          <a:pPr>
            <a:lnSpc>
              <a:spcPct val="100000"/>
            </a:lnSpc>
          </a:pPr>
          <a:endParaRPr lang="en-US" sz="1400" b="0">
            <a:latin typeface="Sofia Pro Light" panose="020B0604020202020204" charset="0"/>
          </a:endParaRPr>
        </a:p>
      </dgm:t>
    </dgm:pt>
    <dgm:pt modelId="{3AF1C1AA-3D14-4AEA-8877-3C4696B4BC95}">
      <dgm:prSet custT="1"/>
      <dgm:spPr/>
      <dgm:t>
        <a:bodyPr/>
        <a:lstStyle/>
        <a:p>
          <a:pPr>
            <a:lnSpc>
              <a:spcPct val="100000"/>
            </a:lnSpc>
          </a:pPr>
          <a:r>
            <a:rPr lang="en-GB" sz="1400" b="0">
              <a:latin typeface="Sofia Pro Light" panose="020B0604020202020204" charset="0"/>
            </a:rPr>
            <a:t>Grants and fundraising </a:t>
          </a:r>
          <a:endParaRPr lang="en-US" sz="1400" b="0">
            <a:latin typeface="Sofia Pro Light" panose="020B0604020202020204" charset="0"/>
          </a:endParaRPr>
        </a:p>
      </dgm:t>
    </dgm:pt>
    <dgm:pt modelId="{3A1570F6-4B2F-4DA5-A465-578AC81678C8}" type="parTrans" cxnId="{A426AE8E-AFA5-494B-876A-7A8496FB2B67}">
      <dgm:prSet/>
      <dgm:spPr/>
      <dgm:t>
        <a:bodyPr/>
        <a:lstStyle/>
        <a:p>
          <a:endParaRPr lang="en-US" sz="1400" b="0">
            <a:latin typeface="Sofia Pro Light" panose="020B0604020202020204" charset="0"/>
          </a:endParaRPr>
        </a:p>
      </dgm:t>
    </dgm:pt>
    <dgm:pt modelId="{96F820B6-6199-49BE-ACE1-DA1014FEDE4C}" type="sibTrans" cxnId="{A426AE8E-AFA5-494B-876A-7A8496FB2B67}">
      <dgm:prSet/>
      <dgm:spPr/>
      <dgm:t>
        <a:bodyPr/>
        <a:lstStyle/>
        <a:p>
          <a:pPr>
            <a:lnSpc>
              <a:spcPct val="100000"/>
            </a:lnSpc>
          </a:pPr>
          <a:endParaRPr lang="en-US" sz="1400" b="0">
            <a:latin typeface="Sofia Pro Light" panose="020B0604020202020204" charset="0"/>
          </a:endParaRPr>
        </a:p>
      </dgm:t>
    </dgm:pt>
    <dgm:pt modelId="{2656248F-F853-4D6E-883E-49D6EBCE3A46}">
      <dgm:prSet custT="1"/>
      <dgm:spPr/>
      <dgm:t>
        <a:bodyPr/>
        <a:lstStyle/>
        <a:p>
          <a:pPr>
            <a:lnSpc>
              <a:spcPct val="100000"/>
            </a:lnSpc>
          </a:pPr>
          <a:r>
            <a:rPr lang="en-GB" sz="1400" b="0">
              <a:latin typeface="Sofia Pro Light" panose="020B0604020202020204" charset="0"/>
            </a:rPr>
            <a:t>Renegotiate insurance/ change supplier</a:t>
          </a:r>
          <a:endParaRPr lang="en-US" sz="1400" b="0">
            <a:latin typeface="Sofia Pro Light" panose="020B0604020202020204" charset="0"/>
          </a:endParaRPr>
        </a:p>
      </dgm:t>
    </dgm:pt>
    <dgm:pt modelId="{4EEBFAA1-5858-4450-A7BA-E0565D9FEE3F}" type="parTrans" cxnId="{502F6901-D617-4CD2-8419-ED16A7E7D44B}">
      <dgm:prSet/>
      <dgm:spPr/>
      <dgm:t>
        <a:bodyPr/>
        <a:lstStyle/>
        <a:p>
          <a:endParaRPr lang="en-US" sz="1400" b="0">
            <a:latin typeface="Sofia Pro Light" panose="020B0604020202020204" charset="0"/>
          </a:endParaRPr>
        </a:p>
      </dgm:t>
    </dgm:pt>
    <dgm:pt modelId="{F7A07D86-898B-494D-8BA5-E0BD6890D4EC}" type="sibTrans" cxnId="{502F6901-D617-4CD2-8419-ED16A7E7D44B}">
      <dgm:prSet/>
      <dgm:spPr/>
      <dgm:t>
        <a:bodyPr/>
        <a:lstStyle/>
        <a:p>
          <a:pPr>
            <a:lnSpc>
              <a:spcPct val="100000"/>
            </a:lnSpc>
          </a:pPr>
          <a:endParaRPr lang="en-US" sz="1400" b="0">
            <a:latin typeface="Sofia Pro Light" panose="020B0604020202020204" charset="0"/>
          </a:endParaRPr>
        </a:p>
      </dgm:t>
    </dgm:pt>
    <dgm:pt modelId="{E6E16A20-C903-4B08-840D-96EEC3DB9732}">
      <dgm:prSet custT="1"/>
      <dgm:spPr/>
      <dgm:t>
        <a:bodyPr/>
        <a:lstStyle/>
        <a:p>
          <a:pPr>
            <a:lnSpc>
              <a:spcPct val="100000"/>
            </a:lnSpc>
          </a:pPr>
          <a:r>
            <a:rPr lang="en-GB" sz="1400" b="0">
              <a:latin typeface="Sofia Pro Light" panose="020B0604020202020204" charset="0"/>
            </a:rPr>
            <a:t>Renegotiate catering/ change supplier</a:t>
          </a:r>
          <a:endParaRPr lang="en-US" sz="1400" b="0">
            <a:latin typeface="Sofia Pro Light" panose="020B0604020202020204" charset="0"/>
          </a:endParaRPr>
        </a:p>
      </dgm:t>
    </dgm:pt>
    <dgm:pt modelId="{12420E44-4758-4430-B623-3BFAA7DF83AE}" type="parTrans" cxnId="{AE6233FE-8198-468F-BA33-7299C1C7C8A1}">
      <dgm:prSet/>
      <dgm:spPr/>
      <dgm:t>
        <a:bodyPr/>
        <a:lstStyle/>
        <a:p>
          <a:endParaRPr lang="en-US" sz="1400" b="0">
            <a:latin typeface="Sofia Pro Light" panose="020B0604020202020204" charset="0"/>
          </a:endParaRPr>
        </a:p>
      </dgm:t>
    </dgm:pt>
    <dgm:pt modelId="{5821FB77-E866-42F8-9593-56B83EA2CC08}" type="sibTrans" cxnId="{AE6233FE-8198-468F-BA33-7299C1C7C8A1}">
      <dgm:prSet/>
      <dgm:spPr/>
      <dgm:t>
        <a:bodyPr/>
        <a:lstStyle/>
        <a:p>
          <a:pPr>
            <a:lnSpc>
              <a:spcPct val="100000"/>
            </a:lnSpc>
          </a:pPr>
          <a:endParaRPr lang="en-US" sz="1400" b="0">
            <a:latin typeface="Sofia Pro Light" panose="020B0604020202020204" charset="0"/>
          </a:endParaRPr>
        </a:p>
      </dgm:t>
    </dgm:pt>
    <dgm:pt modelId="{ED3B9789-8BD1-4D26-9593-6CC688BF6477}">
      <dgm:prSet phldr="0" custT="1"/>
      <dgm:spPr/>
      <dgm:t>
        <a:bodyPr/>
        <a:lstStyle/>
        <a:p>
          <a:pPr>
            <a:lnSpc>
              <a:spcPct val="100000"/>
            </a:lnSpc>
          </a:pPr>
          <a:r>
            <a:rPr lang="en-GB" sz="1300" b="0">
              <a:latin typeface="Sofia Pro Light" panose="020B0604020202020204" charset="0"/>
            </a:rPr>
            <a:t>Switch the lights off</a:t>
          </a:r>
        </a:p>
      </dgm:t>
    </dgm:pt>
    <dgm:pt modelId="{99602193-4CE1-46F6-B868-E5A8B93BD5BC}" type="parTrans" cxnId="{ED788F7F-5EAA-48C1-8F1E-A9E19B7E8975}">
      <dgm:prSet/>
      <dgm:spPr/>
      <dgm:t>
        <a:bodyPr/>
        <a:lstStyle/>
        <a:p>
          <a:endParaRPr lang="en-GB" b="0">
            <a:latin typeface="Sofia Pro Light" panose="020B0604020202020204" charset="0"/>
          </a:endParaRPr>
        </a:p>
      </dgm:t>
    </dgm:pt>
    <dgm:pt modelId="{BDD1F7A3-317F-4C8D-9CF1-2BF6C1B8B3D7}" type="sibTrans" cxnId="{ED788F7F-5EAA-48C1-8F1E-A9E19B7E8975}">
      <dgm:prSet/>
      <dgm:spPr/>
      <dgm:t>
        <a:bodyPr/>
        <a:lstStyle/>
        <a:p>
          <a:endParaRPr lang="en-GB" b="0">
            <a:latin typeface="Sofia Pro Light" panose="020B0604020202020204" charset="0"/>
          </a:endParaRPr>
        </a:p>
      </dgm:t>
    </dgm:pt>
    <dgm:pt modelId="{22B85DC4-99AF-41E0-8980-D354ADB82BE8}" type="pres">
      <dgm:prSet presAssocID="{84F51B98-8F93-4E69-BC08-875C13C12578}" presName="root" presStyleCnt="0">
        <dgm:presLayoutVars>
          <dgm:dir/>
          <dgm:resizeHandles val="exact"/>
        </dgm:presLayoutVars>
      </dgm:prSet>
      <dgm:spPr/>
    </dgm:pt>
    <dgm:pt modelId="{D731EB2C-41D0-4B8D-ACEC-B27AB41C956C}" type="pres">
      <dgm:prSet presAssocID="{84F51B98-8F93-4E69-BC08-875C13C12578}" presName="container" presStyleCnt="0">
        <dgm:presLayoutVars>
          <dgm:dir/>
          <dgm:resizeHandles val="exact"/>
        </dgm:presLayoutVars>
      </dgm:prSet>
      <dgm:spPr/>
    </dgm:pt>
    <dgm:pt modelId="{0603AA39-336C-45FA-B8A9-B59A39F8B761}" type="pres">
      <dgm:prSet presAssocID="{E16BA837-C1A5-43DB-B976-315325821C0B}" presName="compNode" presStyleCnt="0"/>
      <dgm:spPr/>
    </dgm:pt>
    <dgm:pt modelId="{6758DA07-1771-45C6-89F6-5E75854A5151}" type="pres">
      <dgm:prSet presAssocID="{E16BA837-C1A5-43DB-B976-315325821C0B}" presName="iconBgRect" presStyleLbl="bgShp" presStyleIdx="0" presStyleCnt="8"/>
      <dgm:spPr>
        <a:solidFill>
          <a:srgbClr val="F4984A"/>
        </a:solidFill>
      </dgm:spPr>
    </dgm:pt>
    <dgm:pt modelId="{2329561A-2A29-414E-BD71-406333289314}" type="pres">
      <dgm:prSet presAssocID="{E16BA837-C1A5-43DB-B976-315325821C0B}"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wnward trend"/>
        </a:ext>
      </dgm:extLst>
    </dgm:pt>
    <dgm:pt modelId="{661261E4-4AAB-4953-823F-961129884F36}" type="pres">
      <dgm:prSet presAssocID="{E16BA837-C1A5-43DB-B976-315325821C0B}" presName="spaceRect" presStyleCnt="0"/>
      <dgm:spPr/>
    </dgm:pt>
    <dgm:pt modelId="{017B662A-E3C6-4CA7-AE7F-9BD59669E4BB}" type="pres">
      <dgm:prSet presAssocID="{E16BA837-C1A5-43DB-B976-315325821C0B}" presName="textRect" presStyleLbl="revTx" presStyleIdx="0" presStyleCnt="8">
        <dgm:presLayoutVars>
          <dgm:chMax val="1"/>
          <dgm:chPref val="1"/>
        </dgm:presLayoutVars>
      </dgm:prSet>
      <dgm:spPr/>
    </dgm:pt>
    <dgm:pt modelId="{95FEB0EC-6648-436F-80A9-2A859988D2AD}" type="pres">
      <dgm:prSet presAssocID="{0C62313F-A4D2-4CD7-9D27-0BBBF4B3EA78}" presName="sibTrans" presStyleLbl="sibTrans2D1" presStyleIdx="0" presStyleCnt="0"/>
      <dgm:spPr/>
    </dgm:pt>
    <dgm:pt modelId="{847987FA-2D61-417D-813E-C38C25ADCF32}" type="pres">
      <dgm:prSet presAssocID="{7BA2AE33-4DE2-478F-B701-56BF55F516EA}" presName="compNode" presStyleCnt="0"/>
      <dgm:spPr/>
    </dgm:pt>
    <dgm:pt modelId="{6769898D-2D12-4B7B-8995-E662A28190FE}" type="pres">
      <dgm:prSet presAssocID="{7BA2AE33-4DE2-478F-B701-56BF55F516EA}" presName="iconBgRect" presStyleLbl="bgShp" presStyleIdx="1" presStyleCnt="8"/>
      <dgm:spPr>
        <a:solidFill>
          <a:srgbClr val="F4984A"/>
        </a:solidFill>
      </dgm:spPr>
    </dgm:pt>
    <dgm:pt modelId="{CA28CD0F-84DF-4400-A603-EBBD60AF6674}" type="pres">
      <dgm:prSet presAssocID="{7BA2AE33-4DE2-478F-B701-56BF55F516EA}" presName="iconRect" presStyleLbl="nod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ports Field with solid fill"/>
        </a:ext>
      </dgm:extLst>
    </dgm:pt>
    <dgm:pt modelId="{5904CB67-8F85-4642-A61F-26BB86AD1003}" type="pres">
      <dgm:prSet presAssocID="{7BA2AE33-4DE2-478F-B701-56BF55F516EA}" presName="spaceRect" presStyleCnt="0"/>
      <dgm:spPr/>
    </dgm:pt>
    <dgm:pt modelId="{C6A1C18C-F772-4B2D-BF1F-FE0A68BA8BFC}" type="pres">
      <dgm:prSet presAssocID="{7BA2AE33-4DE2-478F-B701-56BF55F516EA}" presName="textRect" presStyleLbl="revTx" presStyleIdx="1" presStyleCnt="8">
        <dgm:presLayoutVars>
          <dgm:chMax val="1"/>
          <dgm:chPref val="1"/>
        </dgm:presLayoutVars>
      </dgm:prSet>
      <dgm:spPr/>
    </dgm:pt>
    <dgm:pt modelId="{453B4D9C-A565-4DC5-8ADE-AA3150DB1506}" type="pres">
      <dgm:prSet presAssocID="{37812A72-581C-47C6-B5D7-11E78D318202}" presName="sibTrans" presStyleLbl="sibTrans2D1" presStyleIdx="0" presStyleCnt="0"/>
      <dgm:spPr/>
    </dgm:pt>
    <dgm:pt modelId="{2768B4A2-914D-4EB6-A1B1-23C81D59124D}" type="pres">
      <dgm:prSet presAssocID="{E8A56542-FA95-4013-A8DD-439E1BACA879}" presName="compNode" presStyleCnt="0"/>
      <dgm:spPr/>
    </dgm:pt>
    <dgm:pt modelId="{690F4C1C-FE24-41F4-8F70-724B3B11D753}" type="pres">
      <dgm:prSet presAssocID="{E8A56542-FA95-4013-A8DD-439E1BACA879}" presName="iconBgRect" presStyleLbl="bgShp" presStyleIdx="2" presStyleCnt="8"/>
      <dgm:spPr>
        <a:solidFill>
          <a:srgbClr val="F4984A"/>
        </a:solidFill>
      </dgm:spPr>
    </dgm:pt>
    <dgm:pt modelId="{F3F2BC8E-E98F-4CE8-B546-ECF12991076B}" type="pres">
      <dgm:prSet presAssocID="{E8A56542-FA95-4013-A8DD-439E1BACA879}"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r with solid fill"/>
        </a:ext>
      </dgm:extLst>
    </dgm:pt>
    <dgm:pt modelId="{5A148C2F-9A72-4656-A5F1-441E0FF1ED24}" type="pres">
      <dgm:prSet presAssocID="{E8A56542-FA95-4013-A8DD-439E1BACA879}" presName="spaceRect" presStyleCnt="0"/>
      <dgm:spPr/>
    </dgm:pt>
    <dgm:pt modelId="{7B86A065-0FCE-4920-94D1-DE3B7E2015CD}" type="pres">
      <dgm:prSet presAssocID="{E8A56542-FA95-4013-A8DD-439E1BACA879}" presName="textRect" presStyleLbl="revTx" presStyleIdx="2" presStyleCnt="8">
        <dgm:presLayoutVars>
          <dgm:chMax val="1"/>
          <dgm:chPref val="1"/>
        </dgm:presLayoutVars>
      </dgm:prSet>
      <dgm:spPr/>
    </dgm:pt>
    <dgm:pt modelId="{CBED48B0-24D5-4CEF-AB23-DB167E6B2A46}" type="pres">
      <dgm:prSet presAssocID="{ADF36569-3DC2-4D67-B1E0-93D1D840ABE1}" presName="sibTrans" presStyleLbl="sibTrans2D1" presStyleIdx="0" presStyleCnt="0"/>
      <dgm:spPr/>
    </dgm:pt>
    <dgm:pt modelId="{1D0B40D9-2549-4A02-932D-8831330CB63E}" type="pres">
      <dgm:prSet presAssocID="{505386AE-A10C-4714-902C-65E621CC34D4}" presName="compNode" presStyleCnt="0"/>
      <dgm:spPr/>
    </dgm:pt>
    <dgm:pt modelId="{B3948BF8-3DCD-4C2C-B438-2CC633F39D0B}" type="pres">
      <dgm:prSet presAssocID="{505386AE-A10C-4714-902C-65E621CC34D4}" presName="iconBgRect" presStyleLbl="bgShp" presStyleIdx="3" presStyleCnt="8"/>
      <dgm:spPr>
        <a:solidFill>
          <a:srgbClr val="F4984A"/>
        </a:solidFill>
      </dgm:spPr>
    </dgm:pt>
    <dgm:pt modelId="{DF614C33-99BB-4EF2-B7D2-7E2B2CBF53B0}" type="pres">
      <dgm:prSet presAssocID="{505386AE-A10C-4714-902C-65E621CC34D4}"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lldozer"/>
        </a:ext>
      </dgm:extLst>
    </dgm:pt>
    <dgm:pt modelId="{38040C14-1422-4FDF-81DE-B417C116DA2E}" type="pres">
      <dgm:prSet presAssocID="{505386AE-A10C-4714-902C-65E621CC34D4}" presName="spaceRect" presStyleCnt="0"/>
      <dgm:spPr/>
    </dgm:pt>
    <dgm:pt modelId="{9434A210-DB5F-4F57-80FF-B30C56D3B40E}" type="pres">
      <dgm:prSet presAssocID="{505386AE-A10C-4714-902C-65E621CC34D4}" presName="textRect" presStyleLbl="revTx" presStyleIdx="3" presStyleCnt="8">
        <dgm:presLayoutVars>
          <dgm:chMax val="1"/>
          <dgm:chPref val="1"/>
        </dgm:presLayoutVars>
      </dgm:prSet>
      <dgm:spPr/>
    </dgm:pt>
    <dgm:pt modelId="{571CE4A2-1831-4251-87A6-403D9FC69467}" type="pres">
      <dgm:prSet presAssocID="{69DE8C33-4062-4D73-9943-841FFFE3AAFF}" presName="sibTrans" presStyleLbl="sibTrans2D1" presStyleIdx="0" presStyleCnt="0"/>
      <dgm:spPr/>
    </dgm:pt>
    <dgm:pt modelId="{5635B2D5-BD69-4756-B684-747BE7DB3BE9}" type="pres">
      <dgm:prSet presAssocID="{3AF1C1AA-3D14-4AEA-8877-3C4696B4BC95}" presName="compNode" presStyleCnt="0"/>
      <dgm:spPr/>
    </dgm:pt>
    <dgm:pt modelId="{AC7FA619-9DA4-401A-AE05-6D6B141A3B3A}" type="pres">
      <dgm:prSet presAssocID="{3AF1C1AA-3D14-4AEA-8877-3C4696B4BC95}" presName="iconBgRect" presStyleLbl="bgShp" presStyleIdx="4" presStyleCnt="8"/>
      <dgm:spPr>
        <a:solidFill>
          <a:srgbClr val="F4984A"/>
        </a:solidFill>
      </dgm:spPr>
    </dgm:pt>
    <dgm:pt modelId="{D4C74075-3B6A-40CD-A9C5-82661FB99FA8}" type="pres">
      <dgm:prSet presAssocID="{3AF1C1AA-3D14-4AEA-8877-3C4696B4BC95}"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ey"/>
        </a:ext>
      </dgm:extLst>
    </dgm:pt>
    <dgm:pt modelId="{29C7E063-0887-42A4-B075-79533A24EC3C}" type="pres">
      <dgm:prSet presAssocID="{3AF1C1AA-3D14-4AEA-8877-3C4696B4BC95}" presName="spaceRect" presStyleCnt="0"/>
      <dgm:spPr/>
    </dgm:pt>
    <dgm:pt modelId="{54A35A03-B288-47EB-8978-F9F02B16C08B}" type="pres">
      <dgm:prSet presAssocID="{3AF1C1AA-3D14-4AEA-8877-3C4696B4BC95}" presName="textRect" presStyleLbl="revTx" presStyleIdx="4" presStyleCnt="8">
        <dgm:presLayoutVars>
          <dgm:chMax val="1"/>
          <dgm:chPref val="1"/>
        </dgm:presLayoutVars>
      </dgm:prSet>
      <dgm:spPr/>
    </dgm:pt>
    <dgm:pt modelId="{F8DC8B40-1F07-43F2-B713-259981D445CC}" type="pres">
      <dgm:prSet presAssocID="{96F820B6-6199-49BE-ACE1-DA1014FEDE4C}" presName="sibTrans" presStyleLbl="sibTrans2D1" presStyleIdx="0" presStyleCnt="0"/>
      <dgm:spPr/>
    </dgm:pt>
    <dgm:pt modelId="{C565BC98-2430-418F-B451-F2579129A12F}" type="pres">
      <dgm:prSet presAssocID="{2656248F-F853-4D6E-883E-49D6EBCE3A46}" presName="compNode" presStyleCnt="0"/>
      <dgm:spPr/>
    </dgm:pt>
    <dgm:pt modelId="{5B74D8CC-72ED-4424-A44D-55FDE89A0DBA}" type="pres">
      <dgm:prSet presAssocID="{2656248F-F853-4D6E-883E-49D6EBCE3A46}" presName="iconBgRect" presStyleLbl="bgShp" presStyleIdx="5" presStyleCnt="8"/>
      <dgm:spPr>
        <a:solidFill>
          <a:srgbClr val="F4984A"/>
        </a:solidFill>
      </dgm:spPr>
    </dgm:pt>
    <dgm:pt modelId="{105A37EF-666E-4E38-A330-DC885626FB00}" type="pres">
      <dgm:prSet presAssocID="{2656248F-F853-4D6E-883E-49D6EBCE3A46}"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actory"/>
        </a:ext>
      </dgm:extLst>
    </dgm:pt>
    <dgm:pt modelId="{CAA49B83-8273-4A43-8C43-F7BC0908B1AC}" type="pres">
      <dgm:prSet presAssocID="{2656248F-F853-4D6E-883E-49D6EBCE3A46}" presName="spaceRect" presStyleCnt="0"/>
      <dgm:spPr/>
    </dgm:pt>
    <dgm:pt modelId="{18A14D88-5F38-42BE-8EEA-F3A067A1ED59}" type="pres">
      <dgm:prSet presAssocID="{2656248F-F853-4D6E-883E-49D6EBCE3A46}" presName="textRect" presStyleLbl="revTx" presStyleIdx="5" presStyleCnt="8">
        <dgm:presLayoutVars>
          <dgm:chMax val="1"/>
          <dgm:chPref val="1"/>
        </dgm:presLayoutVars>
      </dgm:prSet>
      <dgm:spPr/>
    </dgm:pt>
    <dgm:pt modelId="{4B8F5519-857A-4C9E-AF3E-41935B8B8AAE}" type="pres">
      <dgm:prSet presAssocID="{F7A07D86-898B-494D-8BA5-E0BD6890D4EC}" presName="sibTrans" presStyleLbl="sibTrans2D1" presStyleIdx="0" presStyleCnt="0"/>
      <dgm:spPr/>
    </dgm:pt>
    <dgm:pt modelId="{52569C7E-C771-4FE4-AA72-F43AFE58FC0E}" type="pres">
      <dgm:prSet presAssocID="{E6E16A20-C903-4B08-840D-96EEC3DB9732}" presName="compNode" presStyleCnt="0"/>
      <dgm:spPr/>
    </dgm:pt>
    <dgm:pt modelId="{D703908F-CCE8-4AC2-8265-7508A6245095}" type="pres">
      <dgm:prSet presAssocID="{E6E16A20-C903-4B08-840D-96EEC3DB9732}" presName="iconBgRect" presStyleLbl="bgShp" presStyleIdx="6" presStyleCnt="8"/>
      <dgm:spPr>
        <a:solidFill>
          <a:srgbClr val="F4984A"/>
        </a:solidFill>
      </dgm:spPr>
    </dgm:pt>
    <dgm:pt modelId="{3B7BD70B-8320-4C1C-A7C8-EAB2142262CC}" type="pres">
      <dgm:prSet presAssocID="{E6E16A20-C903-4B08-840D-96EEC3DB973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overed plate"/>
        </a:ext>
      </dgm:extLst>
    </dgm:pt>
    <dgm:pt modelId="{C4578402-CDBD-40A7-993A-B20E3E4C365F}" type="pres">
      <dgm:prSet presAssocID="{E6E16A20-C903-4B08-840D-96EEC3DB9732}" presName="spaceRect" presStyleCnt="0"/>
      <dgm:spPr/>
    </dgm:pt>
    <dgm:pt modelId="{70A86F6C-5F70-48A3-A5D8-47A1A6D7DAC6}" type="pres">
      <dgm:prSet presAssocID="{E6E16A20-C903-4B08-840D-96EEC3DB9732}" presName="textRect" presStyleLbl="revTx" presStyleIdx="6" presStyleCnt="8">
        <dgm:presLayoutVars>
          <dgm:chMax val="1"/>
          <dgm:chPref val="1"/>
        </dgm:presLayoutVars>
      </dgm:prSet>
      <dgm:spPr/>
    </dgm:pt>
    <dgm:pt modelId="{0B705D95-04E1-4AFE-B273-F52798ACE35D}" type="pres">
      <dgm:prSet presAssocID="{5821FB77-E866-42F8-9593-56B83EA2CC08}" presName="sibTrans" presStyleLbl="sibTrans2D1" presStyleIdx="0" presStyleCnt="0"/>
      <dgm:spPr/>
    </dgm:pt>
    <dgm:pt modelId="{0E87508D-88C5-42F7-B50A-A09E1BDA55F3}" type="pres">
      <dgm:prSet presAssocID="{ED3B9789-8BD1-4D26-9593-6CC688BF6477}" presName="compNode" presStyleCnt="0"/>
      <dgm:spPr/>
    </dgm:pt>
    <dgm:pt modelId="{9A4682D7-EDE9-4BEB-9273-A36B5366D15D}" type="pres">
      <dgm:prSet presAssocID="{ED3B9789-8BD1-4D26-9593-6CC688BF6477}" presName="iconBgRect" presStyleLbl="bgShp" presStyleIdx="7" presStyleCnt="8"/>
      <dgm:spPr>
        <a:solidFill>
          <a:srgbClr val="F4984A"/>
        </a:solidFill>
      </dgm:spPr>
    </dgm:pt>
    <dgm:pt modelId="{0CA9CA37-9FFE-4A35-B343-EA2B5D97D21B}" type="pres">
      <dgm:prSet presAssocID="{ED3B9789-8BD1-4D26-9593-6CC688BF6477}" presName="iconRect" presStyleLbl="node1" presStyleIdx="7" presStyleCnt="8"/>
      <dgm:spPr>
        <a:solidFill>
          <a:schemeClr val="bg2">
            <a:lumMod val="90000"/>
          </a:schemeClr>
        </a:solidFill>
      </dgm:spPr>
    </dgm:pt>
    <dgm:pt modelId="{6335CD4F-3F47-4B3D-9A8C-A84F23DF9450}" type="pres">
      <dgm:prSet presAssocID="{ED3B9789-8BD1-4D26-9593-6CC688BF6477}" presName="spaceRect" presStyleCnt="0"/>
      <dgm:spPr/>
    </dgm:pt>
    <dgm:pt modelId="{EAC26CB9-AFC9-4C7C-A1A1-ABCDA3EE7255}" type="pres">
      <dgm:prSet presAssocID="{ED3B9789-8BD1-4D26-9593-6CC688BF6477}" presName="textRect" presStyleLbl="revTx" presStyleIdx="7" presStyleCnt="8">
        <dgm:presLayoutVars>
          <dgm:chMax val="1"/>
          <dgm:chPref val="1"/>
        </dgm:presLayoutVars>
      </dgm:prSet>
      <dgm:spPr/>
    </dgm:pt>
  </dgm:ptLst>
  <dgm:cxnLst>
    <dgm:cxn modelId="{502F6901-D617-4CD2-8419-ED16A7E7D44B}" srcId="{84F51B98-8F93-4E69-BC08-875C13C12578}" destId="{2656248F-F853-4D6E-883E-49D6EBCE3A46}" srcOrd="5" destOrd="0" parTransId="{4EEBFAA1-5858-4450-A7BA-E0565D9FEE3F}" sibTransId="{F7A07D86-898B-494D-8BA5-E0BD6890D4EC}"/>
    <dgm:cxn modelId="{CB252102-BFE0-4BF6-9675-03DD99FF3AF3}" type="presOf" srcId="{5821FB77-E866-42F8-9593-56B83EA2CC08}" destId="{0B705D95-04E1-4AFE-B273-F52798ACE35D}" srcOrd="0" destOrd="0" presId="urn:microsoft.com/office/officeart/2018/2/layout/IconCircleList"/>
    <dgm:cxn modelId="{70FEC037-52E1-48C9-ABC7-963209900B15}" type="presOf" srcId="{E6E16A20-C903-4B08-840D-96EEC3DB9732}" destId="{70A86F6C-5F70-48A3-A5D8-47A1A6D7DAC6}" srcOrd="0" destOrd="0" presId="urn:microsoft.com/office/officeart/2018/2/layout/IconCircleList"/>
    <dgm:cxn modelId="{E132E55D-2A5A-4917-BFE2-9BF110B47157}" type="presOf" srcId="{F7A07D86-898B-494D-8BA5-E0BD6890D4EC}" destId="{4B8F5519-857A-4C9E-AF3E-41935B8B8AAE}" srcOrd="0" destOrd="0" presId="urn:microsoft.com/office/officeart/2018/2/layout/IconCircleList"/>
    <dgm:cxn modelId="{1C015F42-A2A5-4538-92C5-A71B0D0FD321}" type="presOf" srcId="{E8A56542-FA95-4013-A8DD-439E1BACA879}" destId="{7B86A065-0FCE-4920-94D1-DE3B7E2015CD}" srcOrd="0" destOrd="0" presId="urn:microsoft.com/office/officeart/2018/2/layout/IconCircleList"/>
    <dgm:cxn modelId="{C46F7F46-D1B8-41F0-AF5B-E223565931CF}" type="presOf" srcId="{505386AE-A10C-4714-902C-65E621CC34D4}" destId="{9434A210-DB5F-4F57-80FF-B30C56D3B40E}" srcOrd="0" destOrd="0" presId="urn:microsoft.com/office/officeart/2018/2/layout/IconCircleList"/>
    <dgm:cxn modelId="{B1A4C467-C1C6-42BD-8370-FF4C39ACEBF2}" type="presOf" srcId="{96F820B6-6199-49BE-ACE1-DA1014FEDE4C}" destId="{F8DC8B40-1F07-43F2-B713-259981D445CC}" srcOrd="0" destOrd="0" presId="urn:microsoft.com/office/officeart/2018/2/layout/IconCircleList"/>
    <dgm:cxn modelId="{BBB55A4C-A900-4F9D-ACB6-851E26C6E4A3}" type="presOf" srcId="{E16BA837-C1A5-43DB-B976-315325821C0B}" destId="{017B662A-E3C6-4CA7-AE7F-9BD59669E4BB}" srcOrd="0" destOrd="0" presId="urn:microsoft.com/office/officeart/2018/2/layout/IconCircleList"/>
    <dgm:cxn modelId="{6173426D-B358-4624-AB52-227D166DC0F1}" type="presOf" srcId="{3AF1C1AA-3D14-4AEA-8877-3C4696B4BC95}" destId="{54A35A03-B288-47EB-8978-F9F02B16C08B}" srcOrd="0" destOrd="0" presId="urn:microsoft.com/office/officeart/2018/2/layout/IconCircleList"/>
    <dgm:cxn modelId="{A2E35F72-9D48-4658-8B10-ED7AC2F45B2F}" type="presOf" srcId="{69DE8C33-4062-4D73-9943-841FFFE3AAFF}" destId="{571CE4A2-1831-4251-87A6-403D9FC69467}" srcOrd="0" destOrd="0" presId="urn:microsoft.com/office/officeart/2018/2/layout/IconCircleList"/>
    <dgm:cxn modelId="{45BDBE58-C46D-4D36-9AC3-7511AB973DD4}" srcId="{84F51B98-8F93-4E69-BC08-875C13C12578}" destId="{E16BA837-C1A5-43DB-B976-315325821C0B}" srcOrd="0" destOrd="0" parTransId="{A416A198-142A-4513-A95E-997B33386FA6}" sibTransId="{0C62313F-A4D2-4CD7-9D27-0BBBF4B3EA78}"/>
    <dgm:cxn modelId="{BF565C5A-172A-47D0-8DB4-96DA9FE8B78F}" srcId="{84F51B98-8F93-4E69-BC08-875C13C12578}" destId="{505386AE-A10C-4714-902C-65E621CC34D4}" srcOrd="3" destOrd="0" parTransId="{5357066A-33D8-4438-A3B8-CD1511AEDB91}" sibTransId="{69DE8C33-4062-4D73-9943-841FFFE3AAFF}"/>
    <dgm:cxn modelId="{ED788F7F-5EAA-48C1-8F1E-A9E19B7E8975}" srcId="{84F51B98-8F93-4E69-BC08-875C13C12578}" destId="{ED3B9789-8BD1-4D26-9593-6CC688BF6477}" srcOrd="7" destOrd="0" parTransId="{99602193-4CE1-46F6-B868-E5A8B93BD5BC}" sibTransId="{BDD1F7A3-317F-4C8D-9CF1-2BF6C1B8B3D7}"/>
    <dgm:cxn modelId="{75DDCC85-D609-48DB-BA5F-136E0EF6C4A0}" type="presOf" srcId="{84F51B98-8F93-4E69-BC08-875C13C12578}" destId="{22B85DC4-99AF-41E0-8980-D354ADB82BE8}" srcOrd="0" destOrd="0" presId="urn:microsoft.com/office/officeart/2018/2/layout/IconCircleList"/>
    <dgm:cxn modelId="{F8DD8686-50D7-4B5A-8451-B998FE32AD28}" type="presOf" srcId="{0C62313F-A4D2-4CD7-9D27-0BBBF4B3EA78}" destId="{95FEB0EC-6648-436F-80A9-2A859988D2AD}" srcOrd="0" destOrd="0" presId="urn:microsoft.com/office/officeart/2018/2/layout/IconCircleList"/>
    <dgm:cxn modelId="{A426AE8E-AFA5-494B-876A-7A8496FB2B67}" srcId="{84F51B98-8F93-4E69-BC08-875C13C12578}" destId="{3AF1C1AA-3D14-4AEA-8877-3C4696B4BC95}" srcOrd="4" destOrd="0" parTransId="{3A1570F6-4B2F-4DA5-A465-578AC81678C8}" sibTransId="{96F820B6-6199-49BE-ACE1-DA1014FEDE4C}"/>
    <dgm:cxn modelId="{A6701B9B-ED08-4A2D-8F73-3006779D374A}" srcId="{84F51B98-8F93-4E69-BC08-875C13C12578}" destId="{E8A56542-FA95-4013-A8DD-439E1BACA879}" srcOrd="2" destOrd="0" parTransId="{BDD6E6A5-BEC1-4588-8618-DA93E6745122}" sibTransId="{ADF36569-3DC2-4D67-B1E0-93D1D840ABE1}"/>
    <dgm:cxn modelId="{8A4DC1A3-6E8F-41D9-B19B-B3E6AC26814A}" srcId="{84F51B98-8F93-4E69-BC08-875C13C12578}" destId="{7BA2AE33-4DE2-478F-B701-56BF55F516EA}" srcOrd="1" destOrd="0" parTransId="{CF168607-2A07-4AF5-98B8-FC391EB5BA02}" sibTransId="{37812A72-581C-47C6-B5D7-11E78D318202}"/>
    <dgm:cxn modelId="{3F3803B0-13C4-4788-AC4B-935A42690886}" type="presOf" srcId="{2656248F-F853-4D6E-883E-49D6EBCE3A46}" destId="{18A14D88-5F38-42BE-8EEA-F3A067A1ED59}" srcOrd="0" destOrd="0" presId="urn:microsoft.com/office/officeart/2018/2/layout/IconCircleList"/>
    <dgm:cxn modelId="{C49931B3-7C3C-46FD-8DBC-9AF75B90C07B}" type="presOf" srcId="{ADF36569-3DC2-4D67-B1E0-93D1D840ABE1}" destId="{CBED48B0-24D5-4CEF-AB23-DB167E6B2A46}" srcOrd="0" destOrd="0" presId="urn:microsoft.com/office/officeart/2018/2/layout/IconCircleList"/>
    <dgm:cxn modelId="{21C932BF-4A70-4461-B080-E71427867956}" type="presOf" srcId="{37812A72-581C-47C6-B5D7-11E78D318202}" destId="{453B4D9C-A565-4DC5-8ADE-AA3150DB1506}" srcOrd="0" destOrd="0" presId="urn:microsoft.com/office/officeart/2018/2/layout/IconCircleList"/>
    <dgm:cxn modelId="{FA8120D7-7396-49C2-A460-0B1BA958E495}" type="presOf" srcId="{7BA2AE33-4DE2-478F-B701-56BF55F516EA}" destId="{C6A1C18C-F772-4B2D-BF1F-FE0A68BA8BFC}" srcOrd="0" destOrd="0" presId="urn:microsoft.com/office/officeart/2018/2/layout/IconCircleList"/>
    <dgm:cxn modelId="{3A3E09F6-3114-46DD-B097-FBF1876A2E45}" type="presOf" srcId="{ED3B9789-8BD1-4D26-9593-6CC688BF6477}" destId="{EAC26CB9-AFC9-4C7C-A1A1-ABCDA3EE7255}" srcOrd="0" destOrd="0" presId="urn:microsoft.com/office/officeart/2018/2/layout/IconCircleList"/>
    <dgm:cxn modelId="{AE6233FE-8198-468F-BA33-7299C1C7C8A1}" srcId="{84F51B98-8F93-4E69-BC08-875C13C12578}" destId="{E6E16A20-C903-4B08-840D-96EEC3DB9732}" srcOrd="6" destOrd="0" parTransId="{12420E44-4758-4430-B623-3BFAA7DF83AE}" sibTransId="{5821FB77-E866-42F8-9593-56B83EA2CC08}"/>
    <dgm:cxn modelId="{8DB969E1-A82A-42FD-B905-64817F3704B2}" type="presParOf" srcId="{22B85DC4-99AF-41E0-8980-D354ADB82BE8}" destId="{D731EB2C-41D0-4B8D-ACEC-B27AB41C956C}" srcOrd="0" destOrd="0" presId="urn:microsoft.com/office/officeart/2018/2/layout/IconCircleList"/>
    <dgm:cxn modelId="{2029587B-4099-4042-9452-E8BA2E6C71D8}" type="presParOf" srcId="{D731EB2C-41D0-4B8D-ACEC-B27AB41C956C}" destId="{0603AA39-336C-45FA-B8A9-B59A39F8B761}" srcOrd="0" destOrd="0" presId="urn:microsoft.com/office/officeart/2018/2/layout/IconCircleList"/>
    <dgm:cxn modelId="{342DCD12-ED43-41EE-93BD-9DD01FD26AC1}" type="presParOf" srcId="{0603AA39-336C-45FA-B8A9-B59A39F8B761}" destId="{6758DA07-1771-45C6-89F6-5E75854A5151}" srcOrd="0" destOrd="0" presId="urn:microsoft.com/office/officeart/2018/2/layout/IconCircleList"/>
    <dgm:cxn modelId="{878FF012-E52F-4650-AE35-42C017F0EBB4}" type="presParOf" srcId="{0603AA39-336C-45FA-B8A9-B59A39F8B761}" destId="{2329561A-2A29-414E-BD71-406333289314}" srcOrd="1" destOrd="0" presId="urn:microsoft.com/office/officeart/2018/2/layout/IconCircleList"/>
    <dgm:cxn modelId="{031342F9-A05B-4D35-9DBD-3F423C8D3D8B}" type="presParOf" srcId="{0603AA39-336C-45FA-B8A9-B59A39F8B761}" destId="{661261E4-4AAB-4953-823F-961129884F36}" srcOrd="2" destOrd="0" presId="urn:microsoft.com/office/officeart/2018/2/layout/IconCircleList"/>
    <dgm:cxn modelId="{88866E18-71F4-4978-AF16-BADE2AFFAD53}" type="presParOf" srcId="{0603AA39-336C-45FA-B8A9-B59A39F8B761}" destId="{017B662A-E3C6-4CA7-AE7F-9BD59669E4BB}" srcOrd="3" destOrd="0" presId="urn:microsoft.com/office/officeart/2018/2/layout/IconCircleList"/>
    <dgm:cxn modelId="{78A76460-D84B-47E7-95E4-59A605C09DA0}" type="presParOf" srcId="{D731EB2C-41D0-4B8D-ACEC-B27AB41C956C}" destId="{95FEB0EC-6648-436F-80A9-2A859988D2AD}" srcOrd="1" destOrd="0" presId="urn:microsoft.com/office/officeart/2018/2/layout/IconCircleList"/>
    <dgm:cxn modelId="{BF92D085-1173-4CDC-92B7-4AE4765BEEA2}" type="presParOf" srcId="{D731EB2C-41D0-4B8D-ACEC-B27AB41C956C}" destId="{847987FA-2D61-417D-813E-C38C25ADCF32}" srcOrd="2" destOrd="0" presId="urn:microsoft.com/office/officeart/2018/2/layout/IconCircleList"/>
    <dgm:cxn modelId="{D9416444-29DC-4F05-A962-D9BF22748AC5}" type="presParOf" srcId="{847987FA-2D61-417D-813E-C38C25ADCF32}" destId="{6769898D-2D12-4B7B-8995-E662A28190FE}" srcOrd="0" destOrd="0" presId="urn:microsoft.com/office/officeart/2018/2/layout/IconCircleList"/>
    <dgm:cxn modelId="{354F4A71-8A04-47BB-B9DD-3A5DD22B480C}" type="presParOf" srcId="{847987FA-2D61-417D-813E-C38C25ADCF32}" destId="{CA28CD0F-84DF-4400-A603-EBBD60AF6674}" srcOrd="1" destOrd="0" presId="urn:microsoft.com/office/officeart/2018/2/layout/IconCircleList"/>
    <dgm:cxn modelId="{CD3F2BB3-8A22-4383-BB57-739B8FAD4F48}" type="presParOf" srcId="{847987FA-2D61-417D-813E-C38C25ADCF32}" destId="{5904CB67-8F85-4642-A61F-26BB86AD1003}" srcOrd="2" destOrd="0" presId="urn:microsoft.com/office/officeart/2018/2/layout/IconCircleList"/>
    <dgm:cxn modelId="{10C38982-FA37-4078-B0D0-B0FAD7B3FEA6}" type="presParOf" srcId="{847987FA-2D61-417D-813E-C38C25ADCF32}" destId="{C6A1C18C-F772-4B2D-BF1F-FE0A68BA8BFC}" srcOrd="3" destOrd="0" presId="urn:microsoft.com/office/officeart/2018/2/layout/IconCircleList"/>
    <dgm:cxn modelId="{84F1C089-422E-4497-BFE4-0F16C65E09C2}" type="presParOf" srcId="{D731EB2C-41D0-4B8D-ACEC-B27AB41C956C}" destId="{453B4D9C-A565-4DC5-8ADE-AA3150DB1506}" srcOrd="3" destOrd="0" presId="urn:microsoft.com/office/officeart/2018/2/layout/IconCircleList"/>
    <dgm:cxn modelId="{B82DC0E6-1BBE-4E05-8865-C03F1C09BC23}" type="presParOf" srcId="{D731EB2C-41D0-4B8D-ACEC-B27AB41C956C}" destId="{2768B4A2-914D-4EB6-A1B1-23C81D59124D}" srcOrd="4" destOrd="0" presId="urn:microsoft.com/office/officeart/2018/2/layout/IconCircleList"/>
    <dgm:cxn modelId="{7EBE0674-20FD-48A6-8390-BE1490BF9EA8}" type="presParOf" srcId="{2768B4A2-914D-4EB6-A1B1-23C81D59124D}" destId="{690F4C1C-FE24-41F4-8F70-724B3B11D753}" srcOrd="0" destOrd="0" presId="urn:microsoft.com/office/officeart/2018/2/layout/IconCircleList"/>
    <dgm:cxn modelId="{DF1669F4-74C7-4264-8BE5-4DB5CFC265BA}" type="presParOf" srcId="{2768B4A2-914D-4EB6-A1B1-23C81D59124D}" destId="{F3F2BC8E-E98F-4CE8-B546-ECF12991076B}" srcOrd="1" destOrd="0" presId="urn:microsoft.com/office/officeart/2018/2/layout/IconCircleList"/>
    <dgm:cxn modelId="{580B5EAC-4B26-41AA-86FE-70C23818D496}" type="presParOf" srcId="{2768B4A2-914D-4EB6-A1B1-23C81D59124D}" destId="{5A148C2F-9A72-4656-A5F1-441E0FF1ED24}" srcOrd="2" destOrd="0" presId="urn:microsoft.com/office/officeart/2018/2/layout/IconCircleList"/>
    <dgm:cxn modelId="{8E437AEE-FA80-46F1-A08E-DD7A730A2F60}" type="presParOf" srcId="{2768B4A2-914D-4EB6-A1B1-23C81D59124D}" destId="{7B86A065-0FCE-4920-94D1-DE3B7E2015CD}" srcOrd="3" destOrd="0" presId="urn:microsoft.com/office/officeart/2018/2/layout/IconCircleList"/>
    <dgm:cxn modelId="{C0465E29-703E-4CCF-BDBC-E8790EC49C54}" type="presParOf" srcId="{D731EB2C-41D0-4B8D-ACEC-B27AB41C956C}" destId="{CBED48B0-24D5-4CEF-AB23-DB167E6B2A46}" srcOrd="5" destOrd="0" presId="urn:microsoft.com/office/officeart/2018/2/layout/IconCircleList"/>
    <dgm:cxn modelId="{270D2A02-3EAC-4323-BD8C-8DF3C55A008D}" type="presParOf" srcId="{D731EB2C-41D0-4B8D-ACEC-B27AB41C956C}" destId="{1D0B40D9-2549-4A02-932D-8831330CB63E}" srcOrd="6" destOrd="0" presId="urn:microsoft.com/office/officeart/2018/2/layout/IconCircleList"/>
    <dgm:cxn modelId="{E9260EA0-5F74-480E-B5C2-E236EB68098F}" type="presParOf" srcId="{1D0B40D9-2549-4A02-932D-8831330CB63E}" destId="{B3948BF8-3DCD-4C2C-B438-2CC633F39D0B}" srcOrd="0" destOrd="0" presId="urn:microsoft.com/office/officeart/2018/2/layout/IconCircleList"/>
    <dgm:cxn modelId="{EBDAB78A-20F4-4A89-A1D1-333EEFC9B3EA}" type="presParOf" srcId="{1D0B40D9-2549-4A02-932D-8831330CB63E}" destId="{DF614C33-99BB-4EF2-B7D2-7E2B2CBF53B0}" srcOrd="1" destOrd="0" presId="urn:microsoft.com/office/officeart/2018/2/layout/IconCircleList"/>
    <dgm:cxn modelId="{4B28607C-D013-4B8B-A1DD-47FFE1DF5EE3}" type="presParOf" srcId="{1D0B40D9-2549-4A02-932D-8831330CB63E}" destId="{38040C14-1422-4FDF-81DE-B417C116DA2E}" srcOrd="2" destOrd="0" presId="urn:microsoft.com/office/officeart/2018/2/layout/IconCircleList"/>
    <dgm:cxn modelId="{281A4BD1-6B89-42F8-A6AE-90FA0F368E3D}" type="presParOf" srcId="{1D0B40D9-2549-4A02-932D-8831330CB63E}" destId="{9434A210-DB5F-4F57-80FF-B30C56D3B40E}" srcOrd="3" destOrd="0" presId="urn:microsoft.com/office/officeart/2018/2/layout/IconCircleList"/>
    <dgm:cxn modelId="{0BA435D0-C0C3-48BC-B1CE-9C2AF3EFE8BE}" type="presParOf" srcId="{D731EB2C-41D0-4B8D-ACEC-B27AB41C956C}" destId="{571CE4A2-1831-4251-87A6-403D9FC69467}" srcOrd="7" destOrd="0" presId="urn:microsoft.com/office/officeart/2018/2/layout/IconCircleList"/>
    <dgm:cxn modelId="{3D3C27A4-0FBB-42FD-867D-99E1976C295F}" type="presParOf" srcId="{D731EB2C-41D0-4B8D-ACEC-B27AB41C956C}" destId="{5635B2D5-BD69-4756-B684-747BE7DB3BE9}" srcOrd="8" destOrd="0" presId="urn:microsoft.com/office/officeart/2018/2/layout/IconCircleList"/>
    <dgm:cxn modelId="{EE18E1F0-90B2-45D4-BADA-4AFEEDCC5DA8}" type="presParOf" srcId="{5635B2D5-BD69-4756-B684-747BE7DB3BE9}" destId="{AC7FA619-9DA4-401A-AE05-6D6B141A3B3A}" srcOrd="0" destOrd="0" presId="urn:microsoft.com/office/officeart/2018/2/layout/IconCircleList"/>
    <dgm:cxn modelId="{78D4CFF8-C7D2-42D3-B651-3FE7CC011E7C}" type="presParOf" srcId="{5635B2D5-BD69-4756-B684-747BE7DB3BE9}" destId="{D4C74075-3B6A-40CD-A9C5-82661FB99FA8}" srcOrd="1" destOrd="0" presId="urn:microsoft.com/office/officeart/2018/2/layout/IconCircleList"/>
    <dgm:cxn modelId="{6A1EDC76-86E2-4303-A77E-00846E4A639B}" type="presParOf" srcId="{5635B2D5-BD69-4756-B684-747BE7DB3BE9}" destId="{29C7E063-0887-42A4-B075-79533A24EC3C}" srcOrd="2" destOrd="0" presId="urn:microsoft.com/office/officeart/2018/2/layout/IconCircleList"/>
    <dgm:cxn modelId="{67396913-C3DE-4175-A765-4025ED3122F0}" type="presParOf" srcId="{5635B2D5-BD69-4756-B684-747BE7DB3BE9}" destId="{54A35A03-B288-47EB-8978-F9F02B16C08B}" srcOrd="3" destOrd="0" presId="urn:microsoft.com/office/officeart/2018/2/layout/IconCircleList"/>
    <dgm:cxn modelId="{DCDBAE53-D3BE-40DC-9558-195560764D3A}" type="presParOf" srcId="{D731EB2C-41D0-4B8D-ACEC-B27AB41C956C}" destId="{F8DC8B40-1F07-43F2-B713-259981D445CC}" srcOrd="9" destOrd="0" presId="urn:microsoft.com/office/officeart/2018/2/layout/IconCircleList"/>
    <dgm:cxn modelId="{F38FDD1A-3DBF-49C2-8D96-1063AE111A68}" type="presParOf" srcId="{D731EB2C-41D0-4B8D-ACEC-B27AB41C956C}" destId="{C565BC98-2430-418F-B451-F2579129A12F}" srcOrd="10" destOrd="0" presId="urn:microsoft.com/office/officeart/2018/2/layout/IconCircleList"/>
    <dgm:cxn modelId="{548E9DA3-4B71-4459-A392-72221A2243A7}" type="presParOf" srcId="{C565BC98-2430-418F-B451-F2579129A12F}" destId="{5B74D8CC-72ED-4424-A44D-55FDE89A0DBA}" srcOrd="0" destOrd="0" presId="urn:microsoft.com/office/officeart/2018/2/layout/IconCircleList"/>
    <dgm:cxn modelId="{140DC316-AC36-4999-96BA-D5092C41CBCD}" type="presParOf" srcId="{C565BC98-2430-418F-B451-F2579129A12F}" destId="{105A37EF-666E-4E38-A330-DC885626FB00}" srcOrd="1" destOrd="0" presId="urn:microsoft.com/office/officeart/2018/2/layout/IconCircleList"/>
    <dgm:cxn modelId="{8726AD83-41ED-403E-A2A6-674E3BDB607F}" type="presParOf" srcId="{C565BC98-2430-418F-B451-F2579129A12F}" destId="{CAA49B83-8273-4A43-8C43-F7BC0908B1AC}" srcOrd="2" destOrd="0" presId="urn:microsoft.com/office/officeart/2018/2/layout/IconCircleList"/>
    <dgm:cxn modelId="{AC91BA93-3003-411A-89A2-A0EE25218679}" type="presParOf" srcId="{C565BC98-2430-418F-B451-F2579129A12F}" destId="{18A14D88-5F38-42BE-8EEA-F3A067A1ED59}" srcOrd="3" destOrd="0" presId="urn:microsoft.com/office/officeart/2018/2/layout/IconCircleList"/>
    <dgm:cxn modelId="{42416F78-3358-4492-9A0A-63426707899E}" type="presParOf" srcId="{D731EB2C-41D0-4B8D-ACEC-B27AB41C956C}" destId="{4B8F5519-857A-4C9E-AF3E-41935B8B8AAE}" srcOrd="11" destOrd="0" presId="urn:microsoft.com/office/officeart/2018/2/layout/IconCircleList"/>
    <dgm:cxn modelId="{C26FFF73-330F-41C0-9E5F-8DEB687FBBA2}" type="presParOf" srcId="{D731EB2C-41D0-4B8D-ACEC-B27AB41C956C}" destId="{52569C7E-C771-4FE4-AA72-F43AFE58FC0E}" srcOrd="12" destOrd="0" presId="urn:microsoft.com/office/officeart/2018/2/layout/IconCircleList"/>
    <dgm:cxn modelId="{80CFAAE3-69C2-4F1B-B55D-94547999E4F8}" type="presParOf" srcId="{52569C7E-C771-4FE4-AA72-F43AFE58FC0E}" destId="{D703908F-CCE8-4AC2-8265-7508A6245095}" srcOrd="0" destOrd="0" presId="urn:microsoft.com/office/officeart/2018/2/layout/IconCircleList"/>
    <dgm:cxn modelId="{BD75D3C4-E0C6-4C49-8A7C-F8CAEBD51841}" type="presParOf" srcId="{52569C7E-C771-4FE4-AA72-F43AFE58FC0E}" destId="{3B7BD70B-8320-4C1C-A7C8-EAB2142262CC}" srcOrd="1" destOrd="0" presId="urn:microsoft.com/office/officeart/2018/2/layout/IconCircleList"/>
    <dgm:cxn modelId="{26E1D799-4FBA-4DF9-A3CA-0571A95CF589}" type="presParOf" srcId="{52569C7E-C771-4FE4-AA72-F43AFE58FC0E}" destId="{C4578402-CDBD-40A7-993A-B20E3E4C365F}" srcOrd="2" destOrd="0" presId="urn:microsoft.com/office/officeart/2018/2/layout/IconCircleList"/>
    <dgm:cxn modelId="{223272E2-FB25-4C61-B7C9-AD9B580C0609}" type="presParOf" srcId="{52569C7E-C771-4FE4-AA72-F43AFE58FC0E}" destId="{70A86F6C-5F70-48A3-A5D8-47A1A6D7DAC6}" srcOrd="3" destOrd="0" presId="urn:microsoft.com/office/officeart/2018/2/layout/IconCircleList"/>
    <dgm:cxn modelId="{7F79D1FB-A4CA-44E6-948C-A355971907AA}" type="presParOf" srcId="{D731EB2C-41D0-4B8D-ACEC-B27AB41C956C}" destId="{0B705D95-04E1-4AFE-B273-F52798ACE35D}" srcOrd="13" destOrd="0" presId="urn:microsoft.com/office/officeart/2018/2/layout/IconCircleList"/>
    <dgm:cxn modelId="{E097F37A-375C-4692-856E-909F760347AE}" type="presParOf" srcId="{D731EB2C-41D0-4B8D-ACEC-B27AB41C956C}" destId="{0E87508D-88C5-42F7-B50A-A09E1BDA55F3}" srcOrd="14" destOrd="0" presId="urn:microsoft.com/office/officeart/2018/2/layout/IconCircleList"/>
    <dgm:cxn modelId="{156B6B72-D0D7-4F73-8E0D-9958E9CAA517}" type="presParOf" srcId="{0E87508D-88C5-42F7-B50A-A09E1BDA55F3}" destId="{9A4682D7-EDE9-4BEB-9273-A36B5366D15D}" srcOrd="0" destOrd="0" presId="urn:microsoft.com/office/officeart/2018/2/layout/IconCircleList"/>
    <dgm:cxn modelId="{DF895692-DF35-442B-B839-380F7D3E4112}" type="presParOf" srcId="{0E87508D-88C5-42F7-B50A-A09E1BDA55F3}" destId="{0CA9CA37-9FFE-4A35-B343-EA2B5D97D21B}" srcOrd="1" destOrd="0" presId="urn:microsoft.com/office/officeart/2018/2/layout/IconCircleList"/>
    <dgm:cxn modelId="{5E914727-5543-42CB-ABE0-C13AB2804FD1}" type="presParOf" srcId="{0E87508D-88C5-42F7-B50A-A09E1BDA55F3}" destId="{6335CD4F-3F47-4B3D-9A8C-A84F23DF9450}" srcOrd="2" destOrd="0" presId="urn:microsoft.com/office/officeart/2018/2/layout/IconCircleList"/>
    <dgm:cxn modelId="{9BD472B1-F888-44CB-8629-8BF79E705B9D}" type="presParOf" srcId="{0E87508D-88C5-42F7-B50A-A09E1BDA55F3}" destId="{EAC26CB9-AFC9-4C7C-A1A1-ABCDA3EE7255}"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3D02-0D81-448A-B3FB-F20C0EFA1BA1}">
      <dsp:nvSpPr>
        <dsp:cNvPr id="0" name=""/>
        <dsp:cNvSpPr/>
      </dsp:nvSpPr>
      <dsp:spPr>
        <a:xfrm>
          <a:off x="899439" y="454449"/>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1F4A1-1C01-4F59-8506-4D7DFE79C32A}">
      <dsp:nvSpPr>
        <dsp:cNvPr id="0" name=""/>
        <dsp:cNvSpPr/>
      </dsp:nvSpPr>
      <dsp:spPr>
        <a:xfrm>
          <a:off x="404439" y="1738039"/>
          <a:ext cx="1800000" cy="187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100000"/>
            </a:lnSpc>
            <a:spcBef>
              <a:spcPct val="0"/>
            </a:spcBef>
            <a:spcAft>
              <a:spcPct val="35000"/>
            </a:spcAft>
            <a:buNone/>
          </a:pPr>
          <a:r>
            <a:rPr lang="en-GB" sz="1600" b="0" kern="1200">
              <a:latin typeface="Sofia Pro Regular" panose="020B0000000000000000" pitchFamily="34" charset="0"/>
              <a:cs typeface="Poppins"/>
            </a:rPr>
            <a:t>97% of respondents are concerned (extremely/fairly) about the impact of Cost of Living rises on organisations.</a:t>
          </a:r>
          <a:endParaRPr lang="en-US" sz="1600" b="0" kern="1200">
            <a:latin typeface="Sofia Pro Regular" panose="020B0000000000000000" pitchFamily="34" charset="0"/>
            <a:cs typeface="Poppins"/>
          </a:endParaRPr>
        </a:p>
      </dsp:txBody>
      <dsp:txXfrm>
        <a:off x="404439" y="1738039"/>
        <a:ext cx="1800000" cy="1873125"/>
      </dsp:txXfrm>
    </dsp:sp>
    <dsp:sp modelId="{4F56F44D-A44D-40DF-A91D-27CE457A6BC6}">
      <dsp:nvSpPr>
        <dsp:cNvPr id="0" name=""/>
        <dsp:cNvSpPr/>
      </dsp:nvSpPr>
      <dsp:spPr>
        <a:xfrm>
          <a:off x="3014439" y="454449"/>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CA7320-4CF6-46B4-BE84-DBAE73D27F0E}">
      <dsp:nvSpPr>
        <dsp:cNvPr id="0" name=""/>
        <dsp:cNvSpPr/>
      </dsp:nvSpPr>
      <dsp:spPr>
        <a:xfrm>
          <a:off x="2519439" y="1738039"/>
          <a:ext cx="1800000" cy="187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100000"/>
            </a:lnSpc>
            <a:spcBef>
              <a:spcPct val="0"/>
            </a:spcBef>
            <a:spcAft>
              <a:spcPct val="35000"/>
            </a:spcAft>
            <a:buNone/>
          </a:pPr>
          <a:r>
            <a:rPr lang="en-GB" sz="1600" b="0" kern="1200">
              <a:latin typeface="Sofia Pro Regular" panose="020B0000000000000000" pitchFamily="34" charset="0"/>
              <a:cs typeface="Poppins"/>
            </a:rPr>
            <a:t>94% are concerned about the effects on young people.</a:t>
          </a:r>
          <a:endParaRPr lang="en-US" sz="1600" b="0" kern="1200">
            <a:latin typeface="Sofia Pro Regular" panose="020B0000000000000000" pitchFamily="34" charset="0"/>
            <a:cs typeface="Poppins"/>
          </a:endParaRPr>
        </a:p>
      </dsp:txBody>
      <dsp:txXfrm>
        <a:off x="2519439" y="1738039"/>
        <a:ext cx="1800000" cy="1873125"/>
      </dsp:txXfrm>
    </dsp:sp>
    <dsp:sp modelId="{F68290EB-D609-4EC8-B887-498D7C80295E}">
      <dsp:nvSpPr>
        <dsp:cNvPr id="0" name=""/>
        <dsp:cNvSpPr/>
      </dsp:nvSpPr>
      <dsp:spPr>
        <a:xfrm>
          <a:off x="5129439" y="454449"/>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7CB86D-68A5-48FB-B5FD-9F533A7C73E9}">
      <dsp:nvSpPr>
        <dsp:cNvPr id="0" name=""/>
        <dsp:cNvSpPr/>
      </dsp:nvSpPr>
      <dsp:spPr>
        <a:xfrm>
          <a:off x="4634439" y="1738039"/>
          <a:ext cx="1800000" cy="187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100000"/>
            </a:lnSpc>
            <a:spcBef>
              <a:spcPct val="0"/>
            </a:spcBef>
            <a:spcAft>
              <a:spcPct val="35000"/>
            </a:spcAft>
            <a:buNone/>
          </a:pPr>
          <a:r>
            <a:rPr lang="en-GB" sz="1600" b="0" kern="1200">
              <a:latin typeface="Sofia Pro Regular" panose="020B0000000000000000" pitchFamily="34" charset="0"/>
              <a:cs typeface="Poppins"/>
            </a:rPr>
            <a:t>41% have seen a reduction in financial support locally – Businesses/ individuals – local trusts and foundations.</a:t>
          </a:r>
          <a:endParaRPr lang="en-US" sz="1600" b="0" kern="1200">
            <a:latin typeface="Sofia Pro Regular" panose="020B0000000000000000" pitchFamily="34" charset="0"/>
            <a:cs typeface="Poppins"/>
          </a:endParaRPr>
        </a:p>
      </dsp:txBody>
      <dsp:txXfrm>
        <a:off x="4634439" y="1738039"/>
        <a:ext cx="1800000" cy="1873125"/>
      </dsp:txXfrm>
    </dsp:sp>
    <dsp:sp modelId="{7C803E0F-3B84-4E4A-89D6-9B220F27C692}">
      <dsp:nvSpPr>
        <dsp:cNvPr id="0" name=""/>
        <dsp:cNvSpPr/>
      </dsp:nvSpPr>
      <dsp:spPr>
        <a:xfrm>
          <a:off x="7244439" y="454449"/>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7705C-BAA6-46E5-BBED-081A1E1BF4C3}">
      <dsp:nvSpPr>
        <dsp:cNvPr id="0" name=""/>
        <dsp:cNvSpPr/>
      </dsp:nvSpPr>
      <dsp:spPr>
        <a:xfrm>
          <a:off x="6749439" y="1738039"/>
          <a:ext cx="1800000" cy="187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100000"/>
            </a:lnSpc>
            <a:spcBef>
              <a:spcPct val="0"/>
            </a:spcBef>
            <a:spcAft>
              <a:spcPct val="35000"/>
            </a:spcAft>
            <a:buNone/>
          </a:pPr>
          <a:r>
            <a:rPr lang="en-GB" sz="1600" b="0" kern="1200">
              <a:latin typeface="Sofia Pro Regular" panose="020B0000000000000000" pitchFamily="34" charset="0"/>
              <a:cs typeface="Poppins"/>
            </a:rPr>
            <a:t>41% need £10k or more to support Cost of Living priorities over next 6 months.</a:t>
          </a:r>
          <a:endParaRPr lang="en-US" sz="1600" b="0" kern="1200">
            <a:latin typeface="Sofia Pro Regular" panose="020B0000000000000000" pitchFamily="34" charset="0"/>
            <a:cs typeface="Poppins"/>
          </a:endParaRPr>
        </a:p>
      </dsp:txBody>
      <dsp:txXfrm>
        <a:off x="6749439" y="1738039"/>
        <a:ext cx="1800000" cy="1873125"/>
      </dsp:txXfrm>
    </dsp:sp>
    <dsp:sp modelId="{DF7D5565-DACF-4B69-BABE-2CEA0DFC38B8}">
      <dsp:nvSpPr>
        <dsp:cNvPr id="0" name=""/>
        <dsp:cNvSpPr/>
      </dsp:nvSpPr>
      <dsp:spPr>
        <a:xfrm>
          <a:off x="9359439" y="454449"/>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B780F-4ED6-4DF7-92CD-3D699621BA99}">
      <dsp:nvSpPr>
        <dsp:cNvPr id="0" name=""/>
        <dsp:cNvSpPr/>
      </dsp:nvSpPr>
      <dsp:spPr>
        <a:xfrm>
          <a:off x="8864439" y="1738039"/>
          <a:ext cx="1800000" cy="1873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100000"/>
            </a:lnSpc>
            <a:spcBef>
              <a:spcPct val="0"/>
            </a:spcBef>
            <a:spcAft>
              <a:spcPct val="35000"/>
            </a:spcAft>
            <a:buNone/>
          </a:pPr>
          <a:r>
            <a:rPr lang="en-GB" sz="1600" b="0" kern="1200">
              <a:latin typeface="Sofia Pro Regular" panose="020B0000000000000000" pitchFamily="34" charset="0"/>
            </a:rPr>
            <a:t>67% indicated that up to half of their young people won’t be able to attend activities over the next 6 months because of Cost-of-Living pressures.</a:t>
          </a:r>
          <a:endParaRPr lang="en-US" sz="1600" b="0" kern="1200">
            <a:latin typeface="Sofia Pro Regular" panose="020B0000000000000000" pitchFamily="34" charset="0"/>
          </a:endParaRPr>
        </a:p>
      </dsp:txBody>
      <dsp:txXfrm>
        <a:off x="8864439" y="1738039"/>
        <a:ext cx="1800000" cy="1873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8DA07-1771-45C6-89F6-5E75854A5151}">
      <dsp:nvSpPr>
        <dsp:cNvPr id="0" name=""/>
        <dsp:cNvSpPr/>
      </dsp:nvSpPr>
      <dsp:spPr>
        <a:xfrm>
          <a:off x="129640" y="582192"/>
          <a:ext cx="680578" cy="680578"/>
        </a:xfrm>
        <a:prstGeom prst="ellipse">
          <a:avLst/>
        </a:prstGeom>
        <a:solidFill>
          <a:srgbClr val="F4984A"/>
        </a:solidFill>
        <a:ln>
          <a:noFill/>
        </a:ln>
        <a:effectLst/>
      </dsp:spPr>
      <dsp:style>
        <a:lnRef idx="0">
          <a:scrgbClr r="0" g="0" b="0"/>
        </a:lnRef>
        <a:fillRef idx="1">
          <a:scrgbClr r="0" g="0" b="0"/>
        </a:fillRef>
        <a:effectRef idx="0">
          <a:scrgbClr r="0" g="0" b="0"/>
        </a:effectRef>
        <a:fontRef idx="minor"/>
      </dsp:style>
    </dsp:sp>
    <dsp:sp modelId="{2329561A-2A29-414E-BD71-406333289314}">
      <dsp:nvSpPr>
        <dsp:cNvPr id="0" name=""/>
        <dsp:cNvSpPr/>
      </dsp:nvSpPr>
      <dsp:spPr>
        <a:xfrm>
          <a:off x="272561" y="725113"/>
          <a:ext cx="394735" cy="3947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7B662A-E3C6-4CA7-AE7F-9BD59669E4BB}">
      <dsp:nvSpPr>
        <dsp:cNvPr id="0" name=""/>
        <dsp:cNvSpPr/>
      </dsp:nvSpPr>
      <dsp:spPr>
        <a:xfrm>
          <a:off x="956056" y="582192"/>
          <a:ext cx="1604220" cy="680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0" kern="1200">
              <a:latin typeface="Sofia Pro Light" panose="020B0604020202020204" charset="0"/>
            </a:rPr>
            <a:t>Reduce the number of sessions</a:t>
          </a:r>
          <a:endParaRPr lang="en-US" sz="1400" b="0" kern="1200">
            <a:latin typeface="Sofia Pro Light" panose="020B0604020202020204" charset="0"/>
          </a:endParaRPr>
        </a:p>
      </dsp:txBody>
      <dsp:txXfrm>
        <a:off x="956056" y="582192"/>
        <a:ext cx="1604220" cy="680578"/>
      </dsp:txXfrm>
    </dsp:sp>
    <dsp:sp modelId="{6769898D-2D12-4B7B-8995-E662A28190FE}">
      <dsp:nvSpPr>
        <dsp:cNvPr id="0" name=""/>
        <dsp:cNvSpPr/>
      </dsp:nvSpPr>
      <dsp:spPr>
        <a:xfrm>
          <a:off x="2839800" y="582192"/>
          <a:ext cx="680578" cy="680578"/>
        </a:xfrm>
        <a:prstGeom prst="ellipse">
          <a:avLst/>
        </a:prstGeom>
        <a:solidFill>
          <a:srgbClr val="F4984A"/>
        </a:solidFill>
        <a:ln>
          <a:noFill/>
        </a:ln>
        <a:effectLst/>
      </dsp:spPr>
      <dsp:style>
        <a:lnRef idx="0">
          <a:scrgbClr r="0" g="0" b="0"/>
        </a:lnRef>
        <a:fillRef idx="1">
          <a:scrgbClr r="0" g="0" b="0"/>
        </a:fillRef>
        <a:effectRef idx="0">
          <a:scrgbClr r="0" g="0" b="0"/>
        </a:effectRef>
        <a:fontRef idx="minor"/>
      </dsp:style>
    </dsp:sp>
    <dsp:sp modelId="{CA28CD0F-84DF-4400-A603-EBBD60AF6674}">
      <dsp:nvSpPr>
        <dsp:cNvPr id="0" name=""/>
        <dsp:cNvSpPr/>
      </dsp:nvSpPr>
      <dsp:spPr>
        <a:xfrm>
          <a:off x="2982722" y="725113"/>
          <a:ext cx="394735" cy="39473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1C18C-F772-4B2D-BF1F-FE0A68BA8BFC}">
      <dsp:nvSpPr>
        <dsp:cNvPr id="0" name=""/>
        <dsp:cNvSpPr/>
      </dsp:nvSpPr>
      <dsp:spPr>
        <a:xfrm>
          <a:off x="3666217" y="582192"/>
          <a:ext cx="1604220" cy="680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0" kern="1200">
              <a:latin typeface="Sofia Pro Light" panose="020B0604020202020204" charset="0"/>
              <a:cs typeface="Poppins" panose="00000500000000000000" pitchFamily="2" charset="0"/>
            </a:rPr>
            <a:t>Use a cheaper/ smaller venue/ use 1/3</a:t>
          </a:r>
          <a:r>
            <a:rPr lang="en-GB" sz="1400" b="0" kern="1200" baseline="30000">
              <a:latin typeface="Sofia Pro Light" panose="020B0604020202020204" charset="0"/>
              <a:cs typeface="Poppins" panose="00000500000000000000" pitchFamily="2" charset="0"/>
            </a:rPr>
            <a:t>rd</a:t>
          </a:r>
          <a:r>
            <a:rPr lang="en-GB" sz="1400" b="0" kern="1200">
              <a:latin typeface="Sofia Pro Light" panose="020B0604020202020204" charset="0"/>
              <a:cs typeface="Poppins" panose="00000500000000000000" pitchFamily="2" charset="0"/>
            </a:rPr>
            <a:t> of pitch for training </a:t>
          </a:r>
          <a:endParaRPr lang="en-US" sz="1400" b="0" kern="1200">
            <a:latin typeface="Sofia Pro Light" panose="020B0604020202020204" charset="0"/>
            <a:cs typeface="Poppins" panose="00000500000000000000" pitchFamily="2" charset="0"/>
          </a:endParaRPr>
        </a:p>
      </dsp:txBody>
      <dsp:txXfrm>
        <a:off x="3666217" y="582192"/>
        <a:ext cx="1604220" cy="680578"/>
      </dsp:txXfrm>
    </dsp:sp>
    <dsp:sp modelId="{690F4C1C-FE24-41F4-8F70-724B3B11D753}">
      <dsp:nvSpPr>
        <dsp:cNvPr id="0" name=""/>
        <dsp:cNvSpPr/>
      </dsp:nvSpPr>
      <dsp:spPr>
        <a:xfrm>
          <a:off x="5549961" y="582192"/>
          <a:ext cx="680578" cy="680578"/>
        </a:xfrm>
        <a:prstGeom prst="ellipse">
          <a:avLst/>
        </a:prstGeom>
        <a:solidFill>
          <a:srgbClr val="F4984A"/>
        </a:solidFill>
        <a:ln>
          <a:noFill/>
        </a:ln>
        <a:effectLst/>
      </dsp:spPr>
      <dsp:style>
        <a:lnRef idx="0">
          <a:scrgbClr r="0" g="0" b="0"/>
        </a:lnRef>
        <a:fillRef idx="1">
          <a:scrgbClr r="0" g="0" b="0"/>
        </a:fillRef>
        <a:effectRef idx="0">
          <a:scrgbClr r="0" g="0" b="0"/>
        </a:effectRef>
        <a:fontRef idx="minor"/>
      </dsp:style>
    </dsp:sp>
    <dsp:sp modelId="{F3F2BC8E-E98F-4CE8-B546-ECF12991076B}">
      <dsp:nvSpPr>
        <dsp:cNvPr id="0" name=""/>
        <dsp:cNvSpPr/>
      </dsp:nvSpPr>
      <dsp:spPr>
        <a:xfrm>
          <a:off x="5692883" y="725113"/>
          <a:ext cx="394735" cy="3947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86A065-0FCE-4920-94D1-DE3B7E2015CD}">
      <dsp:nvSpPr>
        <dsp:cNvPr id="0" name=""/>
        <dsp:cNvSpPr/>
      </dsp:nvSpPr>
      <dsp:spPr>
        <a:xfrm>
          <a:off x="6376378" y="582192"/>
          <a:ext cx="1604220" cy="680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0" kern="1200">
              <a:latin typeface="Sofia Pro Light" panose="020B0604020202020204" charset="0"/>
            </a:rPr>
            <a:t>Share transport-carshare for away/ home games</a:t>
          </a:r>
          <a:endParaRPr lang="en-US" sz="1400" b="0" kern="1200">
            <a:latin typeface="Sofia Pro Light" panose="020B0604020202020204" charset="0"/>
          </a:endParaRPr>
        </a:p>
      </dsp:txBody>
      <dsp:txXfrm>
        <a:off x="6376378" y="582192"/>
        <a:ext cx="1604220" cy="680578"/>
      </dsp:txXfrm>
    </dsp:sp>
    <dsp:sp modelId="{B3948BF8-3DCD-4C2C-B438-2CC633F39D0B}">
      <dsp:nvSpPr>
        <dsp:cNvPr id="0" name=""/>
        <dsp:cNvSpPr/>
      </dsp:nvSpPr>
      <dsp:spPr>
        <a:xfrm>
          <a:off x="8260122" y="582192"/>
          <a:ext cx="680578" cy="680578"/>
        </a:xfrm>
        <a:prstGeom prst="ellipse">
          <a:avLst/>
        </a:prstGeom>
        <a:solidFill>
          <a:srgbClr val="F4984A"/>
        </a:solidFill>
        <a:ln>
          <a:noFill/>
        </a:ln>
        <a:effectLst/>
      </dsp:spPr>
      <dsp:style>
        <a:lnRef idx="0">
          <a:scrgbClr r="0" g="0" b="0"/>
        </a:lnRef>
        <a:fillRef idx="1">
          <a:scrgbClr r="0" g="0" b="0"/>
        </a:fillRef>
        <a:effectRef idx="0">
          <a:scrgbClr r="0" g="0" b="0"/>
        </a:effectRef>
        <a:fontRef idx="minor"/>
      </dsp:style>
    </dsp:sp>
    <dsp:sp modelId="{DF614C33-99BB-4EF2-B7D2-7E2B2CBF53B0}">
      <dsp:nvSpPr>
        <dsp:cNvPr id="0" name=""/>
        <dsp:cNvSpPr/>
      </dsp:nvSpPr>
      <dsp:spPr>
        <a:xfrm>
          <a:off x="8403043" y="725113"/>
          <a:ext cx="394735" cy="3947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4A210-DB5F-4F57-80FF-B30C56D3B40E}">
      <dsp:nvSpPr>
        <dsp:cNvPr id="0" name=""/>
        <dsp:cNvSpPr/>
      </dsp:nvSpPr>
      <dsp:spPr>
        <a:xfrm>
          <a:off x="9086539" y="582192"/>
          <a:ext cx="1604220" cy="680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0" kern="1200">
              <a:latin typeface="Sofia Pro Light" panose="020B0604020202020204" charset="0"/>
            </a:rPr>
            <a:t>Source/ tender out for kit suppliers </a:t>
          </a:r>
          <a:endParaRPr lang="en-US" sz="1400" b="0" kern="1200">
            <a:latin typeface="Sofia Pro Light" panose="020B0604020202020204" charset="0"/>
          </a:endParaRPr>
        </a:p>
      </dsp:txBody>
      <dsp:txXfrm>
        <a:off x="9086539" y="582192"/>
        <a:ext cx="1604220" cy="680578"/>
      </dsp:txXfrm>
    </dsp:sp>
    <dsp:sp modelId="{AC7FA619-9DA4-401A-AE05-6D6B141A3B3A}">
      <dsp:nvSpPr>
        <dsp:cNvPr id="0" name=""/>
        <dsp:cNvSpPr/>
      </dsp:nvSpPr>
      <dsp:spPr>
        <a:xfrm>
          <a:off x="129640" y="1780050"/>
          <a:ext cx="680578" cy="680578"/>
        </a:xfrm>
        <a:prstGeom prst="ellipse">
          <a:avLst/>
        </a:prstGeom>
        <a:solidFill>
          <a:srgbClr val="F4984A"/>
        </a:solidFill>
        <a:ln>
          <a:noFill/>
        </a:ln>
        <a:effectLst/>
      </dsp:spPr>
      <dsp:style>
        <a:lnRef idx="0">
          <a:scrgbClr r="0" g="0" b="0"/>
        </a:lnRef>
        <a:fillRef idx="1">
          <a:scrgbClr r="0" g="0" b="0"/>
        </a:fillRef>
        <a:effectRef idx="0">
          <a:scrgbClr r="0" g="0" b="0"/>
        </a:effectRef>
        <a:fontRef idx="minor"/>
      </dsp:style>
    </dsp:sp>
    <dsp:sp modelId="{D4C74075-3B6A-40CD-A9C5-82661FB99FA8}">
      <dsp:nvSpPr>
        <dsp:cNvPr id="0" name=""/>
        <dsp:cNvSpPr/>
      </dsp:nvSpPr>
      <dsp:spPr>
        <a:xfrm>
          <a:off x="272561" y="1922971"/>
          <a:ext cx="394735" cy="3947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35A03-B288-47EB-8978-F9F02B16C08B}">
      <dsp:nvSpPr>
        <dsp:cNvPr id="0" name=""/>
        <dsp:cNvSpPr/>
      </dsp:nvSpPr>
      <dsp:spPr>
        <a:xfrm>
          <a:off x="956056" y="1780050"/>
          <a:ext cx="1604220" cy="680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0" kern="1200">
              <a:latin typeface="Sofia Pro Light" panose="020B0604020202020204" charset="0"/>
            </a:rPr>
            <a:t>Grants and fundraising </a:t>
          </a:r>
          <a:endParaRPr lang="en-US" sz="1400" b="0" kern="1200">
            <a:latin typeface="Sofia Pro Light" panose="020B0604020202020204" charset="0"/>
          </a:endParaRPr>
        </a:p>
      </dsp:txBody>
      <dsp:txXfrm>
        <a:off x="956056" y="1780050"/>
        <a:ext cx="1604220" cy="680578"/>
      </dsp:txXfrm>
    </dsp:sp>
    <dsp:sp modelId="{5B74D8CC-72ED-4424-A44D-55FDE89A0DBA}">
      <dsp:nvSpPr>
        <dsp:cNvPr id="0" name=""/>
        <dsp:cNvSpPr/>
      </dsp:nvSpPr>
      <dsp:spPr>
        <a:xfrm>
          <a:off x="2839800" y="1780050"/>
          <a:ext cx="680578" cy="680578"/>
        </a:xfrm>
        <a:prstGeom prst="ellipse">
          <a:avLst/>
        </a:prstGeom>
        <a:solidFill>
          <a:srgbClr val="F4984A"/>
        </a:solidFill>
        <a:ln>
          <a:noFill/>
        </a:ln>
        <a:effectLst/>
      </dsp:spPr>
      <dsp:style>
        <a:lnRef idx="0">
          <a:scrgbClr r="0" g="0" b="0"/>
        </a:lnRef>
        <a:fillRef idx="1">
          <a:scrgbClr r="0" g="0" b="0"/>
        </a:fillRef>
        <a:effectRef idx="0">
          <a:scrgbClr r="0" g="0" b="0"/>
        </a:effectRef>
        <a:fontRef idx="minor"/>
      </dsp:style>
    </dsp:sp>
    <dsp:sp modelId="{105A37EF-666E-4E38-A330-DC885626FB00}">
      <dsp:nvSpPr>
        <dsp:cNvPr id="0" name=""/>
        <dsp:cNvSpPr/>
      </dsp:nvSpPr>
      <dsp:spPr>
        <a:xfrm>
          <a:off x="2982722" y="1922971"/>
          <a:ext cx="394735" cy="39473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14D88-5F38-42BE-8EEA-F3A067A1ED59}">
      <dsp:nvSpPr>
        <dsp:cNvPr id="0" name=""/>
        <dsp:cNvSpPr/>
      </dsp:nvSpPr>
      <dsp:spPr>
        <a:xfrm>
          <a:off x="3666217" y="1780050"/>
          <a:ext cx="1604220" cy="680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0" kern="1200">
              <a:latin typeface="Sofia Pro Light" panose="020B0604020202020204" charset="0"/>
            </a:rPr>
            <a:t>Renegotiate insurance/ change supplier</a:t>
          </a:r>
          <a:endParaRPr lang="en-US" sz="1400" b="0" kern="1200">
            <a:latin typeface="Sofia Pro Light" panose="020B0604020202020204" charset="0"/>
          </a:endParaRPr>
        </a:p>
      </dsp:txBody>
      <dsp:txXfrm>
        <a:off x="3666217" y="1780050"/>
        <a:ext cx="1604220" cy="680578"/>
      </dsp:txXfrm>
    </dsp:sp>
    <dsp:sp modelId="{D703908F-CCE8-4AC2-8265-7508A6245095}">
      <dsp:nvSpPr>
        <dsp:cNvPr id="0" name=""/>
        <dsp:cNvSpPr/>
      </dsp:nvSpPr>
      <dsp:spPr>
        <a:xfrm>
          <a:off x="5549961" y="1780050"/>
          <a:ext cx="680578" cy="680578"/>
        </a:xfrm>
        <a:prstGeom prst="ellipse">
          <a:avLst/>
        </a:prstGeom>
        <a:solidFill>
          <a:srgbClr val="F4984A"/>
        </a:solidFill>
        <a:ln>
          <a:noFill/>
        </a:ln>
        <a:effectLst/>
      </dsp:spPr>
      <dsp:style>
        <a:lnRef idx="0">
          <a:scrgbClr r="0" g="0" b="0"/>
        </a:lnRef>
        <a:fillRef idx="1">
          <a:scrgbClr r="0" g="0" b="0"/>
        </a:fillRef>
        <a:effectRef idx="0">
          <a:scrgbClr r="0" g="0" b="0"/>
        </a:effectRef>
        <a:fontRef idx="minor"/>
      </dsp:style>
    </dsp:sp>
    <dsp:sp modelId="{3B7BD70B-8320-4C1C-A7C8-EAB2142262CC}">
      <dsp:nvSpPr>
        <dsp:cNvPr id="0" name=""/>
        <dsp:cNvSpPr/>
      </dsp:nvSpPr>
      <dsp:spPr>
        <a:xfrm>
          <a:off x="5692883" y="1922971"/>
          <a:ext cx="394735" cy="39473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86F6C-5F70-48A3-A5D8-47A1A6D7DAC6}">
      <dsp:nvSpPr>
        <dsp:cNvPr id="0" name=""/>
        <dsp:cNvSpPr/>
      </dsp:nvSpPr>
      <dsp:spPr>
        <a:xfrm>
          <a:off x="6376378" y="1780050"/>
          <a:ext cx="1604220" cy="680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b="0" kern="1200">
              <a:latin typeface="Sofia Pro Light" panose="020B0604020202020204" charset="0"/>
            </a:rPr>
            <a:t>Renegotiate catering/ change supplier</a:t>
          </a:r>
          <a:endParaRPr lang="en-US" sz="1400" b="0" kern="1200">
            <a:latin typeface="Sofia Pro Light" panose="020B0604020202020204" charset="0"/>
          </a:endParaRPr>
        </a:p>
      </dsp:txBody>
      <dsp:txXfrm>
        <a:off x="6376378" y="1780050"/>
        <a:ext cx="1604220" cy="680578"/>
      </dsp:txXfrm>
    </dsp:sp>
    <dsp:sp modelId="{9A4682D7-EDE9-4BEB-9273-A36B5366D15D}">
      <dsp:nvSpPr>
        <dsp:cNvPr id="0" name=""/>
        <dsp:cNvSpPr/>
      </dsp:nvSpPr>
      <dsp:spPr>
        <a:xfrm>
          <a:off x="8260122" y="1780050"/>
          <a:ext cx="680578" cy="680578"/>
        </a:xfrm>
        <a:prstGeom prst="ellipse">
          <a:avLst/>
        </a:prstGeom>
        <a:solidFill>
          <a:srgbClr val="F4984A"/>
        </a:solidFill>
        <a:ln>
          <a:noFill/>
        </a:ln>
        <a:effectLst/>
      </dsp:spPr>
      <dsp:style>
        <a:lnRef idx="0">
          <a:scrgbClr r="0" g="0" b="0"/>
        </a:lnRef>
        <a:fillRef idx="1">
          <a:scrgbClr r="0" g="0" b="0"/>
        </a:fillRef>
        <a:effectRef idx="0">
          <a:scrgbClr r="0" g="0" b="0"/>
        </a:effectRef>
        <a:fontRef idx="minor"/>
      </dsp:style>
    </dsp:sp>
    <dsp:sp modelId="{0CA9CA37-9FFE-4A35-B343-EA2B5D97D21B}">
      <dsp:nvSpPr>
        <dsp:cNvPr id="0" name=""/>
        <dsp:cNvSpPr/>
      </dsp:nvSpPr>
      <dsp:spPr>
        <a:xfrm>
          <a:off x="8403043" y="1922971"/>
          <a:ext cx="394735" cy="394735"/>
        </a:xfrm>
        <a:prstGeom prst="rect">
          <a:avLst/>
        </a:prstGeom>
        <a:solidFill>
          <a:schemeClr val="bg2">
            <a:lumMod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C26CB9-AFC9-4C7C-A1A1-ABCDA3EE7255}">
      <dsp:nvSpPr>
        <dsp:cNvPr id="0" name=""/>
        <dsp:cNvSpPr/>
      </dsp:nvSpPr>
      <dsp:spPr>
        <a:xfrm>
          <a:off x="9086539" y="1780050"/>
          <a:ext cx="1604220" cy="680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GB" sz="1300" b="0" kern="1200">
              <a:latin typeface="Sofia Pro Light" panose="020B0604020202020204" charset="0"/>
            </a:rPr>
            <a:t>Switch the lights off</a:t>
          </a:r>
        </a:p>
      </dsp:txBody>
      <dsp:txXfrm>
        <a:off x="9086539" y="1780050"/>
        <a:ext cx="1604220" cy="68057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D3660-B893-4D8E-B403-57D605DB174D}" type="datetimeFigureOut">
              <a:rPr lang="en-GB" smtClean="0"/>
              <a:t>04/02/2025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1580B-416B-4202-9476-17B899226384}" type="slidenum">
              <a:rPr lang="en-GB" smtClean="0"/>
              <a:t>‹#›</a:t>
            </a:fld>
            <a:endParaRPr lang="en-GB"/>
          </a:p>
        </p:txBody>
      </p:sp>
    </p:spTree>
    <p:extLst>
      <p:ext uri="{BB962C8B-B14F-4D97-AF65-F5344CB8AC3E}">
        <p14:creationId xmlns:p14="http://schemas.microsoft.com/office/powerpoint/2010/main" val="1930688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73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52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222903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932992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93980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547128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64684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05579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456085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944621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64968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a:t>
            </a:fld>
            <a:endParaRPr lang="en-GB"/>
          </a:p>
        </p:txBody>
      </p:sp>
    </p:spTree>
    <p:extLst>
      <p:ext uri="{BB962C8B-B14F-4D97-AF65-F5344CB8AC3E}">
        <p14:creationId xmlns:p14="http://schemas.microsoft.com/office/powerpoint/2010/main" val="412273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918410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356724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654295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028837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262398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280444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582117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851830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28</a:t>
            </a:fld>
            <a:endParaRPr lang="en-GB"/>
          </a:p>
        </p:txBody>
      </p:sp>
    </p:spTree>
    <p:extLst>
      <p:ext uri="{BB962C8B-B14F-4D97-AF65-F5344CB8AC3E}">
        <p14:creationId xmlns:p14="http://schemas.microsoft.com/office/powerpoint/2010/main" val="1947382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29</a:t>
            </a:fld>
            <a:endParaRPr lang="en-GB"/>
          </a:p>
        </p:txBody>
      </p:sp>
    </p:spTree>
    <p:extLst>
      <p:ext uri="{BB962C8B-B14F-4D97-AF65-F5344CB8AC3E}">
        <p14:creationId xmlns:p14="http://schemas.microsoft.com/office/powerpoint/2010/main" val="225219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646842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8E9B3B8-0214-44A8-8DC4-CB517A85CA4D}" type="slidenum">
              <a:rPr lang="en-GB" smtClean="0"/>
              <a:t>30</a:t>
            </a:fld>
            <a:endParaRPr lang="en-GB"/>
          </a:p>
        </p:txBody>
      </p:sp>
    </p:spTree>
    <p:extLst>
      <p:ext uri="{BB962C8B-B14F-4D97-AF65-F5344CB8AC3E}">
        <p14:creationId xmlns:p14="http://schemas.microsoft.com/office/powerpoint/2010/main" val="3274830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a:t>Title box: Click and drag the title box to resize, to allow for longer headings, or to fit around important areas of the image.</a:t>
            </a:r>
            <a:br>
              <a:rPr lang="en-GB"/>
            </a:br>
            <a:r>
              <a:rPr lang="en-GB"/>
              <a:t>Image: To change the image, Right click / Control click on the image, select ‘Change picture… from file’.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a:t>Changing colours: Select the colour border area and apply a new shape fill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a:t>Changing colours: Right click / control click the background, Select ‘Format background…’ Select a different fill colour from the Sport England Theme colours (please do not use the tints). Use the same colour for the border and the main title of the presentation.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pPr marL="0" marR="0" lvl="0" indent="0" algn="l" defTabSz="685800" rtl="0" eaLnBrk="1" fontAlgn="auto" latinLnBrk="0" hangingPunct="1">
              <a:lnSpc>
                <a:spcPct val="100000"/>
              </a:lnSpc>
              <a:spcBef>
                <a:spcPts val="0"/>
              </a:spcBef>
              <a:spcAft>
                <a:spcPts val="0"/>
              </a:spcAft>
              <a:buClrTx/>
              <a:buSzTx/>
              <a:buFontTx/>
              <a:buNone/>
              <a:tabLst/>
              <a:defRPr/>
            </a:pPr>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164513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Please ask learners to consent to the delegate agreement using the chat box/mic etc</a:t>
            </a:r>
          </a:p>
          <a:p>
            <a:pPr marL="0" lvl="0" indent="0">
              <a:buFont typeface="Symbol" panose="05050102010706020507" pitchFamily="18" charset="2"/>
              <a:buNone/>
            </a:pPr>
            <a:endParaRPr lang="en-GB" sz="900" dirty="0">
              <a:effectLst/>
              <a:latin typeface="Sofia Pro Light" panose="020B0604020202020204" charset="0"/>
              <a:ea typeface="Times New Roman" panose="02020603050405020304" pitchFamily="18" charset="0"/>
              <a:cs typeface="Aptos" panose="020B0004020202020204" pitchFamily="34" charset="0"/>
            </a:endParaRP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Participate actively </a:t>
            </a:r>
            <a:r>
              <a:rPr lang="en-GB" sz="900" i="1" dirty="0">
                <a:effectLst/>
                <a:latin typeface="Sofia Pro Light" panose="020B0604020202020204" charset="0"/>
                <a:ea typeface="Times New Roman" panose="02020603050405020304" pitchFamily="18" charset="0"/>
                <a:cs typeface="Aptos" panose="020B0004020202020204" pitchFamily="34" charset="0"/>
              </a:rPr>
              <a:t> - contribute to discussions and activities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Use technology responsibly </a:t>
            </a:r>
            <a:r>
              <a:rPr lang="en-GB" sz="900" i="1" dirty="0">
                <a:effectLst/>
                <a:latin typeface="Sofia Pro Light" panose="020B0604020202020204" charset="0"/>
                <a:ea typeface="Times New Roman" panose="02020603050405020304" pitchFamily="18" charset="0"/>
                <a:cs typeface="Aptos" panose="020B0004020202020204" pitchFamily="34" charset="0"/>
              </a:rPr>
              <a:t>- turning camera on, where possible, to build connections</a:t>
            </a:r>
          </a:p>
          <a:p>
            <a:pPr marL="0" lvl="0" indent="0">
              <a:buFont typeface="Symbol" panose="05050102010706020507" pitchFamily="18" charset="2"/>
              <a:buNone/>
            </a:pPr>
            <a:r>
              <a:rPr lang="en-GB" sz="900" dirty="0">
                <a:effectLst/>
                <a:latin typeface="Sofia Pro Light" panose="020B0604020202020204" charset="0"/>
                <a:ea typeface="Times New Roman" panose="02020603050405020304" pitchFamily="18" charset="0"/>
                <a:cs typeface="Aptos" panose="020B0004020202020204" pitchFamily="34" charset="0"/>
              </a:rPr>
              <a:t>Be engaged </a:t>
            </a:r>
            <a:r>
              <a:rPr lang="en-GB" sz="900" i="1" dirty="0">
                <a:effectLst/>
                <a:latin typeface="Sofia Pro Light" panose="020B0604020202020204" charset="0"/>
                <a:ea typeface="Times New Roman" panose="02020603050405020304" pitchFamily="18" charset="0"/>
                <a:cs typeface="Aptos" panose="020B0004020202020204" pitchFamily="34" charset="0"/>
              </a:rPr>
              <a:t>- limit distractions and maintain focus during the session</a:t>
            </a:r>
            <a:endParaRPr lang="en-GB" sz="900" dirty="0">
              <a:effectLst/>
              <a:latin typeface="Sofia Pro Light" panose="020B060402020202020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8E9B3B8-0214-44A8-8DC4-CB517A85CA4D}" type="slidenum">
              <a:rPr lang="en-GB" smtClean="0"/>
              <a:t>4</a:t>
            </a:fld>
            <a:endParaRPr lang="en-GB"/>
          </a:p>
        </p:txBody>
      </p:sp>
    </p:spTree>
    <p:extLst>
      <p:ext uri="{BB962C8B-B14F-4D97-AF65-F5344CB8AC3E}">
        <p14:creationId xmlns:p14="http://schemas.microsoft.com/office/powerpoint/2010/main" val="152258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154901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2848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32228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Sofia Pro Light" panose="020B0000000000000000"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Sofia Pro Light" panose="020B0000000000000000" pitchFamily="34" charset="0"/>
              <a:ea typeface="+mn-ea"/>
              <a:cs typeface="+mn-cs"/>
            </a:endParaRPr>
          </a:p>
        </p:txBody>
      </p:sp>
    </p:spTree>
    <p:extLst>
      <p:ext uri="{BB962C8B-B14F-4D97-AF65-F5344CB8AC3E}">
        <p14:creationId xmlns:p14="http://schemas.microsoft.com/office/powerpoint/2010/main" val="2296641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B3B8-0214-44A8-8DC4-CB517A85CA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888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www.sportenglandclubmatters.com/"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www.sportenglandclubmatters.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www.sportenglandclubmatters.com/"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www.sportenglandclubmatters.com/"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C833-C8A1-F089-66CB-B16074900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49A3D3-30F3-B31E-5EFE-96C1B9704C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3E7611-CD90-B22D-444B-B7C7324ECDBE}"/>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5" name="Footer Placeholder 4">
            <a:extLst>
              <a:ext uri="{FF2B5EF4-FFF2-40B4-BE49-F238E27FC236}">
                <a16:creationId xmlns:a16="http://schemas.microsoft.com/office/drawing/2014/main" id="{978C7999-A822-0777-7A27-9BD05DD04D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9A7A3C-4EF8-5FB5-3E37-C24898912AC2}"/>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165759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4D87-8947-6796-B3B9-63F9E7B04E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C71B7A-B604-5912-E240-963CD1B4AD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C150C2-AA2B-7337-1AA3-C57D53E1049A}"/>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5" name="Footer Placeholder 4">
            <a:extLst>
              <a:ext uri="{FF2B5EF4-FFF2-40B4-BE49-F238E27FC236}">
                <a16:creationId xmlns:a16="http://schemas.microsoft.com/office/drawing/2014/main" id="{CFF16575-1AC3-96D2-AD5C-FC84461433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A96EDE-43D6-0FEE-AEBA-048D90C4E0EC}"/>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1675723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EB5A6-38DD-12BE-FDED-04B4C127B0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A0B2B6-E4B6-D727-B0F4-C54D202700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CD0635-7660-BA9F-82B0-8F8A1FE8A635}"/>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5" name="Footer Placeholder 4">
            <a:extLst>
              <a:ext uri="{FF2B5EF4-FFF2-40B4-BE49-F238E27FC236}">
                <a16:creationId xmlns:a16="http://schemas.microsoft.com/office/drawing/2014/main" id="{9510A95B-C389-5B24-BF9C-8405474FC3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D6AA2-B213-DE16-E32B-110F66964091}"/>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177588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F9ACB9F2-4CD3-4D2A-838D-11A4EC2C4C18}"/>
              </a:ext>
            </a:extLst>
          </p:cNvPr>
          <p:cNvSpPr/>
          <p:nvPr userDrawn="1"/>
        </p:nvSpPr>
        <p:spPr>
          <a:xfrm>
            <a:off x="0" y="5922498"/>
            <a:ext cx="12192000" cy="949570"/>
          </a:xfrm>
          <a:prstGeom prst="flowChartProcess">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8" name="Rectangle 7">
            <a:extLst>
              <a:ext uri="{FF2B5EF4-FFF2-40B4-BE49-F238E27FC236}">
                <a16:creationId xmlns:a16="http://schemas.microsoft.com/office/drawing/2014/main" id="{97929C2C-7543-45B9-833F-74F3698C59F7}"/>
              </a:ext>
            </a:extLst>
          </p:cNvPr>
          <p:cNvSpPr/>
          <p:nvPr userDrawn="1"/>
        </p:nvSpPr>
        <p:spPr>
          <a:xfrm>
            <a:off x="11526474" y="0"/>
            <a:ext cx="665526" cy="6865034"/>
          </a:xfrm>
          <a:prstGeom prst="rect">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5" name="Rectangle: Single Corner Rounded 14">
            <a:extLst>
              <a:ext uri="{FF2B5EF4-FFF2-40B4-BE49-F238E27FC236}">
                <a16:creationId xmlns:a16="http://schemas.microsoft.com/office/drawing/2014/main" id="{01E53834-7029-4866-B7F5-0A4B596238DE}"/>
              </a:ext>
            </a:extLst>
          </p:cNvPr>
          <p:cNvSpPr/>
          <p:nvPr userDrawn="1"/>
        </p:nvSpPr>
        <p:spPr>
          <a:xfrm flipV="1">
            <a:off x="126610" y="0"/>
            <a:ext cx="11901267" cy="5922498"/>
          </a:xfrm>
          <a:prstGeom prst="round1Rect">
            <a:avLst>
              <a:gd name="adj" fmla="val 5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0" name="Rectangle: Diagonal Corners Rounded 9">
            <a:extLst>
              <a:ext uri="{FF2B5EF4-FFF2-40B4-BE49-F238E27FC236}">
                <a16:creationId xmlns:a16="http://schemas.microsoft.com/office/drawing/2014/main" id="{EEA7E2C8-2A09-4E3A-B693-34C9BD92CE85}"/>
              </a:ext>
            </a:extLst>
          </p:cNvPr>
          <p:cNvSpPr/>
          <p:nvPr userDrawn="1"/>
        </p:nvSpPr>
        <p:spPr>
          <a:xfrm flipH="1">
            <a:off x="10167164" y="-57152"/>
            <a:ext cx="2015613" cy="1062111"/>
          </a:xfrm>
          <a:prstGeom prst="round2DiagRect">
            <a:avLst>
              <a:gd name="adj1" fmla="val 31237"/>
              <a:gd name="adj2" fmla="val 0"/>
            </a:avLst>
          </a:prstGeom>
          <a:solidFill>
            <a:srgbClr val="1D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pic>
        <p:nvPicPr>
          <p:cNvPr id="11" name="Picture 10">
            <a:extLst>
              <a:ext uri="{FF2B5EF4-FFF2-40B4-BE49-F238E27FC236}">
                <a16:creationId xmlns:a16="http://schemas.microsoft.com/office/drawing/2014/main" id="{DB392E9F-4E26-4D3E-8582-EDE8F54E29B4}"/>
              </a:ext>
            </a:extLst>
          </p:cNvPr>
          <p:cNvPicPr>
            <a:picLocks noChangeAspect="1"/>
          </p:cNvPicPr>
          <p:nvPr userDrawn="1"/>
        </p:nvPicPr>
        <p:blipFill>
          <a:blip r:embed="rId2"/>
          <a:srcRect/>
          <a:stretch/>
        </p:blipFill>
        <p:spPr>
          <a:xfrm>
            <a:off x="10512910" y="216546"/>
            <a:ext cx="1013564" cy="62901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425445C-6212-4547-8263-8418D9B3B4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0" y="6081095"/>
            <a:ext cx="2916473" cy="644540"/>
          </a:xfrm>
          <a:prstGeom prst="rect">
            <a:avLst/>
          </a:prstGeom>
        </p:spPr>
      </p:pic>
      <p:sp>
        <p:nvSpPr>
          <p:cNvPr id="13" name="TextBox 12">
            <a:extLst>
              <a:ext uri="{FF2B5EF4-FFF2-40B4-BE49-F238E27FC236}">
                <a16:creationId xmlns:a16="http://schemas.microsoft.com/office/drawing/2014/main" id="{6C9EB300-092D-4AC8-B9D9-67E790527ECB}"/>
              </a:ext>
            </a:extLst>
          </p:cNvPr>
          <p:cNvSpPr txBox="1"/>
          <p:nvPr userDrawn="1"/>
        </p:nvSpPr>
        <p:spPr>
          <a:xfrm>
            <a:off x="8676410" y="6264865"/>
            <a:ext cx="3124388" cy="276999"/>
          </a:xfrm>
          <a:prstGeom prst="rect">
            <a:avLst/>
          </a:prstGeom>
          <a:noFill/>
        </p:spPr>
        <p:txBody>
          <a:bodyPr wrap="square" rtlCol="0">
            <a:spAutoFit/>
          </a:bodyPr>
          <a:lstStyle/>
          <a:p>
            <a:pPr algn="r"/>
            <a:r>
              <a:rPr lang="en-US" sz="1200" b="1">
                <a:solidFill>
                  <a:srgbClr val="FFFFFF"/>
                </a:solidFill>
                <a:latin typeface="Poppins SemiBold" pitchFamily="2" charset="77"/>
                <a:cs typeface="Poppins SemiBold" pitchFamily="2" charset="77"/>
                <a:hlinkClick r:id="rId4">
                  <a:extLst>
                    <a:ext uri="{A12FA001-AC4F-418D-AE19-62706E023703}">
                      <ahyp:hlinkClr xmlns:ahyp="http://schemas.microsoft.com/office/drawing/2018/hyperlinkcolor" val="tx"/>
                    </a:ext>
                  </a:extLst>
                </a:hlinkClick>
              </a:rPr>
              <a:t>www.sportenglandclubmatters.com</a:t>
            </a:r>
            <a:endParaRPr lang="en-US" sz="1200" b="1">
              <a:solidFill>
                <a:srgbClr val="FFFFFF"/>
              </a:solidFill>
              <a:latin typeface="Poppins SemiBold" pitchFamily="2" charset="77"/>
              <a:cs typeface="Poppins SemiBold" pitchFamily="2" charset="77"/>
            </a:endParaRPr>
          </a:p>
        </p:txBody>
      </p:sp>
    </p:spTree>
    <p:extLst>
      <p:ext uri="{BB962C8B-B14F-4D97-AF65-F5344CB8AC3E}">
        <p14:creationId xmlns:p14="http://schemas.microsoft.com/office/powerpoint/2010/main" val="1870026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49B1F5A9-3C70-46EE-8F0B-ED0C97B67609}"/>
              </a:ext>
            </a:extLst>
          </p:cNvPr>
          <p:cNvSpPr/>
          <p:nvPr userDrawn="1"/>
        </p:nvSpPr>
        <p:spPr>
          <a:xfrm>
            <a:off x="0" y="5809957"/>
            <a:ext cx="12192000" cy="1062111"/>
          </a:xfrm>
          <a:prstGeom prst="flowChartProcess">
            <a:avLst/>
          </a:prstGeom>
          <a:solidFill>
            <a:srgbClr val="A85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8" name="Rectangle 7">
            <a:extLst>
              <a:ext uri="{FF2B5EF4-FFF2-40B4-BE49-F238E27FC236}">
                <a16:creationId xmlns:a16="http://schemas.microsoft.com/office/drawing/2014/main" id="{BDE7F9B6-01E3-4912-9D8C-02DAE711A6F9}"/>
              </a:ext>
            </a:extLst>
          </p:cNvPr>
          <p:cNvSpPr/>
          <p:nvPr userDrawn="1"/>
        </p:nvSpPr>
        <p:spPr>
          <a:xfrm>
            <a:off x="11526474" y="0"/>
            <a:ext cx="665526" cy="6865034"/>
          </a:xfrm>
          <a:prstGeom prst="rect">
            <a:avLst/>
          </a:prstGeom>
          <a:solidFill>
            <a:srgbClr val="A85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5" name="Rectangle: Single Corner Rounded 14">
            <a:extLst>
              <a:ext uri="{FF2B5EF4-FFF2-40B4-BE49-F238E27FC236}">
                <a16:creationId xmlns:a16="http://schemas.microsoft.com/office/drawing/2014/main" id="{6984C416-8040-495F-9E4B-3A9313286687}"/>
              </a:ext>
            </a:extLst>
          </p:cNvPr>
          <p:cNvSpPr/>
          <p:nvPr userDrawn="1"/>
        </p:nvSpPr>
        <p:spPr>
          <a:xfrm flipV="1">
            <a:off x="0" y="0"/>
            <a:ext cx="11901267" cy="5922498"/>
          </a:xfrm>
          <a:prstGeom prst="round1Rect">
            <a:avLst>
              <a:gd name="adj" fmla="val 5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0" name="Rectangle: Diagonal Corners Rounded 9">
            <a:extLst>
              <a:ext uri="{FF2B5EF4-FFF2-40B4-BE49-F238E27FC236}">
                <a16:creationId xmlns:a16="http://schemas.microsoft.com/office/drawing/2014/main" id="{89050525-A264-4567-8BCB-AA99F1BB99C6}"/>
              </a:ext>
            </a:extLst>
          </p:cNvPr>
          <p:cNvSpPr/>
          <p:nvPr userDrawn="1"/>
        </p:nvSpPr>
        <p:spPr>
          <a:xfrm flipH="1">
            <a:off x="10176386" y="0"/>
            <a:ext cx="2015613" cy="1062111"/>
          </a:xfrm>
          <a:prstGeom prst="round2DiagRect">
            <a:avLst>
              <a:gd name="adj1" fmla="val 31237"/>
              <a:gd name="adj2" fmla="val 0"/>
            </a:avLst>
          </a:prstGeom>
          <a:solidFill>
            <a:srgbClr val="A85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pic>
        <p:nvPicPr>
          <p:cNvPr id="11" name="Picture 10">
            <a:extLst>
              <a:ext uri="{FF2B5EF4-FFF2-40B4-BE49-F238E27FC236}">
                <a16:creationId xmlns:a16="http://schemas.microsoft.com/office/drawing/2014/main" id="{ADC56786-9B09-479E-A884-B82B715A5103}"/>
              </a:ext>
            </a:extLst>
          </p:cNvPr>
          <p:cNvPicPr>
            <a:picLocks noChangeAspect="1"/>
          </p:cNvPicPr>
          <p:nvPr userDrawn="1"/>
        </p:nvPicPr>
        <p:blipFill>
          <a:blip r:embed="rId2"/>
          <a:srcRect/>
          <a:stretch/>
        </p:blipFill>
        <p:spPr>
          <a:xfrm>
            <a:off x="10512910" y="216546"/>
            <a:ext cx="1013564" cy="62901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760955BC-B65B-4B17-81FC-8C23F4A5CC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0" y="6081095"/>
            <a:ext cx="2916473" cy="644540"/>
          </a:xfrm>
          <a:prstGeom prst="rect">
            <a:avLst/>
          </a:prstGeom>
        </p:spPr>
      </p:pic>
      <p:sp>
        <p:nvSpPr>
          <p:cNvPr id="13" name="TextBox 12">
            <a:extLst>
              <a:ext uri="{FF2B5EF4-FFF2-40B4-BE49-F238E27FC236}">
                <a16:creationId xmlns:a16="http://schemas.microsoft.com/office/drawing/2014/main" id="{74D4D0DE-09F6-4ADB-9FF1-60E02816D53A}"/>
              </a:ext>
            </a:extLst>
          </p:cNvPr>
          <p:cNvSpPr txBox="1"/>
          <p:nvPr userDrawn="1"/>
        </p:nvSpPr>
        <p:spPr>
          <a:xfrm>
            <a:off x="8503920" y="6264865"/>
            <a:ext cx="3296877" cy="276999"/>
          </a:xfrm>
          <a:prstGeom prst="rect">
            <a:avLst/>
          </a:prstGeom>
          <a:noFill/>
        </p:spPr>
        <p:txBody>
          <a:bodyPr wrap="square" rtlCol="0">
            <a:spAutoFit/>
          </a:bodyPr>
          <a:lstStyle/>
          <a:p>
            <a:pPr algn="r"/>
            <a:r>
              <a:rPr lang="en-US" sz="1200" b="1">
                <a:solidFill>
                  <a:srgbClr val="FFFFFF"/>
                </a:solidFill>
                <a:latin typeface="Poppins SemiBold" pitchFamily="2" charset="77"/>
                <a:cs typeface="Poppins SemiBold" pitchFamily="2" charset="77"/>
                <a:hlinkClick r:id="rId4">
                  <a:extLst>
                    <a:ext uri="{A12FA001-AC4F-418D-AE19-62706E023703}">
                      <ahyp:hlinkClr xmlns:ahyp="http://schemas.microsoft.com/office/drawing/2018/hyperlinkcolor" val="tx"/>
                    </a:ext>
                  </a:extLst>
                </a:hlinkClick>
              </a:rPr>
              <a:t>www.sportenglandclubmatters.com</a:t>
            </a:r>
            <a:endParaRPr lang="en-US" sz="1200" b="1">
              <a:solidFill>
                <a:srgbClr val="FFFFFF"/>
              </a:solidFill>
              <a:latin typeface="Poppins SemiBold" pitchFamily="2" charset="77"/>
              <a:cs typeface="Poppins SemiBold" pitchFamily="2" charset="77"/>
            </a:endParaRPr>
          </a:p>
        </p:txBody>
      </p:sp>
    </p:spTree>
    <p:extLst>
      <p:ext uri="{BB962C8B-B14F-4D97-AF65-F5344CB8AC3E}">
        <p14:creationId xmlns:p14="http://schemas.microsoft.com/office/powerpoint/2010/main" val="1685660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Flowchart: Process 7">
            <a:extLst>
              <a:ext uri="{FF2B5EF4-FFF2-40B4-BE49-F238E27FC236}">
                <a16:creationId xmlns:a16="http://schemas.microsoft.com/office/drawing/2014/main" id="{25718468-2D57-4BBB-B9D6-A6ED088C8523}"/>
              </a:ext>
            </a:extLst>
          </p:cNvPr>
          <p:cNvSpPr/>
          <p:nvPr userDrawn="1"/>
        </p:nvSpPr>
        <p:spPr>
          <a:xfrm>
            <a:off x="0" y="5809957"/>
            <a:ext cx="12192000" cy="1062111"/>
          </a:xfrm>
          <a:prstGeom prst="flowChartProcess">
            <a:avLst/>
          </a:prstGeom>
          <a:solidFill>
            <a:srgbClr val="003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9" name="Rectangle 8">
            <a:extLst>
              <a:ext uri="{FF2B5EF4-FFF2-40B4-BE49-F238E27FC236}">
                <a16:creationId xmlns:a16="http://schemas.microsoft.com/office/drawing/2014/main" id="{8BC6252C-8BDE-47E9-8D30-5CD6CC0F91EA}"/>
              </a:ext>
            </a:extLst>
          </p:cNvPr>
          <p:cNvSpPr/>
          <p:nvPr userDrawn="1"/>
        </p:nvSpPr>
        <p:spPr>
          <a:xfrm>
            <a:off x="11526474" y="0"/>
            <a:ext cx="665526" cy="6865034"/>
          </a:xfrm>
          <a:prstGeom prst="rect">
            <a:avLst/>
          </a:prstGeom>
          <a:solidFill>
            <a:srgbClr val="003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0" name="Rectangle: Single Corner Rounded 9">
            <a:extLst>
              <a:ext uri="{FF2B5EF4-FFF2-40B4-BE49-F238E27FC236}">
                <a16:creationId xmlns:a16="http://schemas.microsoft.com/office/drawing/2014/main" id="{4765A9A0-70F9-435E-B616-8948BD2CC954}"/>
              </a:ext>
            </a:extLst>
          </p:cNvPr>
          <p:cNvSpPr/>
          <p:nvPr userDrawn="1"/>
        </p:nvSpPr>
        <p:spPr>
          <a:xfrm flipV="1">
            <a:off x="0" y="0"/>
            <a:ext cx="11901267" cy="5922498"/>
          </a:xfrm>
          <a:prstGeom prst="round1Rect">
            <a:avLst>
              <a:gd name="adj" fmla="val 5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1" name="Rectangle: Diagonal Corners Rounded 10">
            <a:extLst>
              <a:ext uri="{FF2B5EF4-FFF2-40B4-BE49-F238E27FC236}">
                <a16:creationId xmlns:a16="http://schemas.microsoft.com/office/drawing/2014/main" id="{ADAA24B2-C183-45CC-8B92-40D8A2891100}"/>
              </a:ext>
            </a:extLst>
          </p:cNvPr>
          <p:cNvSpPr/>
          <p:nvPr userDrawn="1"/>
        </p:nvSpPr>
        <p:spPr>
          <a:xfrm flipH="1">
            <a:off x="10176386" y="0"/>
            <a:ext cx="2015613" cy="1062111"/>
          </a:xfrm>
          <a:prstGeom prst="round2DiagRect">
            <a:avLst>
              <a:gd name="adj1" fmla="val 31237"/>
              <a:gd name="adj2" fmla="val 0"/>
            </a:avLst>
          </a:prstGeom>
          <a:solidFill>
            <a:srgbClr val="003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pic>
        <p:nvPicPr>
          <p:cNvPr id="12" name="Picture 11">
            <a:extLst>
              <a:ext uri="{FF2B5EF4-FFF2-40B4-BE49-F238E27FC236}">
                <a16:creationId xmlns:a16="http://schemas.microsoft.com/office/drawing/2014/main" id="{B513F56C-E639-4D80-92C2-A66CEE1F8B41}"/>
              </a:ext>
            </a:extLst>
          </p:cNvPr>
          <p:cNvPicPr>
            <a:picLocks noChangeAspect="1"/>
          </p:cNvPicPr>
          <p:nvPr userDrawn="1"/>
        </p:nvPicPr>
        <p:blipFill>
          <a:blip r:embed="rId2"/>
          <a:srcRect/>
          <a:stretch/>
        </p:blipFill>
        <p:spPr>
          <a:xfrm>
            <a:off x="10512910" y="216546"/>
            <a:ext cx="1013564" cy="62901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DCCA72F1-154C-47DD-B39B-C4FE119B5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0" y="6081095"/>
            <a:ext cx="2916473" cy="644540"/>
          </a:xfrm>
          <a:prstGeom prst="rect">
            <a:avLst/>
          </a:prstGeom>
        </p:spPr>
      </p:pic>
      <p:sp>
        <p:nvSpPr>
          <p:cNvPr id="14" name="TextBox 13">
            <a:extLst>
              <a:ext uri="{FF2B5EF4-FFF2-40B4-BE49-F238E27FC236}">
                <a16:creationId xmlns:a16="http://schemas.microsoft.com/office/drawing/2014/main" id="{3A4F589C-25D6-4817-BE0C-A9280BB445AD}"/>
              </a:ext>
            </a:extLst>
          </p:cNvPr>
          <p:cNvSpPr txBox="1"/>
          <p:nvPr userDrawn="1"/>
        </p:nvSpPr>
        <p:spPr>
          <a:xfrm>
            <a:off x="8668512" y="6264865"/>
            <a:ext cx="3132285" cy="276999"/>
          </a:xfrm>
          <a:prstGeom prst="rect">
            <a:avLst/>
          </a:prstGeom>
          <a:noFill/>
        </p:spPr>
        <p:txBody>
          <a:bodyPr wrap="square" rtlCol="0">
            <a:spAutoFit/>
          </a:bodyPr>
          <a:lstStyle/>
          <a:p>
            <a:pPr algn="r"/>
            <a:r>
              <a:rPr lang="en-US" sz="1200" b="1">
                <a:solidFill>
                  <a:srgbClr val="FFFFFF"/>
                </a:solidFill>
                <a:latin typeface="Poppins SemiBold" pitchFamily="2" charset="77"/>
                <a:cs typeface="Poppins SemiBold" pitchFamily="2" charset="77"/>
                <a:hlinkClick r:id="rId4">
                  <a:extLst>
                    <a:ext uri="{A12FA001-AC4F-418D-AE19-62706E023703}">
                      <ahyp:hlinkClr xmlns:ahyp="http://schemas.microsoft.com/office/drawing/2018/hyperlinkcolor" val="tx"/>
                    </a:ext>
                  </a:extLst>
                </a:hlinkClick>
              </a:rPr>
              <a:t>www.sportenglandclubmatters.com</a:t>
            </a:r>
            <a:endParaRPr lang="en-US" sz="1200" b="1">
              <a:solidFill>
                <a:srgbClr val="FFFFFF"/>
              </a:solidFill>
              <a:latin typeface="Poppins SemiBold" pitchFamily="2" charset="77"/>
              <a:cs typeface="Poppins SemiBold" pitchFamily="2" charset="77"/>
            </a:endParaRPr>
          </a:p>
        </p:txBody>
      </p:sp>
    </p:spTree>
    <p:extLst>
      <p:ext uri="{BB962C8B-B14F-4D97-AF65-F5344CB8AC3E}">
        <p14:creationId xmlns:p14="http://schemas.microsoft.com/office/powerpoint/2010/main" val="4052769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0CB98F48-34A2-434C-B67A-32036EB7650A}"/>
              </a:ext>
            </a:extLst>
          </p:cNvPr>
          <p:cNvSpPr/>
          <p:nvPr userDrawn="1"/>
        </p:nvSpPr>
        <p:spPr>
          <a:xfrm>
            <a:off x="0" y="5809957"/>
            <a:ext cx="12192000" cy="1062111"/>
          </a:xfrm>
          <a:prstGeom prst="flowChartProcess">
            <a:avLst/>
          </a:prstGeom>
          <a:solidFill>
            <a:srgbClr val="E6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grpSp>
        <p:nvGrpSpPr>
          <p:cNvPr id="2" name="Group 1">
            <a:extLst>
              <a:ext uri="{FF2B5EF4-FFF2-40B4-BE49-F238E27FC236}">
                <a16:creationId xmlns:a16="http://schemas.microsoft.com/office/drawing/2014/main" id="{C62ED16D-B86F-465B-B5B9-43CD2B9867E6}"/>
              </a:ext>
            </a:extLst>
          </p:cNvPr>
          <p:cNvGrpSpPr/>
          <p:nvPr userDrawn="1"/>
        </p:nvGrpSpPr>
        <p:grpSpPr>
          <a:xfrm>
            <a:off x="0" y="0"/>
            <a:ext cx="12192000" cy="6865034"/>
            <a:chOff x="0" y="0"/>
            <a:chExt cx="12192000" cy="6865034"/>
          </a:xfrm>
        </p:grpSpPr>
        <p:sp>
          <p:nvSpPr>
            <p:cNvPr id="8" name="Rectangle 7">
              <a:extLst>
                <a:ext uri="{FF2B5EF4-FFF2-40B4-BE49-F238E27FC236}">
                  <a16:creationId xmlns:a16="http://schemas.microsoft.com/office/drawing/2014/main" id="{6354D25C-8F6F-4735-8D2F-D6CC6F5D4751}"/>
                </a:ext>
              </a:extLst>
            </p:cNvPr>
            <p:cNvSpPr/>
            <p:nvPr userDrawn="1"/>
          </p:nvSpPr>
          <p:spPr>
            <a:xfrm>
              <a:off x="11526474" y="0"/>
              <a:ext cx="665526" cy="6865034"/>
            </a:xfrm>
            <a:prstGeom prst="rect">
              <a:avLst/>
            </a:prstGeom>
            <a:solidFill>
              <a:srgbClr val="E6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4" name="Rectangle: Single Corner Rounded 13">
              <a:extLst>
                <a:ext uri="{FF2B5EF4-FFF2-40B4-BE49-F238E27FC236}">
                  <a16:creationId xmlns:a16="http://schemas.microsoft.com/office/drawing/2014/main" id="{C9BF1AFD-7CE1-41B9-9BAA-3A528EBE3734}"/>
                </a:ext>
              </a:extLst>
            </p:cNvPr>
            <p:cNvSpPr/>
            <p:nvPr userDrawn="1"/>
          </p:nvSpPr>
          <p:spPr>
            <a:xfrm flipV="1">
              <a:off x="0" y="0"/>
              <a:ext cx="11901267" cy="5922498"/>
            </a:xfrm>
            <a:prstGeom prst="round1Rect">
              <a:avLst>
                <a:gd name="adj" fmla="val 56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sp>
          <p:nvSpPr>
            <p:cNvPr id="10" name="Rectangle: Diagonal Corners Rounded 9">
              <a:extLst>
                <a:ext uri="{FF2B5EF4-FFF2-40B4-BE49-F238E27FC236}">
                  <a16:creationId xmlns:a16="http://schemas.microsoft.com/office/drawing/2014/main" id="{1A37B381-40F6-4A9F-8C0B-F84684A2F637}"/>
                </a:ext>
              </a:extLst>
            </p:cNvPr>
            <p:cNvSpPr/>
            <p:nvPr userDrawn="1"/>
          </p:nvSpPr>
          <p:spPr>
            <a:xfrm flipH="1">
              <a:off x="10176386" y="0"/>
              <a:ext cx="2015613" cy="1062111"/>
            </a:xfrm>
            <a:prstGeom prst="round2DiagRect">
              <a:avLst>
                <a:gd name="adj1" fmla="val 31237"/>
                <a:gd name="adj2" fmla="val 0"/>
              </a:avLst>
            </a:prstGeom>
            <a:solidFill>
              <a:srgbClr val="E6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SemiBold"/>
              </a:endParaRPr>
            </a:p>
          </p:txBody>
        </p:sp>
        <p:pic>
          <p:nvPicPr>
            <p:cNvPr id="11" name="Picture 10">
              <a:extLst>
                <a:ext uri="{FF2B5EF4-FFF2-40B4-BE49-F238E27FC236}">
                  <a16:creationId xmlns:a16="http://schemas.microsoft.com/office/drawing/2014/main" id="{78402060-CD09-4FDB-B061-1A52A97B9102}"/>
                </a:ext>
              </a:extLst>
            </p:cNvPr>
            <p:cNvPicPr>
              <a:picLocks noChangeAspect="1"/>
            </p:cNvPicPr>
            <p:nvPr userDrawn="1"/>
          </p:nvPicPr>
          <p:blipFill>
            <a:blip r:embed="rId2"/>
            <a:srcRect/>
            <a:stretch/>
          </p:blipFill>
          <p:spPr>
            <a:xfrm>
              <a:off x="10512910" y="216546"/>
              <a:ext cx="1013564" cy="629018"/>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0CC61674-C274-4801-928E-BD19EF2E6F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610" y="6081095"/>
              <a:ext cx="2916473" cy="644540"/>
            </a:xfrm>
            <a:prstGeom prst="rect">
              <a:avLst/>
            </a:prstGeom>
          </p:spPr>
        </p:pic>
      </p:grpSp>
      <p:sp>
        <p:nvSpPr>
          <p:cNvPr id="13" name="TextBox 12">
            <a:extLst>
              <a:ext uri="{FF2B5EF4-FFF2-40B4-BE49-F238E27FC236}">
                <a16:creationId xmlns:a16="http://schemas.microsoft.com/office/drawing/2014/main" id="{E2F2F425-44CF-4D0D-B64B-A9AB127D5262}"/>
              </a:ext>
            </a:extLst>
          </p:cNvPr>
          <p:cNvSpPr txBox="1"/>
          <p:nvPr userDrawn="1"/>
        </p:nvSpPr>
        <p:spPr>
          <a:xfrm>
            <a:off x="8588830" y="6264865"/>
            <a:ext cx="3211968" cy="276999"/>
          </a:xfrm>
          <a:prstGeom prst="rect">
            <a:avLst/>
          </a:prstGeom>
          <a:noFill/>
        </p:spPr>
        <p:txBody>
          <a:bodyPr wrap="square" rtlCol="0">
            <a:spAutoFit/>
          </a:bodyPr>
          <a:lstStyle/>
          <a:p>
            <a:pPr algn="r"/>
            <a:r>
              <a:rPr lang="en-US" sz="1200" b="1">
                <a:solidFill>
                  <a:srgbClr val="FFFFFF"/>
                </a:solidFill>
                <a:latin typeface="Poppins SemiBold" pitchFamily="2" charset="77"/>
                <a:cs typeface="Poppins SemiBold" pitchFamily="2" charset="77"/>
                <a:hlinkClick r:id="rId4">
                  <a:extLst>
                    <a:ext uri="{A12FA001-AC4F-418D-AE19-62706E023703}">
                      <ahyp:hlinkClr xmlns:ahyp="http://schemas.microsoft.com/office/drawing/2018/hyperlinkcolor" val="tx"/>
                    </a:ext>
                  </a:extLst>
                </a:hlinkClick>
              </a:rPr>
              <a:t>www.sportenglandclubmatters.com</a:t>
            </a:r>
            <a:endParaRPr lang="en-US" sz="1200" b="1">
              <a:solidFill>
                <a:srgbClr val="FFFFFF"/>
              </a:solidFill>
              <a:latin typeface="Poppins SemiBold" pitchFamily="2" charset="77"/>
              <a:cs typeface="Poppins SemiBold" pitchFamily="2" charset="77"/>
            </a:endParaRPr>
          </a:p>
        </p:txBody>
      </p:sp>
    </p:spTree>
    <p:extLst>
      <p:ext uri="{BB962C8B-B14F-4D97-AF65-F5344CB8AC3E}">
        <p14:creationId xmlns:p14="http://schemas.microsoft.com/office/powerpoint/2010/main" val="79391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08EE-8959-4A61-82E5-C328AA9335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8D7686-B940-4AC4-BF94-1F5E0E279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C17350-9FB8-4F39-9D26-963CCD4936AC}"/>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D7883227-2403-4A50-AF5D-71EC4C12B5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1D4061-083B-48E4-9A9D-83217B22E056}"/>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3257606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5B48-2051-4067-A8DC-2BF5C476AF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FB452C-709C-474C-91DF-085150AC3A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F77B26-9BA6-4243-9D10-00980F08C524}"/>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727BC680-C2EA-4CF8-879C-4D1720A7B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75B65E-7F93-440D-ADB1-3BF950D9ECA1}"/>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1913824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D632-5506-450E-A795-57D80F5AC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4EBF67-C194-4678-878F-F086BBB26D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D4C47-F51B-448C-AA81-75984A79E9D7}"/>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5700BFC9-77F5-4D5D-B4FC-F55F5A7718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8A5CEB-C8D8-4AF6-96B8-5C9EBEBC5E63}"/>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19772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20E0F-1C16-4EB3-B10A-DD93C82C3E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7F74B1-E098-427D-8510-42D617DB2B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45830D8-7CA1-4938-BA9F-C12F6B1F6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708F23A-893F-4021-AD8E-3E1993F84ADB}"/>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6" name="Footer Placeholder 5">
            <a:extLst>
              <a:ext uri="{FF2B5EF4-FFF2-40B4-BE49-F238E27FC236}">
                <a16:creationId xmlns:a16="http://schemas.microsoft.com/office/drawing/2014/main" id="{E9232719-B9B3-4BE1-A8A7-F72D3261DF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53F198-49BA-4B2B-A093-36D2387C6496}"/>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4166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859DE-833F-3B80-DE24-72BD9C5675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5EBAF7-0F9B-20BC-D98D-8B200256B1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E1A2BF-3684-A25B-BD9E-DD005097A5AD}"/>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5" name="Footer Placeholder 4">
            <a:extLst>
              <a:ext uri="{FF2B5EF4-FFF2-40B4-BE49-F238E27FC236}">
                <a16:creationId xmlns:a16="http://schemas.microsoft.com/office/drawing/2014/main" id="{F7230F41-8CF3-EDC9-40C8-E53F2C9764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A28690-685C-99EA-C6B1-FD53DDAA5325}"/>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2235117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FF0A-B5F2-4C8A-BB43-D1C4C7F8AF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858C8E-B63B-4EA4-9CB5-E2FBEA5C48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7334E-F26A-4F31-B56C-1FA9D74DEB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C03A0D-13BF-4EB7-940C-E246B8C39D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87CC62-7FE1-4A68-AAD6-83211776E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B93991-3350-4425-9E88-1517B0A42A83}"/>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8" name="Footer Placeholder 7">
            <a:extLst>
              <a:ext uri="{FF2B5EF4-FFF2-40B4-BE49-F238E27FC236}">
                <a16:creationId xmlns:a16="http://schemas.microsoft.com/office/drawing/2014/main" id="{9232A891-6025-405F-93F3-B913B4F453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92F167-F54B-416C-A2B4-57FD815F7CEB}"/>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697228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8467-5077-4D3E-BE7E-81C7405C7B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0C799E8-2E24-4646-8F27-2DBCFD30E648}"/>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4" name="Footer Placeholder 3">
            <a:extLst>
              <a:ext uri="{FF2B5EF4-FFF2-40B4-BE49-F238E27FC236}">
                <a16:creationId xmlns:a16="http://schemas.microsoft.com/office/drawing/2014/main" id="{DE33F264-A38A-47F3-B216-3B7B86AAAB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EC3703-B882-4852-AC4C-58C3DECEBA04}"/>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419495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B45A1-D29B-408C-BD9E-9A2CF94EDB17}"/>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3" name="Footer Placeholder 2">
            <a:extLst>
              <a:ext uri="{FF2B5EF4-FFF2-40B4-BE49-F238E27FC236}">
                <a16:creationId xmlns:a16="http://schemas.microsoft.com/office/drawing/2014/main" id="{C392FC56-C3C8-46FB-ADBC-15F574E41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383230-FB78-4173-B756-C09CBF673CBE}"/>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229088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9154-F3CC-4DF7-858E-D4F04DE68F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444CA5-09E3-4032-BD49-91A1FDE7C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489745-0B93-4274-8572-682B4EF7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E170B-C832-423D-9D67-F225E240D2F2}"/>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6" name="Footer Placeholder 5">
            <a:extLst>
              <a:ext uri="{FF2B5EF4-FFF2-40B4-BE49-F238E27FC236}">
                <a16:creationId xmlns:a16="http://schemas.microsoft.com/office/drawing/2014/main" id="{19C62438-F79F-4574-9ACA-2060C34CA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093E6D-45CC-4139-A2D0-BA4A23DF521C}"/>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388537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D367-8C2B-4433-9C6A-703A5E51CE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D359F3-863E-45AC-A8F3-13BEEC5D42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BC3D29-2259-4E9F-B78A-32580D69D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42C5D7-D722-4A63-AA57-2496F26D5D6C}"/>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6" name="Footer Placeholder 5">
            <a:extLst>
              <a:ext uri="{FF2B5EF4-FFF2-40B4-BE49-F238E27FC236}">
                <a16:creationId xmlns:a16="http://schemas.microsoft.com/office/drawing/2014/main" id="{49E74537-F1C1-42F7-8754-BA46247284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3B3E08-BBD9-4909-809D-7337D20BB6EF}"/>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1885695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076A-A040-49FF-8EE3-995A5A1265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441F7-D3A4-456C-AE46-6A74983907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6D3CDB-3C39-40E7-B4E3-70FE7DBF9E4B}"/>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469D30E0-2535-48F4-8018-6DA8E6694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72569-CAA7-47BD-822F-57CCE52165A9}"/>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4263667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1176-63BA-4837-B376-A919957B7D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DC9CA9-0624-4223-97B4-1C4F5BAE14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85106-61DC-4993-AABB-E09FD41F4EE1}"/>
              </a:ext>
            </a:extLst>
          </p:cNvPr>
          <p:cNvSpPr>
            <a:spLocks noGrp="1"/>
          </p:cNvSpPr>
          <p:nvPr>
            <p:ph type="dt" sz="half" idx="10"/>
          </p:nvPr>
        </p:nvSpPr>
        <p:spPr/>
        <p:txBody>
          <a:body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F038C1AA-A98F-462A-B319-8282DEF505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68488E-2DE5-4CC7-B595-53E6E293224B}"/>
              </a:ext>
            </a:extLst>
          </p:cNvPr>
          <p:cNvSpPr>
            <a:spLocks noGrp="1"/>
          </p:cNvSpPr>
          <p:nvPr>
            <p:ph type="sldNum" sz="quarter" idx="12"/>
          </p:nvPr>
        </p:nvSpPr>
        <p:spPr/>
        <p:txBody>
          <a:bodyPr/>
          <a:lstStyle/>
          <a:p>
            <a:fld id="{7BF7A69B-FCE5-45D6-AB13-973417DD6DE0}" type="slidenum">
              <a:rPr lang="en-GB" smtClean="0"/>
              <a:t>‹#›</a:t>
            </a:fld>
            <a:endParaRPr lang="en-GB"/>
          </a:p>
        </p:txBody>
      </p:sp>
    </p:spTree>
    <p:extLst>
      <p:ext uri="{BB962C8B-B14F-4D97-AF65-F5344CB8AC3E}">
        <p14:creationId xmlns:p14="http://schemas.microsoft.com/office/powerpoint/2010/main" val="3640567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3585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44629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AE9C-3680-8D48-A45C-33E631F9E405}"/>
              </a:ext>
            </a:extLst>
          </p:cNvPr>
          <p:cNvSpPr>
            <a:spLocks noGrp="1"/>
          </p:cNvSpPr>
          <p:nvPr>
            <p:ph type="title"/>
          </p:nvPr>
        </p:nvSpPr>
        <p:spPr>
          <a:xfrm>
            <a:off x="575905" y="430837"/>
            <a:ext cx="9921111" cy="508895"/>
          </a:xfrm>
        </p:spPr>
        <p:txBody>
          <a:bodyPr wrap="square" anchor="t" anchorCtr="0">
            <a:noAutofit/>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2A7A7D9-45D1-0744-BD83-947D609D6653}"/>
              </a:ext>
            </a:extLst>
          </p:cNvPr>
          <p:cNvSpPr>
            <a:spLocks noGrp="1"/>
          </p:cNvSpPr>
          <p:nvPr>
            <p:ph idx="1"/>
          </p:nvPr>
        </p:nvSpPr>
        <p:spPr>
          <a:xfrm>
            <a:off x="726051" y="1362745"/>
            <a:ext cx="10552908" cy="4715920"/>
          </a:xfrm>
        </p:spPr>
        <p:txBody>
          <a:bodyPr lIns="0" tIns="0" rIns="0" bIns="0"/>
          <a:lstStyle>
            <a:lvl1pPr>
              <a:defRPr b="0" i="0"/>
            </a:lvl1pPr>
            <a:lvl2pPr>
              <a:defRPr b="0" i="0"/>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2293481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C027-7333-47E0-3ACE-5146DB9794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B30933-1985-12DC-BB63-DC72DEA567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477846-4AD7-49A1-2B3C-EEB7BA02944F}"/>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5" name="Footer Placeholder 4">
            <a:extLst>
              <a:ext uri="{FF2B5EF4-FFF2-40B4-BE49-F238E27FC236}">
                <a16:creationId xmlns:a16="http://schemas.microsoft.com/office/drawing/2014/main" id="{36B78C85-18FD-A727-FAF1-C877F40F23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FB4EA0-F712-3C59-EA3A-EA51EC78CAC8}"/>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3743372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B559-DF7A-FF4C-8097-361209CA66B0}"/>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563E68A-9AA3-134E-AC72-C0076A4A9EF1}"/>
              </a:ext>
            </a:extLst>
          </p:cNvPr>
          <p:cNvSpPr>
            <a:spLocks noGrp="1"/>
          </p:cNvSpPr>
          <p:nvPr>
            <p:ph sz="half" idx="1"/>
          </p:nvPr>
        </p:nvSpPr>
        <p:spPr>
          <a:xfrm>
            <a:off x="838200" y="1826684"/>
            <a:ext cx="5156200" cy="4349749"/>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C8FE68-304A-8549-8870-14E9C405E90D}"/>
              </a:ext>
            </a:extLst>
          </p:cNvPr>
          <p:cNvSpPr>
            <a:spLocks noGrp="1"/>
          </p:cNvSpPr>
          <p:nvPr>
            <p:ph sz="half" idx="2"/>
          </p:nvPr>
        </p:nvSpPr>
        <p:spPr>
          <a:xfrm>
            <a:off x="6197600" y="1826684"/>
            <a:ext cx="5156200" cy="4349749"/>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4360D1-8D3F-2944-8AE9-4CD6D6799126}"/>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A94E692-3824-2B48-A883-C45D7E75C4A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8B4A1E-F1D1-0142-8FF0-2406DCD05044}"/>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68428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927D-3AE6-9F40-8735-67AC539E758B}"/>
              </a:ext>
            </a:extLst>
          </p:cNvPr>
          <p:cNvSpPr>
            <a:spLocks noGrp="1"/>
          </p:cNvSpPr>
          <p:nvPr>
            <p:ph type="title"/>
          </p:nvPr>
        </p:nvSpPr>
        <p:spPr>
          <a:xfrm>
            <a:off x="840317" y="366185"/>
            <a:ext cx="10515600" cy="1325033"/>
          </a:xfrm>
        </p:spPr>
        <p:txBody>
          <a:bodyPr/>
          <a:lstStyle>
            <a:lvl1pPr>
              <a:defRPr b="1" i="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51F5BC-45B7-9745-81D6-342A3C0160E3}"/>
              </a:ext>
            </a:extLst>
          </p:cNvPr>
          <p:cNvSpPr>
            <a:spLocks noGrp="1"/>
          </p:cNvSpPr>
          <p:nvPr>
            <p:ph type="body" idx="1"/>
          </p:nvPr>
        </p:nvSpPr>
        <p:spPr>
          <a:xfrm>
            <a:off x="840318" y="1680634"/>
            <a:ext cx="5158316" cy="825500"/>
          </a:xfrm>
        </p:spPr>
        <p:txBody>
          <a:bodyPr anchor="b"/>
          <a:lstStyle>
            <a:lvl1pPr marL="0" indent="0">
              <a:buNone/>
              <a:defRPr sz="3200" b="0" i="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a:extLst>
              <a:ext uri="{FF2B5EF4-FFF2-40B4-BE49-F238E27FC236}">
                <a16:creationId xmlns:a16="http://schemas.microsoft.com/office/drawing/2014/main" id="{42412401-FD5C-924A-AAB2-FEA51B5C8525}"/>
              </a:ext>
            </a:extLst>
          </p:cNvPr>
          <p:cNvSpPr>
            <a:spLocks noGrp="1"/>
          </p:cNvSpPr>
          <p:nvPr>
            <p:ph sz="half" idx="2"/>
          </p:nvPr>
        </p:nvSpPr>
        <p:spPr>
          <a:xfrm>
            <a:off x="840318" y="2506133"/>
            <a:ext cx="5158316" cy="368300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242AB0-84DE-1446-AE05-DC227091D281}"/>
              </a:ext>
            </a:extLst>
          </p:cNvPr>
          <p:cNvSpPr>
            <a:spLocks noGrp="1"/>
          </p:cNvSpPr>
          <p:nvPr>
            <p:ph type="body" sz="quarter" idx="3"/>
          </p:nvPr>
        </p:nvSpPr>
        <p:spPr>
          <a:xfrm>
            <a:off x="6172200" y="1680634"/>
            <a:ext cx="5183717" cy="825500"/>
          </a:xfrm>
        </p:spPr>
        <p:txBody>
          <a:bodyPr anchor="b"/>
          <a:lstStyle>
            <a:lvl1pPr marL="0" indent="0">
              <a:buNone/>
              <a:defRPr sz="3200" b="0" i="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a:extLst>
              <a:ext uri="{FF2B5EF4-FFF2-40B4-BE49-F238E27FC236}">
                <a16:creationId xmlns:a16="http://schemas.microsoft.com/office/drawing/2014/main" id="{3EC485F3-C0C7-514D-B1A0-CDB724650E98}"/>
              </a:ext>
            </a:extLst>
          </p:cNvPr>
          <p:cNvSpPr>
            <a:spLocks noGrp="1"/>
          </p:cNvSpPr>
          <p:nvPr>
            <p:ph sz="quarter" idx="4"/>
          </p:nvPr>
        </p:nvSpPr>
        <p:spPr>
          <a:xfrm>
            <a:off x="6172200" y="2506133"/>
            <a:ext cx="5183717" cy="3683000"/>
          </a:xfrm>
        </p:spPr>
        <p:txBody>
          <a:bodyPr/>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EFE6CD-F678-6C45-A4C7-21B8B235C2EE}"/>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8" name="Footer Placeholder 7">
            <a:extLst>
              <a:ext uri="{FF2B5EF4-FFF2-40B4-BE49-F238E27FC236}">
                <a16:creationId xmlns:a16="http://schemas.microsoft.com/office/drawing/2014/main" id="{26BDD075-3054-B148-9329-74FB73366F4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061D05-8596-624D-8C8D-39E915408FC4}"/>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898108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20BE-0742-9849-91DC-7F5360F00B76}"/>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F939F69B-7865-864A-A1C0-B9B2D8EA381A}"/>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4" name="Footer Placeholder 3">
            <a:extLst>
              <a:ext uri="{FF2B5EF4-FFF2-40B4-BE49-F238E27FC236}">
                <a16:creationId xmlns:a16="http://schemas.microsoft.com/office/drawing/2014/main" id="{CD4E0260-C577-4548-A628-226071EE7A5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3AC9A0-AC27-1D44-A549-A4DDA749A225}"/>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382175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FADB3-C035-1443-9374-41558C531B26}"/>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3" name="Footer Placeholder 2">
            <a:extLst>
              <a:ext uri="{FF2B5EF4-FFF2-40B4-BE49-F238E27FC236}">
                <a16:creationId xmlns:a16="http://schemas.microsoft.com/office/drawing/2014/main" id="{CF2ECB2B-07F6-B543-9BB3-1670B491A37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2E014D-5C55-4743-BFE2-D5D3C579E279}"/>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829430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EB16E-3001-FA45-96DB-46D2E3526BDD}"/>
              </a:ext>
            </a:extLst>
          </p:cNvPr>
          <p:cNvSpPr>
            <a:spLocks noGrp="1"/>
          </p:cNvSpPr>
          <p:nvPr>
            <p:ph type="title"/>
          </p:nvPr>
        </p:nvSpPr>
        <p:spPr>
          <a:xfrm>
            <a:off x="840318" y="457200"/>
            <a:ext cx="3932767" cy="1600200"/>
          </a:xfrm>
        </p:spPr>
        <p:txBody>
          <a:bodyPr anchor="b"/>
          <a:lstStyle>
            <a:lvl1pPr>
              <a:defRPr sz="4267" b="1" i="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C0F1303-F44E-5347-9EC3-1ED9DF6FAC2C}"/>
              </a:ext>
            </a:extLst>
          </p:cNvPr>
          <p:cNvSpPr>
            <a:spLocks noGrp="1"/>
          </p:cNvSpPr>
          <p:nvPr>
            <p:ph idx="1"/>
          </p:nvPr>
        </p:nvSpPr>
        <p:spPr>
          <a:xfrm>
            <a:off x="5183717" y="988485"/>
            <a:ext cx="6172200" cy="4872567"/>
          </a:xfrm>
        </p:spPr>
        <p:txBody>
          <a:bodyPr/>
          <a:lstStyle>
            <a:lvl1pPr>
              <a:defRPr sz="4267" b="0" i="0"/>
            </a:lvl1pPr>
            <a:lvl2pPr>
              <a:defRPr sz="3733" b="0" i="0"/>
            </a:lvl2pPr>
            <a:lvl3pPr>
              <a:defRPr sz="3200" b="0" i="0">
                <a:latin typeface="Sofia Pro Light" panose="020B0000000000000000" pitchFamily="34" charset="0"/>
              </a:defRPr>
            </a:lvl3pPr>
            <a:lvl4pPr>
              <a:defRPr sz="2667" b="0" i="0">
                <a:latin typeface="Sofia Pro Light" panose="020B0000000000000000" pitchFamily="34" charset="0"/>
              </a:defRPr>
            </a:lvl4pPr>
            <a:lvl5pPr>
              <a:defRPr sz="2667" b="0" i="0">
                <a:latin typeface="Sofia Pro Light" panose="020B0000000000000000" pitchFamily="34" charset="0"/>
              </a:defRPr>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A4F654-305B-4E46-9DB2-A1E4C430340A}"/>
              </a:ext>
            </a:extLst>
          </p:cNvPr>
          <p:cNvSpPr>
            <a:spLocks noGrp="1"/>
          </p:cNvSpPr>
          <p:nvPr>
            <p:ph type="body" sz="half" idx="2"/>
          </p:nvPr>
        </p:nvSpPr>
        <p:spPr>
          <a:xfrm>
            <a:off x="840318" y="2057400"/>
            <a:ext cx="3932767" cy="3812117"/>
          </a:xfrm>
        </p:spPr>
        <p:txBody>
          <a:bodyPr/>
          <a:lstStyle>
            <a:lvl1pPr marL="0" indent="0">
              <a:buNone/>
              <a:defRPr sz="2133" b="0" i="0"/>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a:extLst>
              <a:ext uri="{FF2B5EF4-FFF2-40B4-BE49-F238E27FC236}">
                <a16:creationId xmlns:a16="http://schemas.microsoft.com/office/drawing/2014/main" id="{57D5660E-6D9D-C540-8C61-E9E0BCCD5062}"/>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355318F1-8AA6-EF43-8407-398A6A87D78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7520A6-6FA2-7F41-84AF-84E74E4C31AC}"/>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1874475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0ED5-679B-7749-B86C-503F4EA0E08F}"/>
              </a:ext>
            </a:extLst>
          </p:cNvPr>
          <p:cNvSpPr>
            <a:spLocks noGrp="1"/>
          </p:cNvSpPr>
          <p:nvPr>
            <p:ph type="title"/>
          </p:nvPr>
        </p:nvSpPr>
        <p:spPr>
          <a:xfrm>
            <a:off x="840318" y="457200"/>
            <a:ext cx="3932767" cy="1600200"/>
          </a:xfrm>
        </p:spPr>
        <p:txBody>
          <a:bodyPr anchor="b"/>
          <a:lstStyle>
            <a:lvl1pPr>
              <a:defRPr sz="4267" b="1" i="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310594C-433A-5244-B311-9FFCD7F13E99}"/>
              </a:ext>
            </a:extLst>
          </p:cNvPr>
          <p:cNvSpPr>
            <a:spLocks noGrp="1"/>
          </p:cNvSpPr>
          <p:nvPr>
            <p:ph type="pic" idx="1"/>
          </p:nvPr>
        </p:nvSpPr>
        <p:spPr>
          <a:xfrm>
            <a:off x="5183717" y="988485"/>
            <a:ext cx="6172200" cy="4872567"/>
          </a:xfrm>
        </p:spPr>
        <p:txBody>
          <a:bodyPr/>
          <a:lstStyle>
            <a:lvl1pPr marL="0" indent="0">
              <a:buNone/>
              <a:defRPr sz="4267" b="0" i="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267F46B0-D949-B941-9913-185013EF0516}"/>
              </a:ext>
            </a:extLst>
          </p:cNvPr>
          <p:cNvSpPr>
            <a:spLocks noGrp="1"/>
          </p:cNvSpPr>
          <p:nvPr>
            <p:ph type="body" sz="half" idx="2"/>
          </p:nvPr>
        </p:nvSpPr>
        <p:spPr>
          <a:xfrm>
            <a:off x="840318" y="2057400"/>
            <a:ext cx="3932767" cy="3812117"/>
          </a:xfrm>
        </p:spPr>
        <p:txBody>
          <a:bodyPr/>
          <a:lstStyle>
            <a:lvl1pPr marL="0" indent="0">
              <a:buNone/>
              <a:defRPr sz="2133" b="0" i="0"/>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a:extLst>
              <a:ext uri="{FF2B5EF4-FFF2-40B4-BE49-F238E27FC236}">
                <a16:creationId xmlns:a16="http://schemas.microsoft.com/office/drawing/2014/main" id="{51EA3FAB-8530-6D4B-8C7D-CECEF8C9DAF2}"/>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6" name="Footer Placeholder 5">
            <a:extLst>
              <a:ext uri="{FF2B5EF4-FFF2-40B4-BE49-F238E27FC236}">
                <a16:creationId xmlns:a16="http://schemas.microsoft.com/office/drawing/2014/main" id="{420F9A69-DC5A-E343-ACD0-03956E1ED41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04D371-E70C-B94A-BC28-02513A619EBB}"/>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595824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3A87-CA83-534C-9AAD-029063739D01}"/>
              </a:ext>
            </a:extLst>
          </p:cNvPr>
          <p:cNvSpPr>
            <a:spLocks noGrp="1"/>
          </p:cNvSpPr>
          <p:nvPr>
            <p:ph type="title"/>
          </p:nvPr>
        </p:nvSpPr>
        <p:spPr/>
        <p:txBody>
          <a:bodyPr/>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C0E9F5-4359-7A4C-BF80-8D547593C428}"/>
              </a:ext>
            </a:extLst>
          </p:cNvPr>
          <p:cNvSpPr>
            <a:spLocks noGrp="1"/>
          </p:cNvSpPr>
          <p:nvPr>
            <p:ph type="body" orient="vert" idx="1"/>
          </p:nvPr>
        </p:nvSpPr>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A3E3AC-8313-AE45-89F5-597D802E78E0}"/>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36AD235B-C278-2545-AD4A-8094397D02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9EA696-DB7B-1347-B0CA-9049638E4B60}"/>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3838138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31C439-F94D-EF4E-A8D6-C14811E3BBA6}"/>
              </a:ext>
            </a:extLst>
          </p:cNvPr>
          <p:cNvSpPr>
            <a:spLocks noGrp="1"/>
          </p:cNvSpPr>
          <p:nvPr>
            <p:ph type="title" orient="vert"/>
          </p:nvPr>
        </p:nvSpPr>
        <p:spPr>
          <a:xfrm>
            <a:off x="8724901" y="366185"/>
            <a:ext cx="2628900" cy="5810249"/>
          </a:xfrm>
        </p:spPr>
        <p:txBody>
          <a:bodyPr vert="eaVert"/>
          <a:lstStyle>
            <a:lvl1pPr>
              <a:defRPr b="1" i="0"/>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AF8406-BE7C-2343-B013-E33F04AAFC68}"/>
              </a:ext>
            </a:extLst>
          </p:cNvPr>
          <p:cNvSpPr>
            <a:spLocks noGrp="1"/>
          </p:cNvSpPr>
          <p:nvPr>
            <p:ph type="body" orient="vert" idx="1"/>
          </p:nvPr>
        </p:nvSpPr>
        <p:spPr>
          <a:xfrm>
            <a:off x="838201" y="366185"/>
            <a:ext cx="7683500" cy="5810249"/>
          </a:xfrm>
        </p:spPr>
        <p:txBody>
          <a:bodyPr vert="eaVert"/>
          <a:lstStyle>
            <a:lvl1pPr>
              <a:defRPr b="0" i="0"/>
            </a:lvl1pPr>
            <a:lvl2pPr>
              <a:defRPr b="0" i="0"/>
            </a:lvl2pPr>
            <a:lvl3pPr>
              <a:defRPr b="0" i="0">
                <a:latin typeface="Sofia Pro Light" panose="020B0000000000000000" pitchFamily="34" charset="0"/>
              </a:defRPr>
            </a:lvl3pPr>
            <a:lvl4pPr>
              <a:defRPr b="0" i="0">
                <a:latin typeface="Sofia Pro Light" panose="020B0000000000000000" pitchFamily="34" charset="0"/>
              </a:defRPr>
            </a:lvl4pPr>
            <a:lvl5pPr>
              <a:defRPr b="0" i="0">
                <a:latin typeface="Sofia Pro Light" panose="020B0000000000000000"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5DBCCA-2D1D-BF4E-8FAF-588AC5705913}"/>
              </a:ext>
            </a:extLst>
          </p:cNvPr>
          <p:cNvSpPr>
            <a:spLocks noGrp="1"/>
          </p:cNvSpPr>
          <p:nvPr>
            <p:ph type="dt" sz="half" idx="10"/>
          </p:nvPr>
        </p:nvSpPr>
        <p:spPr>
          <a:xfrm>
            <a:off x="838200" y="6356351"/>
            <a:ext cx="2743200" cy="366183"/>
          </a:xfrm>
          <a:prstGeom prst="rect">
            <a:avLst/>
          </a:prstGeom>
        </p:spPr>
        <p:txBody>
          <a:bodyPr/>
          <a:lstStyle/>
          <a:p>
            <a:fld id="{2A2B69FA-5575-8E40-A5F2-293E1362EC27}" type="datetimeFigureOut">
              <a:rPr lang="en-US" smtClean="0"/>
              <a:t>2/4/2025</a:t>
            </a:fld>
            <a:endParaRPr lang="en-US"/>
          </a:p>
        </p:txBody>
      </p:sp>
      <p:sp>
        <p:nvSpPr>
          <p:cNvPr id="5" name="Footer Placeholder 4">
            <a:extLst>
              <a:ext uri="{FF2B5EF4-FFF2-40B4-BE49-F238E27FC236}">
                <a16:creationId xmlns:a16="http://schemas.microsoft.com/office/drawing/2014/main" id="{EF329E3B-BBF9-6A43-A643-E9A00C7421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29C6B5-FDA5-D04C-9D62-CB0AF0E0662D}"/>
              </a:ext>
            </a:extLst>
          </p:cNvPr>
          <p:cNvSpPr>
            <a:spLocks noGrp="1"/>
          </p:cNvSpPr>
          <p:nvPr>
            <p:ph type="sldNum" sz="quarter" idx="12"/>
          </p:nvPr>
        </p:nvSpPr>
        <p:spPr>
          <a:xfrm>
            <a:off x="8610600" y="6356351"/>
            <a:ext cx="2743200" cy="366183"/>
          </a:xfrm>
          <a:prstGeom prst="rect">
            <a:avLst/>
          </a:prstGeom>
        </p:spPr>
        <p:txBody>
          <a:bodyPr/>
          <a:lstStyle/>
          <a:p>
            <a:fld id="{176ED2CD-6468-0945-B6C7-B4DC0BFFFDA7}" type="slidenum">
              <a:rPr lang="en-US" smtClean="0"/>
              <a:t>‹#›</a:t>
            </a:fld>
            <a:endParaRPr lang="en-US"/>
          </a:p>
        </p:txBody>
      </p:sp>
    </p:spTree>
    <p:extLst>
      <p:ext uri="{BB962C8B-B14F-4D97-AF65-F5344CB8AC3E}">
        <p14:creationId xmlns:p14="http://schemas.microsoft.com/office/powerpoint/2010/main" val="2085676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F5A6-B4C9-8A3E-F102-8333241D83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E70299-F8DD-9CF9-3FA0-A41B7AE544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C718B9-6C80-536E-521C-BDBECD5415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73E51E-F3A5-7C06-1ACA-8A06BAFBA6F7}"/>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6" name="Footer Placeholder 5">
            <a:extLst>
              <a:ext uri="{FF2B5EF4-FFF2-40B4-BE49-F238E27FC236}">
                <a16:creationId xmlns:a16="http://schemas.microsoft.com/office/drawing/2014/main" id="{CCD6DAE1-8BB7-B157-5A3A-38847FF5B5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210FD9-A8C4-BAD5-6548-21D8E5FDC826}"/>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97776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DD6D-8BAB-3A22-1D90-F61B9CA521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2C6F92-0C17-9496-25E0-A19EF074A4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21F75B-7382-FDF0-E686-10DFBC722C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E354E9-F811-1B11-440C-740A95433F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17DEE8-6880-E6FD-541C-F96150E173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DB51291-F624-30E7-E6D7-1000022A21E3}"/>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8" name="Footer Placeholder 7">
            <a:extLst>
              <a:ext uri="{FF2B5EF4-FFF2-40B4-BE49-F238E27FC236}">
                <a16:creationId xmlns:a16="http://schemas.microsoft.com/office/drawing/2014/main" id="{A86DF891-837F-9B70-33DF-729D7262FE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D81DDA-685B-E262-F0B6-3FFD4F144217}"/>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262714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8B8E-0623-BAB6-BADC-D51B6723BE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27A9CB5-44C5-8F58-B776-28589D28EB57}"/>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4" name="Footer Placeholder 3">
            <a:extLst>
              <a:ext uri="{FF2B5EF4-FFF2-40B4-BE49-F238E27FC236}">
                <a16:creationId xmlns:a16="http://schemas.microsoft.com/office/drawing/2014/main" id="{A56D4F72-136E-E357-2923-EE7B08634F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C6E224-AA42-2004-10B2-42CB403312EF}"/>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35311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84EEC-55EC-4744-621A-11ED30339D3B}"/>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3" name="Footer Placeholder 2">
            <a:extLst>
              <a:ext uri="{FF2B5EF4-FFF2-40B4-BE49-F238E27FC236}">
                <a16:creationId xmlns:a16="http://schemas.microsoft.com/office/drawing/2014/main" id="{624CFBEB-F115-7723-2CF9-B1AA4C579A7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9FD1AB5-4B2D-52FB-70AE-F1D083BA0351}"/>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863961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0F31-D004-8A0B-1AF0-239F70165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E452D3-7E83-5E42-7D73-6FA41F0E53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94CB35-0840-F306-080E-2A20264C57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0BA99-D449-84DF-7364-429B8E1BEDD6}"/>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6" name="Footer Placeholder 5">
            <a:extLst>
              <a:ext uri="{FF2B5EF4-FFF2-40B4-BE49-F238E27FC236}">
                <a16:creationId xmlns:a16="http://schemas.microsoft.com/office/drawing/2014/main" id="{BA2DDBD1-BDDB-8469-B7D0-FEEFE790B2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DF02F7-064F-96E6-EC60-BF41C6887746}"/>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135540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B1E1-23CE-8F71-C7AD-70E0E775FC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6D7090-5078-BFB6-304C-30BFDB439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8EA61D-E95D-B2BD-3B5F-4FFCD60CC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16B62E-9633-15C3-AF74-2C9D0D189899}"/>
              </a:ext>
            </a:extLst>
          </p:cNvPr>
          <p:cNvSpPr>
            <a:spLocks noGrp="1"/>
          </p:cNvSpPr>
          <p:nvPr>
            <p:ph type="dt" sz="half" idx="10"/>
          </p:nvPr>
        </p:nvSpPr>
        <p:spPr/>
        <p:txBody>
          <a:bodyPr/>
          <a:lstStyle/>
          <a:p>
            <a:fld id="{650E9E53-8B6F-4980-B3AF-F95FB96A778B}" type="datetimeFigureOut">
              <a:rPr lang="en-GB" smtClean="0"/>
              <a:t>04/02/2025</a:t>
            </a:fld>
            <a:endParaRPr lang="en-GB"/>
          </a:p>
        </p:txBody>
      </p:sp>
      <p:sp>
        <p:nvSpPr>
          <p:cNvPr id="6" name="Footer Placeholder 5">
            <a:extLst>
              <a:ext uri="{FF2B5EF4-FFF2-40B4-BE49-F238E27FC236}">
                <a16:creationId xmlns:a16="http://schemas.microsoft.com/office/drawing/2014/main" id="{78B43CFE-D8C3-CD74-7905-D4ACF74E36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A0482D-9A5B-C890-4E3C-7C038D5BF3E8}"/>
              </a:ext>
            </a:extLst>
          </p:cNvPr>
          <p:cNvSpPr>
            <a:spLocks noGrp="1"/>
          </p:cNvSpPr>
          <p:nvPr>
            <p:ph type="sldNum" sz="quarter" idx="12"/>
          </p:nvPr>
        </p:nvSpPr>
        <p:spPr/>
        <p:txBody>
          <a:bodyPr/>
          <a:lstStyle/>
          <a:p>
            <a:fld id="{04341989-B9F3-42D3-ADD0-51CEDC8C6D4E}" type="slidenum">
              <a:rPr lang="en-GB" smtClean="0"/>
              <a:t>‹#›</a:t>
            </a:fld>
            <a:endParaRPr lang="en-GB"/>
          </a:p>
        </p:txBody>
      </p:sp>
    </p:spTree>
    <p:extLst>
      <p:ext uri="{BB962C8B-B14F-4D97-AF65-F5344CB8AC3E}">
        <p14:creationId xmlns:p14="http://schemas.microsoft.com/office/powerpoint/2010/main" val="31801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527092-5FA9-E317-F33D-ACB172ED6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9BD04E-AA20-F198-122D-9C63381D0C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3AF665-0DB2-D909-8861-709873AE4B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0E9E53-8B6F-4980-B3AF-F95FB96A778B}" type="datetimeFigureOut">
              <a:rPr lang="en-GB" smtClean="0"/>
              <a:t>04/02/2025</a:t>
            </a:fld>
            <a:endParaRPr lang="en-GB"/>
          </a:p>
        </p:txBody>
      </p:sp>
      <p:sp>
        <p:nvSpPr>
          <p:cNvPr id="5" name="Footer Placeholder 4">
            <a:extLst>
              <a:ext uri="{FF2B5EF4-FFF2-40B4-BE49-F238E27FC236}">
                <a16:creationId xmlns:a16="http://schemas.microsoft.com/office/drawing/2014/main" id="{A167AF0D-08A6-AC19-844B-5872EB046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36CC43D-5BA2-E378-F954-D538B616A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41989-B9F3-42D3-ADD0-51CEDC8C6D4E}" type="slidenum">
              <a:rPr lang="en-GB" smtClean="0"/>
              <a:t>‹#›</a:t>
            </a:fld>
            <a:endParaRPr lang="en-GB"/>
          </a:p>
        </p:txBody>
      </p:sp>
    </p:spTree>
    <p:extLst>
      <p:ext uri="{BB962C8B-B14F-4D97-AF65-F5344CB8AC3E}">
        <p14:creationId xmlns:p14="http://schemas.microsoft.com/office/powerpoint/2010/main" val="3251028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ECBCA-3896-4835-B45C-8D8BD0559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8047FC-E2AF-4C86-847A-67CFBBB5D4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A0FA49-FFDE-4AB6-8816-783FD8FF95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068D8-80BF-4197-94B7-3FD0A0059CAD}" type="datetimeFigureOut">
              <a:rPr lang="en-GB" smtClean="0"/>
              <a:t>04/02/2025</a:t>
            </a:fld>
            <a:endParaRPr lang="en-GB"/>
          </a:p>
        </p:txBody>
      </p:sp>
      <p:sp>
        <p:nvSpPr>
          <p:cNvPr id="5" name="Footer Placeholder 4">
            <a:extLst>
              <a:ext uri="{FF2B5EF4-FFF2-40B4-BE49-F238E27FC236}">
                <a16:creationId xmlns:a16="http://schemas.microsoft.com/office/drawing/2014/main" id="{860471E9-7F37-491B-995D-A68E75BC0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5A7357-02D7-44F0-BCE6-B8CFFE2E1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7A69B-FCE5-45D6-AB13-973417DD6DE0}" type="slidenum">
              <a:rPr lang="en-GB" smtClean="0"/>
              <a:t>‹#›</a:t>
            </a:fld>
            <a:endParaRPr lang="en-GB"/>
          </a:p>
        </p:txBody>
      </p:sp>
    </p:spTree>
    <p:extLst>
      <p:ext uri="{BB962C8B-B14F-4D97-AF65-F5344CB8AC3E}">
        <p14:creationId xmlns:p14="http://schemas.microsoft.com/office/powerpoint/2010/main" val="2766559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409048"/>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377" rtl="0" eaLnBrk="1" latinLnBrk="0" hangingPunct="1">
        <a:lnSpc>
          <a:spcPct val="90000"/>
        </a:lnSpc>
        <a:spcBef>
          <a:spcPct val="0"/>
        </a:spcBef>
        <a:buNone/>
        <a:defRPr sz="3067" b="1" i="0" kern="1200">
          <a:solidFill>
            <a:schemeClr val="accent1"/>
          </a:solidFill>
          <a:latin typeface="Poppins" panose="02000000000000000000" pitchFamily="2" charset="77"/>
          <a:ea typeface="+mj-ea"/>
          <a:cs typeface="Poppins" panose="02000000000000000000" pitchFamily="2" charset="77"/>
        </a:defRPr>
      </a:lvl1pPr>
    </p:titleStyle>
    <p:bodyStyle>
      <a:lvl1pPr marL="0" indent="0" algn="l" defTabSz="914377" rtl="0" eaLnBrk="1" latinLnBrk="0" hangingPunct="1">
        <a:lnSpc>
          <a:spcPts val="2507"/>
        </a:lnSpc>
        <a:spcBef>
          <a:spcPts val="1000"/>
        </a:spcBef>
        <a:buFont typeface="Arial" panose="020B0604020202020204" pitchFamily="34" charset="0"/>
        <a:buNone/>
        <a:defRPr sz="1867" b="0" i="0" kern="1200">
          <a:solidFill>
            <a:schemeClr val="tx1"/>
          </a:solidFill>
          <a:latin typeface="Poppins Light" pitchFamily="2" charset="77"/>
          <a:ea typeface="+mn-ea"/>
          <a:cs typeface="Poppins Light" pitchFamily="2" charset="77"/>
        </a:defRPr>
      </a:lvl1pPr>
      <a:lvl2pPr marL="685783" indent="-228594" algn="l" defTabSz="914377" rtl="0" eaLnBrk="1" latinLnBrk="0" hangingPunct="1">
        <a:lnSpc>
          <a:spcPts val="2507"/>
        </a:lnSpc>
        <a:spcBef>
          <a:spcPts val="1000"/>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2pPr>
      <a:lvl3pPr marL="1142971" indent="-228594" algn="l" defTabSz="914377" rtl="0" eaLnBrk="1" latinLnBrk="0" hangingPunct="1">
        <a:lnSpc>
          <a:spcPct val="90000"/>
        </a:lnSpc>
        <a:spcBef>
          <a:spcPts val="500"/>
        </a:spcBef>
        <a:buFont typeface="Arial" panose="020B0604020202020204" pitchFamily="34" charset="0"/>
        <a:buChar char="•"/>
        <a:defRPr sz="1867" b="0" i="0" kern="1200">
          <a:solidFill>
            <a:schemeClr val="tx1"/>
          </a:solidFill>
          <a:latin typeface="Poppins" panose="02000000000000000000" pitchFamily="2" charset="77"/>
          <a:ea typeface="+mn-ea"/>
          <a:cs typeface="Poppins" panose="02000000000000000000" pitchFamily="2" charset="77"/>
        </a:defRPr>
      </a:lvl3pPr>
      <a:lvl4pPr marL="1600160" indent="-228594" algn="l" defTabSz="914377" rtl="0" eaLnBrk="1" latinLnBrk="0" hangingPunct="1">
        <a:lnSpc>
          <a:spcPct val="90000"/>
        </a:lnSpc>
        <a:spcBef>
          <a:spcPts val="500"/>
        </a:spcBef>
        <a:buFont typeface="Arial" panose="020B0604020202020204" pitchFamily="34" charset="0"/>
        <a:buChar char="•"/>
        <a:defRPr sz="1867" b="0" i="0" kern="1200">
          <a:solidFill>
            <a:schemeClr val="tx1"/>
          </a:solidFill>
          <a:latin typeface="Poppins" panose="02000000000000000000" pitchFamily="2" charset="77"/>
          <a:ea typeface="+mn-ea"/>
          <a:cs typeface="Poppins" panose="02000000000000000000" pitchFamily="2" charset="77"/>
        </a:defRPr>
      </a:lvl4pPr>
      <a:lvl5pPr marL="2057349" indent="-228594" algn="l" defTabSz="914377" rtl="0" eaLnBrk="1" latinLnBrk="0" hangingPunct="1">
        <a:lnSpc>
          <a:spcPct val="90000"/>
        </a:lnSpc>
        <a:spcBef>
          <a:spcPts val="500"/>
        </a:spcBef>
        <a:buFont typeface="Arial" panose="020B0604020202020204" pitchFamily="34" charset="0"/>
        <a:buChar char="•"/>
        <a:defRPr sz="1867" b="0" i="0" kern="1200">
          <a:solidFill>
            <a:schemeClr val="tx1"/>
          </a:solidFill>
          <a:latin typeface="Poppins" panose="02000000000000000000" pitchFamily="2" charset="77"/>
          <a:ea typeface="+mn-ea"/>
          <a:cs typeface="Poppins" panose="02000000000000000000" pitchFamily="2" charset="77"/>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5BD3-2125-CF40-8E6C-01EA18833DBD}"/>
              </a:ext>
            </a:extLst>
          </p:cNvPr>
          <p:cNvSpPr>
            <a:spLocks noGrp="1"/>
          </p:cNvSpPr>
          <p:nvPr>
            <p:ph type="title"/>
          </p:nvPr>
        </p:nvSpPr>
        <p:spPr>
          <a:xfrm>
            <a:off x="575905" y="472463"/>
            <a:ext cx="7554023" cy="50889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FE778A-8F7F-C14A-B464-BC6ADE507A17}"/>
              </a:ext>
            </a:extLst>
          </p:cNvPr>
          <p:cNvSpPr>
            <a:spLocks noGrp="1"/>
          </p:cNvSpPr>
          <p:nvPr>
            <p:ph type="body" idx="1"/>
          </p:nvPr>
        </p:nvSpPr>
        <p:spPr>
          <a:xfrm>
            <a:off x="575903" y="1362745"/>
            <a:ext cx="10552908" cy="4715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6734639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txStyles>
    <p:titleStyle>
      <a:lvl1pPr algn="l" defTabSz="1219170" rtl="0" eaLnBrk="1" latinLnBrk="0" hangingPunct="1">
        <a:lnSpc>
          <a:spcPct val="90000"/>
        </a:lnSpc>
        <a:spcBef>
          <a:spcPct val="0"/>
        </a:spcBef>
        <a:buNone/>
        <a:defRPr sz="2933" b="1" i="0" kern="1200">
          <a:solidFill>
            <a:schemeClr val="accent1"/>
          </a:solidFill>
          <a:latin typeface="Sofia Pro Semi Bold" panose="020B0000000000000000" pitchFamily="34" charset="0"/>
          <a:ea typeface="+mj-ea"/>
          <a:cs typeface="Poppins SemiBold" panose="02000000000000000000" pitchFamily="2" charset="77"/>
        </a:defRPr>
      </a:lvl1pPr>
    </p:titleStyle>
    <p:bodyStyle>
      <a:lvl1pPr marL="0" indent="0" algn="l" defTabSz="1219170" rtl="0" eaLnBrk="1" latinLnBrk="0" hangingPunct="1">
        <a:lnSpc>
          <a:spcPts val="2507"/>
        </a:lnSpc>
        <a:spcBef>
          <a:spcPts val="1000"/>
        </a:spcBef>
        <a:buFont typeface="Arial" panose="020B0604020202020204" pitchFamily="34" charset="0"/>
        <a:buNone/>
        <a:defRPr sz="1867" b="0" i="0" kern="1200">
          <a:solidFill>
            <a:schemeClr val="tx1"/>
          </a:solidFill>
          <a:latin typeface="Sofia Pro Light" panose="020B0000000000000000" pitchFamily="34" charset="0"/>
          <a:ea typeface="+mn-ea"/>
          <a:cs typeface="Poppins Light" pitchFamily="2" charset="77"/>
        </a:defRPr>
      </a:lvl1pPr>
      <a:lvl2pPr marL="914377" indent="-304792" algn="l" defTabSz="1219170" rtl="0" eaLnBrk="1" latinLnBrk="0" hangingPunct="1">
        <a:lnSpc>
          <a:spcPts val="2507"/>
        </a:lnSpc>
        <a:spcBef>
          <a:spcPts val="1000"/>
        </a:spcBef>
        <a:buClr>
          <a:schemeClr val="tx2"/>
        </a:buClr>
        <a:buFont typeface="Arial" panose="020B0604020202020204" pitchFamily="34" charset="0"/>
        <a:buChar char="•"/>
        <a:defRPr sz="1867" b="0" i="0" kern="1200">
          <a:solidFill>
            <a:schemeClr val="tx1"/>
          </a:solidFill>
          <a:latin typeface="Sofia Pro Light" panose="020B0000000000000000" pitchFamily="34" charset="0"/>
          <a:ea typeface="+mn-ea"/>
          <a:cs typeface="Poppins Light" pitchFamily="2"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7.png"/><Relationship Id="rId4" Type="http://schemas.openxmlformats.org/officeDocument/2006/relationships/diagramData" Target="../diagrams/data2.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56.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60.sv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hyperlink" Target="https://www.asdafoundation.org/foundation-grants"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hyperlink" Target="https://www.sportengland.org/funds-and-campaigns/our-funds/active-together"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hyperlink" Target="https://www.groundwork.org.uk/one-stop-community-partnership/" TargetMode="External"/><Relationship Id="rId4" Type="http://schemas.openxmlformats.org/officeDocument/2006/relationships/hyperlink" Target="https://www.aviva.co.uk/services/more-from-aviva/aviva-community-fund/"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6.sv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9.xml"/><Relationship Id="rId7" Type="http://schemas.openxmlformats.org/officeDocument/2006/relationships/image" Target="../media/image5.png"/><Relationship Id="rId2" Type="http://schemas.openxmlformats.org/officeDocument/2006/relationships/video" Target="https://www.youtube.com/embed/oEbLoDlgRFY?feature=oembed" TargetMode="External"/><Relationship Id="rId1" Type="http://schemas.openxmlformats.org/officeDocument/2006/relationships/tags" Target="../tags/tag1.xml"/><Relationship Id="rId6" Type="http://schemas.openxmlformats.org/officeDocument/2006/relationships/image" Target="../media/image68.jpeg"/><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png"/><Relationship Id="rId7" Type="http://schemas.openxmlformats.org/officeDocument/2006/relationships/image" Target="../media/image70.sv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69.png"/><Relationship Id="rId11" Type="http://schemas.openxmlformats.org/officeDocument/2006/relationships/image" Target="../media/image7.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72.sv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6.png"/><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3.pn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62.emf"/><Relationship Id="rId4" Type="http://schemas.openxmlformats.org/officeDocument/2006/relationships/image" Target="../media/image6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sv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retching on a yoga mat&#10;&#10;Description automatically generated">
            <a:extLst>
              <a:ext uri="{FF2B5EF4-FFF2-40B4-BE49-F238E27FC236}">
                <a16:creationId xmlns:a16="http://schemas.microsoft.com/office/drawing/2014/main" id="{DC50AB31-3AEB-BA94-3BB9-98E6726C7BD0}"/>
              </a:ext>
            </a:extLst>
          </p:cNvPr>
          <p:cNvPicPr>
            <a:picLocks noChangeAspect="1"/>
          </p:cNvPicPr>
          <p:nvPr/>
        </p:nvPicPr>
        <p:blipFill rotWithShape="1">
          <a:blip r:embed="rId3">
            <a:extLst>
              <a:ext uri="{28A0092B-C50C-407E-A947-70E740481C1C}">
                <a14:useLocalDpi xmlns:a14="http://schemas.microsoft.com/office/drawing/2010/main" val="0"/>
              </a:ext>
            </a:extLst>
          </a:blip>
          <a:srcRect b="857"/>
          <a:stretch/>
        </p:blipFill>
        <p:spPr>
          <a:xfrm>
            <a:off x="0" y="1"/>
            <a:ext cx="12192000" cy="6858000"/>
          </a:xfrm>
          <a:prstGeom prst="rect">
            <a:avLst/>
          </a:prstGeom>
        </p:spPr>
      </p:pic>
      <p:pic>
        <p:nvPicPr>
          <p:cNvPr id="11" name="Picture 10" descr="A black and white gradient&#10;&#10;Description automatically generated">
            <a:extLst>
              <a:ext uri="{FF2B5EF4-FFF2-40B4-BE49-F238E27FC236}">
                <a16:creationId xmlns:a16="http://schemas.microsoft.com/office/drawing/2014/main" id="{A66C5B1A-2E03-70F2-E553-685C7B8472F8}"/>
              </a:ext>
            </a:extLst>
          </p:cNvPr>
          <p:cNvPicPr>
            <a:picLocks noChangeAspect="1"/>
          </p:cNvPicPr>
          <p:nvPr/>
        </p:nvPicPr>
        <p:blipFill rotWithShape="1">
          <a:blip r:embed="rId4">
            <a:extLst>
              <a:ext uri="{28A0092B-C50C-407E-A947-70E740481C1C}">
                <a14:useLocalDpi xmlns:a14="http://schemas.microsoft.com/office/drawing/2010/main" val="0"/>
              </a:ext>
            </a:extLst>
          </a:blip>
          <a:srcRect r="19582"/>
          <a:stretch/>
        </p:blipFill>
        <p:spPr>
          <a:xfrm>
            <a:off x="0" y="2"/>
            <a:ext cx="9720648" cy="6857999"/>
          </a:xfrm>
          <a:prstGeom prst="rect">
            <a:avLst/>
          </a:prstGeom>
        </p:spPr>
      </p:pic>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10863629" y="6301262"/>
            <a:ext cx="8053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ofia Pro Regular" panose="020B0000000000000000" pitchFamily="34" charset="0"/>
                <a:ea typeface="+mn-ea"/>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604658" y="1819301"/>
            <a:ext cx="4885037" cy="1804597"/>
          </a:xfrm>
          <a:prstGeom prst="rect">
            <a:avLst/>
          </a:prstGeom>
          <a:noFill/>
        </p:spPr>
        <p:txBody>
          <a:bodyPr wrap="square">
            <a:spAutoFit/>
          </a:bodyPr>
          <a:lstStyle/>
          <a:p>
            <a:pPr marL="0" marR="0" lvl="0" indent="0" algn="l" defTabSz="914400" rtl="0" eaLnBrk="1" fontAlgn="auto" latinLnBrk="0" hangingPunct="1">
              <a:lnSpc>
                <a:spcPts val="6986"/>
              </a:lnSpc>
              <a:spcBef>
                <a:spcPts val="0"/>
              </a:spcBef>
              <a:spcAft>
                <a:spcPts val="0"/>
              </a:spcAft>
              <a:buClrTx/>
              <a:buSzTx/>
              <a:buFontTx/>
              <a:buNone/>
              <a:tabLst/>
              <a:defRPr/>
            </a:pPr>
            <a:r>
              <a:rPr kumimoji="0" lang="en-US" sz="4267" b="1" i="0" u="none" strike="noStrike" kern="1600" cap="none" spc="0" normalizeH="0" baseline="0" noProof="0">
                <a:ln>
                  <a:noFill/>
                </a:ln>
                <a:solidFill>
                  <a:prstClr val="white"/>
                </a:solidFill>
                <a:effectLst/>
                <a:highlight>
                  <a:srgbClr val="2F336C"/>
                </a:highlight>
                <a:uLnTx/>
                <a:uFillTx/>
                <a:latin typeface="Sofia Pro Semi Bold" panose="020B0000000000000000" pitchFamily="34" charset="0"/>
                <a:ea typeface="+mn-ea"/>
                <a:cs typeface="Poppins SemiBold" panose="02000000000000000000" pitchFamily="2" charset="77"/>
              </a:rPr>
              <a:t>Dealing with increasing costs </a:t>
            </a:r>
          </a:p>
        </p:txBody>
      </p:sp>
      <p:pic>
        <p:nvPicPr>
          <p:cNvPr id="5" name="Graphic 4">
            <a:extLst>
              <a:ext uri="{FF2B5EF4-FFF2-40B4-BE49-F238E27FC236}">
                <a16:creationId xmlns:a16="http://schemas.microsoft.com/office/drawing/2014/main" id="{6D94BE73-FF66-8657-5BC8-6144EC7784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5415" y="682928"/>
            <a:ext cx="2877693" cy="760533"/>
          </a:xfrm>
          <a:prstGeom prst="rect">
            <a:avLst/>
          </a:prstGeom>
        </p:spPr>
      </p:pic>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1015927841"/>
      </p:ext>
    </p:extLst>
  </p:cSld>
  <p:clrMapOvr>
    <a:masterClrMapping/>
  </p:clrMapOvr>
  <mc:AlternateContent xmlns:mc="http://schemas.openxmlformats.org/markup-compatibility/2006">
    <mc:Choice xmlns:p14="http://schemas.microsoft.com/office/powerpoint/2010/main" Requires="p14">
      <p:transition spd="slow" p14:dur="2000" advTm="14157"/>
    </mc:Choice>
    <mc:Fallback>
      <p:transition spd="slow" advTm="1415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529425"/>
            <a:ext cx="7477407" cy="755412"/>
          </a:xfrm>
          <a:prstGeom prst="rect">
            <a:avLst/>
          </a:prstGeom>
        </p:spPr>
        <p:txBody>
          <a:bodyPr>
            <a:normAutofit fontScale="90000"/>
          </a:bodyPr>
          <a:lstStyle/>
          <a:p>
            <a:pPr>
              <a:lnSpc>
                <a:spcPct val="100000"/>
              </a:lnSpc>
            </a:pPr>
            <a:r>
              <a:rPr lang="en-GB" sz="2800" b="1" dirty="0">
                <a:solidFill>
                  <a:srgbClr val="2F336C"/>
                </a:solidFill>
                <a:latin typeface="Sofia Pro Black" panose="020B0000000000000000" pitchFamily="34" charset="0"/>
                <a:cs typeface="Poppins" panose="00000500000000000000" pitchFamily="2" charset="0"/>
              </a:rPr>
              <a:t>We know clubs and community organisations are concerned </a:t>
            </a:r>
            <a:r>
              <a:rPr lang="en-GB" sz="2800" b="1" i="0" u="none" strike="noStrike" kern="1200" baseline="0" dirty="0">
                <a:solidFill>
                  <a:srgbClr val="2F336C"/>
                </a:solidFill>
                <a:latin typeface="Sofia Pro Black" panose="020B0000000000000000" pitchFamily="34" charset="0"/>
                <a:cs typeface="Poppins" panose="00000500000000000000" pitchFamily="2" charset="0"/>
              </a:rPr>
              <a:t> - General  </a:t>
            </a:r>
            <a:br>
              <a:rPr lang="en-GB" sz="2800" b="1" i="0" u="none" strike="noStrike" kern="1200" baseline="0" dirty="0">
                <a:latin typeface="Poppins" panose="00000500000000000000" pitchFamily="2" charset="0"/>
                <a:cs typeface="Poppins" panose="00000500000000000000" pitchFamily="2" charset="0"/>
              </a:rPr>
            </a:br>
            <a:endParaRPr lang="en-US" sz="2800" b="1" dirty="0">
              <a:solidFill>
                <a:srgbClr val="2F336C"/>
              </a:solidFill>
              <a:latin typeface="Sofia Pro Semi Bold" panose="020B0000000000000000" pitchFamily="34" charset="0"/>
            </a:endParaRPr>
          </a:p>
        </p:txBody>
      </p:sp>
      <p:pic>
        <p:nvPicPr>
          <p:cNvPr id="2" name="Graphic 16">
            <a:extLst>
              <a:ext uri="{FF2B5EF4-FFF2-40B4-BE49-F238E27FC236}">
                <a16:creationId xmlns:a16="http://schemas.microsoft.com/office/drawing/2014/main" id="{5D5DFB47-8D5B-EE6D-2F58-C33A9CCAA7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aphicFrame>
        <p:nvGraphicFramePr>
          <p:cNvPr id="5" name="Content Placeholder 2">
            <a:extLst>
              <a:ext uri="{FF2B5EF4-FFF2-40B4-BE49-F238E27FC236}">
                <a16:creationId xmlns:a16="http://schemas.microsoft.com/office/drawing/2014/main" id="{A00E39FA-FC2C-215B-0DFB-96C00FAA7C80}"/>
              </a:ext>
            </a:extLst>
          </p:cNvPr>
          <p:cNvGraphicFramePr/>
          <p:nvPr>
            <p:extLst>
              <p:ext uri="{D42A27DB-BD31-4B8C-83A1-F6EECF244321}">
                <p14:modId xmlns:p14="http://schemas.microsoft.com/office/powerpoint/2010/main" val="2656888014"/>
              </p:ext>
            </p:extLst>
          </p:nvPr>
        </p:nvGraphicFramePr>
        <p:xfrm>
          <a:off x="561560" y="1379250"/>
          <a:ext cx="11068879" cy="40656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a:extLst>
              <a:ext uri="{FF2B5EF4-FFF2-40B4-BE49-F238E27FC236}">
                <a16:creationId xmlns:a16="http://schemas.microsoft.com/office/drawing/2014/main" id="{6F0F8243-C250-EA72-E7AE-A6D35A0B1907}"/>
              </a:ext>
            </a:extLst>
          </p:cNvPr>
          <p:cNvGrpSpPr/>
          <p:nvPr/>
        </p:nvGrpSpPr>
        <p:grpSpPr>
          <a:xfrm>
            <a:off x="0" y="5784067"/>
            <a:ext cx="12192000" cy="1073933"/>
            <a:chOff x="0" y="5784067"/>
            <a:chExt cx="12192000" cy="1073933"/>
          </a:xfrm>
        </p:grpSpPr>
        <p:pic>
          <p:nvPicPr>
            <p:cNvPr id="7" name="Picture 6">
              <a:extLst>
                <a:ext uri="{FF2B5EF4-FFF2-40B4-BE49-F238E27FC236}">
                  <a16:creationId xmlns:a16="http://schemas.microsoft.com/office/drawing/2014/main" id="{A94F9B5B-BFAA-524C-7EE3-744EE1DF225A}"/>
                </a:ext>
              </a:extLst>
            </p:cNvPr>
            <p:cNvPicPr>
              <a:picLocks noChangeAspect="1"/>
            </p:cNvPicPr>
            <p:nvPr/>
          </p:nvPicPr>
          <p:blipFill rotWithShape="1">
            <a:blip r:embed="rId9">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8" name="TextBox 7">
              <a:extLst>
                <a:ext uri="{FF2B5EF4-FFF2-40B4-BE49-F238E27FC236}">
                  <a16:creationId xmlns:a16="http://schemas.microsoft.com/office/drawing/2014/main" id="{61BBB46F-474E-4CA7-8E5A-27F0251424D7}"/>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0" name="Picture 9" descr="A white and black logo&#10;&#10;Description automatically generated">
              <a:extLst>
                <a:ext uri="{FF2B5EF4-FFF2-40B4-BE49-F238E27FC236}">
                  <a16:creationId xmlns:a16="http://schemas.microsoft.com/office/drawing/2014/main" id="{005D75AF-732B-0004-1B28-6E51F88BCF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766165793"/>
      </p:ext>
    </p:extLst>
  </p:cSld>
  <p:clrMapOvr>
    <a:masterClrMapping/>
  </p:clrMapOvr>
  <mc:AlternateContent xmlns:mc="http://schemas.openxmlformats.org/markup-compatibility/2006" xmlns:p14="http://schemas.microsoft.com/office/powerpoint/2010/main">
    <mc:Choice Requires="p14">
      <p:transition spd="slow" p14:dur="2000" advTm="25319"/>
    </mc:Choice>
    <mc:Fallback xmlns="">
      <p:transition spd="slow" advTm="2531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7477407" cy="755412"/>
          </a:xfrm>
          <a:prstGeom prst="rect">
            <a:avLst/>
          </a:prstGeom>
        </p:spPr>
        <p:txBody>
          <a:bodyPr>
            <a:normAutofit/>
          </a:bodyPr>
          <a:lstStyle/>
          <a:p>
            <a:pPr>
              <a:lnSpc>
                <a:spcPct val="100000"/>
              </a:lnSpc>
            </a:pPr>
            <a:r>
              <a:rPr lang="en-US" sz="2800">
                <a:solidFill>
                  <a:srgbClr val="2F336C"/>
                </a:solidFill>
              </a:rPr>
              <a:t>Talk and share – the issues </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Graphic 1" descr="Share with solid fill">
            <a:extLst>
              <a:ext uri="{FF2B5EF4-FFF2-40B4-BE49-F238E27FC236}">
                <a16:creationId xmlns:a16="http://schemas.microsoft.com/office/drawing/2014/main" id="{9F774E78-E049-551A-670F-32D5B6747C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3558" y="1771404"/>
            <a:ext cx="1530486" cy="1530486"/>
          </a:xfrm>
          <a:prstGeom prst="rect">
            <a:avLst/>
          </a:prstGeom>
        </p:spPr>
      </p:pic>
      <p:sp>
        <p:nvSpPr>
          <p:cNvPr id="4" name="Content Placeholder 2">
            <a:extLst>
              <a:ext uri="{FF2B5EF4-FFF2-40B4-BE49-F238E27FC236}">
                <a16:creationId xmlns:a16="http://schemas.microsoft.com/office/drawing/2014/main" id="{E86B9889-CEB7-01F9-96C1-B08F038279C8}"/>
              </a:ext>
            </a:extLst>
          </p:cNvPr>
          <p:cNvSpPr txBox="1">
            <a:spLocks/>
          </p:cNvSpPr>
          <p:nvPr/>
        </p:nvSpPr>
        <p:spPr>
          <a:xfrm>
            <a:off x="2169585" y="1503089"/>
            <a:ext cx="9639300" cy="2273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Semi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500">
              <a:solidFill>
                <a:srgbClr val="242424"/>
              </a:solidFill>
              <a:effectLst/>
              <a:latin typeface="Sofia Pro Regular" panose="020B0000000000000000" pitchFamily="34" charset="0"/>
              <a:ea typeface="Times New Roman" panose="02020603050405020304" pitchFamily="18" charset="0"/>
            </a:endParaRPr>
          </a:p>
          <a:p>
            <a:r>
              <a:rPr lang="en-GB" sz="2200">
                <a:solidFill>
                  <a:srgbClr val="242424"/>
                </a:solidFill>
                <a:effectLst/>
                <a:latin typeface="Sofia Pro Regular" panose="020B0000000000000000" pitchFamily="34" charset="0"/>
                <a:ea typeface="Times New Roman" panose="02020603050405020304" pitchFamily="18" charset="0"/>
              </a:rPr>
              <a:t>How are the rises in the cost of living affecting your clubs or community organisation? </a:t>
            </a:r>
          </a:p>
          <a:p>
            <a:r>
              <a:rPr lang="en-GB" sz="2200">
                <a:solidFill>
                  <a:srgbClr val="242424"/>
                </a:solidFill>
                <a:effectLst/>
                <a:latin typeface="Sofia Pro Regular" panose="020B0000000000000000" pitchFamily="34" charset="0"/>
                <a:ea typeface="Times New Roman" panose="02020603050405020304" pitchFamily="18" charset="0"/>
              </a:rPr>
              <a:t>What are you seeing/hearing? </a:t>
            </a:r>
          </a:p>
        </p:txBody>
      </p:sp>
      <p:grpSp>
        <p:nvGrpSpPr>
          <p:cNvPr id="6" name="Group 5">
            <a:extLst>
              <a:ext uri="{FF2B5EF4-FFF2-40B4-BE49-F238E27FC236}">
                <a16:creationId xmlns:a16="http://schemas.microsoft.com/office/drawing/2014/main" id="{B3AA86AE-E804-5FAC-F9CD-263FCCCC1D70}"/>
              </a:ext>
            </a:extLst>
          </p:cNvPr>
          <p:cNvGrpSpPr/>
          <p:nvPr/>
        </p:nvGrpSpPr>
        <p:grpSpPr>
          <a:xfrm>
            <a:off x="242978" y="4086553"/>
            <a:ext cx="2755645" cy="1325562"/>
            <a:chOff x="879602" y="266"/>
            <a:chExt cx="2755645" cy="840471"/>
          </a:xfrm>
          <a:solidFill>
            <a:srgbClr val="861E62"/>
          </a:solidFill>
        </p:grpSpPr>
        <p:sp>
          <p:nvSpPr>
            <p:cNvPr id="7" name="Rectangle 6">
              <a:extLst>
                <a:ext uri="{FF2B5EF4-FFF2-40B4-BE49-F238E27FC236}">
                  <a16:creationId xmlns:a16="http://schemas.microsoft.com/office/drawing/2014/main" id="{A176E826-FAB4-5A1C-290A-BA4E456AE4BB}"/>
                </a:ext>
              </a:extLst>
            </p:cNvPr>
            <p:cNvSpPr/>
            <p:nvPr/>
          </p:nvSpPr>
          <p:spPr>
            <a:xfrm>
              <a:off x="879602" y="266"/>
              <a:ext cx="2755645" cy="84047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8" name="TextBox 7">
              <a:extLst>
                <a:ext uri="{FF2B5EF4-FFF2-40B4-BE49-F238E27FC236}">
                  <a16:creationId xmlns:a16="http://schemas.microsoft.com/office/drawing/2014/main" id="{526E2A1B-4C06-C907-9F4C-279A44342BCC}"/>
                </a:ext>
              </a:extLst>
            </p:cNvPr>
            <p:cNvSpPr txBox="1"/>
            <p:nvPr/>
          </p:nvSpPr>
          <p:spPr>
            <a:xfrm>
              <a:off x="879602" y="266"/>
              <a:ext cx="2755645" cy="8404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2000" kern="1200">
                  <a:latin typeface="Poppins "/>
                </a:rPr>
                <a:t>Cost of goods </a:t>
              </a:r>
              <a:endParaRPr lang="en-US" sz="2000" kern="1200">
                <a:latin typeface="Poppins "/>
              </a:endParaRPr>
            </a:p>
          </p:txBody>
        </p:sp>
      </p:grpSp>
      <p:grpSp>
        <p:nvGrpSpPr>
          <p:cNvPr id="9" name="Group 8">
            <a:extLst>
              <a:ext uri="{FF2B5EF4-FFF2-40B4-BE49-F238E27FC236}">
                <a16:creationId xmlns:a16="http://schemas.microsoft.com/office/drawing/2014/main" id="{74C7CD4C-6227-DAFC-296B-0FD230B5098A}"/>
              </a:ext>
            </a:extLst>
          </p:cNvPr>
          <p:cNvGrpSpPr/>
          <p:nvPr/>
        </p:nvGrpSpPr>
        <p:grpSpPr>
          <a:xfrm>
            <a:off x="3264155" y="4086554"/>
            <a:ext cx="2755645" cy="1325562"/>
            <a:chOff x="879602" y="1185194"/>
            <a:chExt cx="2755645" cy="840471"/>
          </a:xfrm>
          <a:solidFill>
            <a:srgbClr val="30336C"/>
          </a:solidFill>
        </p:grpSpPr>
        <p:sp>
          <p:nvSpPr>
            <p:cNvPr id="13" name="Rectangle 12">
              <a:extLst>
                <a:ext uri="{FF2B5EF4-FFF2-40B4-BE49-F238E27FC236}">
                  <a16:creationId xmlns:a16="http://schemas.microsoft.com/office/drawing/2014/main" id="{01632768-EEF1-FD11-B62E-A195F8ECC93D}"/>
                </a:ext>
              </a:extLst>
            </p:cNvPr>
            <p:cNvSpPr/>
            <p:nvPr/>
          </p:nvSpPr>
          <p:spPr>
            <a:xfrm>
              <a:off x="879602" y="1185194"/>
              <a:ext cx="2755645" cy="84047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4" name="TextBox 13">
              <a:extLst>
                <a:ext uri="{FF2B5EF4-FFF2-40B4-BE49-F238E27FC236}">
                  <a16:creationId xmlns:a16="http://schemas.microsoft.com/office/drawing/2014/main" id="{72532CD8-9087-4325-2D32-46157CB3CB2F}"/>
                </a:ext>
              </a:extLst>
            </p:cNvPr>
            <p:cNvSpPr txBox="1"/>
            <p:nvPr/>
          </p:nvSpPr>
          <p:spPr>
            <a:xfrm>
              <a:off x="879602" y="1185194"/>
              <a:ext cx="2755645" cy="8404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2000" kern="1200">
                  <a:latin typeface="Poppins "/>
                </a:rPr>
                <a:t>Utilities </a:t>
              </a:r>
              <a:endParaRPr lang="en-US" sz="2000" kern="1200">
                <a:latin typeface="Poppins "/>
              </a:endParaRPr>
            </a:p>
          </p:txBody>
        </p:sp>
      </p:grpSp>
      <p:grpSp>
        <p:nvGrpSpPr>
          <p:cNvPr id="15" name="Group 14">
            <a:extLst>
              <a:ext uri="{FF2B5EF4-FFF2-40B4-BE49-F238E27FC236}">
                <a16:creationId xmlns:a16="http://schemas.microsoft.com/office/drawing/2014/main" id="{B2218800-5490-7968-0CAE-6B616395F337}"/>
              </a:ext>
            </a:extLst>
          </p:cNvPr>
          <p:cNvGrpSpPr/>
          <p:nvPr/>
        </p:nvGrpSpPr>
        <p:grpSpPr>
          <a:xfrm>
            <a:off x="6203113" y="4086554"/>
            <a:ext cx="2755645" cy="1325561"/>
            <a:chOff x="879602" y="2370121"/>
            <a:chExt cx="2755645" cy="840471"/>
          </a:xfrm>
          <a:solidFill>
            <a:srgbClr val="D83B2C"/>
          </a:solidFill>
        </p:grpSpPr>
        <p:sp>
          <p:nvSpPr>
            <p:cNvPr id="16" name="Rectangle 15">
              <a:extLst>
                <a:ext uri="{FF2B5EF4-FFF2-40B4-BE49-F238E27FC236}">
                  <a16:creationId xmlns:a16="http://schemas.microsoft.com/office/drawing/2014/main" id="{C4BC0A0A-5F3D-60F0-8A90-032C838E8CF5}"/>
                </a:ext>
              </a:extLst>
            </p:cNvPr>
            <p:cNvSpPr/>
            <p:nvPr/>
          </p:nvSpPr>
          <p:spPr>
            <a:xfrm>
              <a:off x="879602" y="2370121"/>
              <a:ext cx="2755645" cy="84047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7" name="TextBox 16">
              <a:extLst>
                <a:ext uri="{FF2B5EF4-FFF2-40B4-BE49-F238E27FC236}">
                  <a16:creationId xmlns:a16="http://schemas.microsoft.com/office/drawing/2014/main" id="{5F919D70-1B4A-4726-1FAC-649DF021D476}"/>
                </a:ext>
              </a:extLst>
            </p:cNvPr>
            <p:cNvSpPr txBox="1"/>
            <p:nvPr/>
          </p:nvSpPr>
          <p:spPr>
            <a:xfrm>
              <a:off x="879602" y="2370121"/>
              <a:ext cx="2755645" cy="8404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2000" kern="1200">
                  <a:latin typeface="Poppins "/>
                </a:rPr>
                <a:t>Hire costs, rents etc </a:t>
              </a:r>
              <a:endParaRPr lang="en-US" sz="2000" kern="1200"/>
            </a:p>
          </p:txBody>
        </p:sp>
      </p:grpSp>
      <p:sp>
        <p:nvSpPr>
          <p:cNvPr id="20" name="TextBox 19">
            <a:extLst>
              <a:ext uri="{FF2B5EF4-FFF2-40B4-BE49-F238E27FC236}">
                <a16:creationId xmlns:a16="http://schemas.microsoft.com/office/drawing/2014/main" id="{2856C522-134C-3918-DAA3-1DDD70DF0E23}"/>
              </a:ext>
            </a:extLst>
          </p:cNvPr>
          <p:cNvSpPr txBox="1"/>
          <p:nvPr/>
        </p:nvSpPr>
        <p:spPr>
          <a:xfrm>
            <a:off x="9193377" y="4086552"/>
            <a:ext cx="2755645" cy="1325561"/>
          </a:xfrm>
          <a:prstGeom prst="rect">
            <a:avLst/>
          </a:prstGeom>
          <a:solidFill>
            <a:srgbClr val="FD9A47"/>
          </a:solidFill>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2000" kern="1200">
                <a:latin typeface="Poppins "/>
              </a:rPr>
              <a:t>Financial impact  </a:t>
            </a:r>
            <a:endParaRPr lang="en-US" sz="2000" kern="1200">
              <a:latin typeface="Poppins "/>
            </a:endParaRPr>
          </a:p>
        </p:txBody>
      </p:sp>
      <p:grpSp>
        <p:nvGrpSpPr>
          <p:cNvPr id="21" name="Group 20">
            <a:extLst>
              <a:ext uri="{FF2B5EF4-FFF2-40B4-BE49-F238E27FC236}">
                <a16:creationId xmlns:a16="http://schemas.microsoft.com/office/drawing/2014/main" id="{4F4D0613-5C50-2598-A37E-165F51C093DF}"/>
              </a:ext>
            </a:extLst>
          </p:cNvPr>
          <p:cNvGrpSpPr/>
          <p:nvPr/>
        </p:nvGrpSpPr>
        <p:grpSpPr>
          <a:xfrm>
            <a:off x="0" y="5784067"/>
            <a:ext cx="12192000" cy="1073933"/>
            <a:chOff x="0" y="5784067"/>
            <a:chExt cx="12192000" cy="1073933"/>
          </a:xfrm>
        </p:grpSpPr>
        <p:pic>
          <p:nvPicPr>
            <p:cNvPr id="22" name="Picture 21">
              <a:extLst>
                <a:ext uri="{FF2B5EF4-FFF2-40B4-BE49-F238E27FC236}">
                  <a16:creationId xmlns:a16="http://schemas.microsoft.com/office/drawing/2014/main" id="{B36165DE-70FB-A5C4-075B-02B2B79E58C9}"/>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23" name="TextBox 22">
              <a:extLst>
                <a:ext uri="{FF2B5EF4-FFF2-40B4-BE49-F238E27FC236}">
                  <a16:creationId xmlns:a16="http://schemas.microsoft.com/office/drawing/2014/main" id="{4426C853-45C0-293A-D250-F48605E8C3DD}"/>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24" name="Picture 23" descr="A white and black logo&#10;&#10;Description automatically generated">
              <a:extLst>
                <a:ext uri="{FF2B5EF4-FFF2-40B4-BE49-F238E27FC236}">
                  <a16:creationId xmlns:a16="http://schemas.microsoft.com/office/drawing/2014/main" id="{226EA1FE-C690-ED55-E021-D672857BFF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683300737"/>
      </p:ext>
    </p:extLst>
  </p:cSld>
  <p:clrMapOvr>
    <a:masterClrMapping/>
  </p:clrMapOvr>
  <mc:AlternateContent xmlns:mc="http://schemas.openxmlformats.org/markup-compatibility/2006" xmlns:p14="http://schemas.microsoft.com/office/powerpoint/2010/main">
    <mc:Choice Requires="p14">
      <p:transition spd="slow" p14:dur="2000" advTm="31283"/>
    </mc:Choice>
    <mc:Fallback xmlns="">
      <p:transition spd="slow" advTm="3128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7477407" cy="755412"/>
          </a:xfrm>
          <a:prstGeom prst="rect">
            <a:avLst/>
          </a:prstGeom>
        </p:spPr>
        <p:txBody>
          <a:bodyPr>
            <a:normAutofit/>
          </a:bodyPr>
          <a:lstStyle/>
          <a:p>
            <a:pPr>
              <a:lnSpc>
                <a:spcPct val="100000"/>
              </a:lnSpc>
            </a:pPr>
            <a:r>
              <a:rPr lang="en-US" sz="2800">
                <a:solidFill>
                  <a:srgbClr val="2F336C"/>
                </a:solidFill>
              </a:rPr>
              <a:t>Share and learn–the action…</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Graphic 1" descr="Share with solid fill">
            <a:extLst>
              <a:ext uri="{FF2B5EF4-FFF2-40B4-BE49-F238E27FC236}">
                <a16:creationId xmlns:a16="http://schemas.microsoft.com/office/drawing/2014/main" id="{9F774E78-E049-551A-670F-32D5B6747C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4861" y="1989505"/>
            <a:ext cx="2178768" cy="2178768"/>
          </a:xfrm>
          <a:prstGeom prst="rect">
            <a:avLst/>
          </a:prstGeom>
        </p:spPr>
      </p:pic>
      <p:sp>
        <p:nvSpPr>
          <p:cNvPr id="4" name="Content Placeholder 2">
            <a:extLst>
              <a:ext uri="{FF2B5EF4-FFF2-40B4-BE49-F238E27FC236}">
                <a16:creationId xmlns:a16="http://schemas.microsoft.com/office/drawing/2014/main" id="{E86B9889-CEB7-01F9-96C1-B08F038279C8}"/>
              </a:ext>
            </a:extLst>
          </p:cNvPr>
          <p:cNvSpPr txBox="1">
            <a:spLocks/>
          </p:cNvSpPr>
          <p:nvPr/>
        </p:nvSpPr>
        <p:spPr>
          <a:xfrm>
            <a:off x="673245" y="2063296"/>
            <a:ext cx="6789173" cy="2273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Semi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How is your club or organisation responding to the cost-of-living situation?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What action are you taking to offset these costs?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What has been the result of this action? </a:t>
            </a:r>
          </a:p>
        </p:txBody>
      </p:sp>
      <p:grpSp>
        <p:nvGrpSpPr>
          <p:cNvPr id="10" name="Group 9">
            <a:extLst>
              <a:ext uri="{FF2B5EF4-FFF2-40B4-BE49-F238E27FC236}">
                <a16:creationId xmlns:a16="http://schemas.microsoft.com/office/drawing/2014/main" id="{A99D2ED8-7B3F-12CB-3DC0-877ACC80B8A5}"/>
              </a:ext>
            </a:extLst>
          </p:cNvPr>
          <p:cNvGrpSpPr/>
          <p:nvPr/>
        </p:nvGrpSpPr>
        <p:grpSpPr>
          <a:xfrm>
            <a:off x="0" y="5784067"/>
            <a:ext cx="12192000" cy="1073933"/>
            <a:chOff x="0" y="5784067"/>
            <a:chExt cx="12192000" cy="1073933"/>
          </a:xfrm>
        </p:grpSpPr>
        <p:pic>
          <p:nvPicPr>
            <p:cNvPr id="11" name="Picture 10">
              <a:extLst>
                <a:ext uri="{FF2B5EF4-FFF2-40B4-BE49-F238E27FC236}">
                  <a16:creationId xmlns:a16="http://schemas.microsoft.com/office/drawing/2014/main" id="{A496287B-D59C-9588-99E2-68FE11FC7832}"/>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2" name="TextBox 11">
              <a:extLst>
                <a:ext uri="{FF2B5EF4-FFF2-40B4-BE49-F238E27FC236}">
                  <a16:creationId xmlns:a16="http://schemas.microsoft.com/office/drawing/2014/main" id="{FA5DDC7B-BA31-FDCE-02F5-80A68FC573BD}"/>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8" name="Picture 17" descr="A white and black logo&#10;&#10;Description automatically generated">
              <a:extLst>
                <a:ext uri="{FF2B5EF4-FFF2-40B4-BE49-F238E27FC236}">
                  <a16:creationId xmlns:a16="http://schemas.microsoft.com/office/drawing/2014/main" id="{59BA1DE0-AA1B-6D9E-DA0E-2BBB59B3A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905132000"/>
      </p:ext>
    </p:extLst>
  </p:cSld>
  <p:clrMapOvr>
    <a:masterClrMapping/>
  </p:clrMapOvr>
  <mc:AlternateContent xmlns:mc="http://schemas.openxmlformats.org/markup-compatibility/2006" xmlns:p14="http://schemas.microsoft.com/office/powerpoint/2010/main">
    <mc:Choice Requires="p14">
      <p:transition spd="slow" p14:dur="2000" advTm="29782"/>
    </mc:Choice>
    <mc:Fallback xmlns="">
      <p:transition spd="slow" advTm="2978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9926423" cy="755412"/>
          </a:xfrm>
          <a:prstGeom prst="rect">
            <a:avLst/>
          </a:prstGeom>
        </p:spPr>
        <p:txBody>
          <a:bodyPr>
            <a:noAutofit/>
          </a:bodyPr>
          <a:lstStyle/>
          <a:p>
            <a:pPr>
              <a:lnSpc>
                <a:spcPct val="100000"/>
              </a:lnSpc>
            </a:pPr>
            <a:r>
              <a:rPr lang="en-US" sz="2800">
                <a:solidFill>
                  <a:srgbClr val="2F336C"/>
                </a:solidFill>
              </a:rPr>
              <a:t>Actions - TIPS for asset and non asset owning    </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aphicFrame>
        <p:nvGraphicFramePr>
          <p:cNvPr id="6" name="Content Placeholder 2">
            <a:extLst>
              <a:ext uri="{FF2B5EF4-FFF2-40B4-BE49-F238E27FC236}">
                <a16:creationId xmlns:a16="http://schemas.microsoft.com/office/drawing/2014/main" id="{48B9155B-3E3B-56CC-A9C5-B81EA19D052C}"/>
              </a:ext>
            </a:extLst>
          </p:cNvPr>
          <p:cNvGraphicFramePr/>
          <p:nvPr>
            <p:extLst>
              <p:ext uri="{D42A27DB-BD31-4B8C-83A1-F6EECF244321}">
                <p14:modId xmlns:p14="http://schemas.microsoft.com/office/powerpoint/2010/main" val="3034672888"/>
              </p:ext>
            </p:extLst>
          </p:nvPr>
        </p:nvGraphicFramePr>
        <p:xfrm>
          <a:off x="762000" y="1907589"/>
          <a:ext cx="10820400" cy="3042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E65CFD96-B0CD-3E79-DC9B-5B8CDE036591}"/>
              </a:ext>
            </a:extLst>
          </p:cNvPr>
          <p:cNvGrpSpPr/>
          <p:nvPr/>
        </p:nvGrpSpPr>
        <p:grpSpPr>
          <a:xfrm>
            <a:off x="0" y="5784067"/>
            <a:ext cx="12192000" cy="1073933"/>
            <a:chOff x="0" y="5784067"/>
            <a:chExt cx="12192000" cy="1073933"/>
          </a:xfrm>
        </p:grpSpPr>
        <p:pic>
          <p:nvPicPr>
            <p:cNvPr id="8" name="Picture 7">
              <a:extLst>
                <a:ext uri="{FF2B5EF4-FFF2-40B4-BE49-F238E27FC236}">
                  <a16:creationId xmlns:a16="http://schemas.microsoft.com/office/drawing/2014/main" id="{28109DE2-7754-79D7-4EF4-E1B66FB0DCCC}"/>
                </a:ext>
              </a:extLst>
            </p:cNvPr>
            <p:cNvPicPr>
              <a:picLocks noChangeAspect="1"/>
            </p:cNvPicPr>
            <p:nvPr/>
          </p:nvPicPr>
          <p:blipFill rotWithShape="1">
            <a:blip r:embed="rId9">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9" name="TextBox 8">
              <a:extLst>
                <a:ext uri="{FF2B5EF4-FFF2-40B4-BE49-F238E27FC236}">
                  <a16:creationId xmlns:a16="http://schemas.microsoft.com/office/drawing/2014/main" id="{DF7CAF3B-49C6-D085-ECE2-DAC8EF355FAB}"/>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0" name="Picture 9" descr="A white and black logo&#10;&#10;Description automatically generated">
              <a:extLst>
                <a:ext uri="{FF2B5EF4-FFF2-40B4-BE49-F238E27FC236}">
                  <a16:creationId xmlns:a16="http://schemas.microsoft.com/office/drawing/2014/main" id="{954FB58D-647E-BBB0-C92D-A67DD74031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2354327441"/>
      </p:ext>
    </p:extLst>
  </p:cSld>
  <p:clrMapOvr>
    <a:masterClrMapping/>
  </p:clrMapOvr>
  <mc:AlternateContent xmlns:mc="http://schemas.openxmlformats.org/markup-compatibility/2006" xmlns:p14="http://schemas.microsoft.com/office/powerpoint/2010/main">
    <mc:Choice Requires="p14">
      <p:transition spd="slow" p14:dur="2000" advTm="49709"/>
    </mc:Choice>
    <mc:Fallback xmlns="">
      <p:transition spd="slow" advTm="4970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9FA2667-196B-9D12-C643-E6199B1CC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173" y="1084764"/>
            <a:ext cx="4381500" cy="44005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a:bodyPr>
          <a:lstStyle/>
          <a:p>
            <a:r>
              <a:rPr lang="en-US" sz="2800">
                <a:solidFill>
                  <a:schemeClr val="accent6"/>
                </a:solidFill>
              </a:rPr>
              <a:t>Share and learn – example 1 </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702469" y="1356068"/>
            <a:ext cx="5805377" cy="4715920"/>
          </a:xfrm>
          <a:prstGeom prst="rect">
            <a:avLst/>
          </a:prstGeom>
        </p:spPr>
        <p:txBody>
          <a:bodyPr vert="horz" lIns="0" tIns="0" rIns="0" bIns="0" rtlCol="0">
            <a:normAutofit/>
          </a:bodyPr>
          <a:lstStyle/>
          <a:p>
            <a:r>
              <a:rPr lang="en-US" sz="2000" b="1">
                <a:latin typeface="Sofia Pro Bold" panose="020B0000000000000000" pitchFamily="34" charset="0"/>
              </a:rPr>
              <a:t>Mansfield Town FC - EFL Division 2</a:t>
            </a:r>
          </a:p>
          <a:p>
            <a:r>
              <a:rPr lang="en-US" sz="1600">
                <a:latin typeface="Sofia Pro Regular" panose="020B0000000000000000" pitchFamily="34" charset="0"/>
              </a:rPr>
              <a:t>MANSFIELD have brought forward their kick-off a home League Two game against Walsall in a bid to tackle escalating energy costs. The fixture was originally scheduled for 3pm but will now kick off at 1pm as the Stags bid “to mitigate the forthcoming, considerable increase in energy bills”.</a:t>
            </a:r>
          </a:p>
        </p:txBody>
      </p:sp>
      <p:sp>
        <p:nvSpPr>
          <p:cNvPr id="13" name="TextBox 12">
            <a:extLst>
              <a:ext uri="{FF2B5EF4-FFF2-40B4-BE49-F238E27FC236}">
                <a16:creationId xmlns:a16="http://schemas.microsoft.com/office/drawing/2014/main" id="{DBD52859-566A-154D-8464-576051942917}"/>
              </a:ext>
            </a:extLst>
          </p:cNvPr>
          <p:cNvSpPr txBox="1"/>
          <p:nvPr/>
        </p:nvSpPr>
        <p:spPr>
          <a:xfrm>
            <a:off x="7251793" y="950563"/>
            <a:ext cx="664821" cy="2062103"/>
          </a:xfrm>
          <a:prstGeom prst="rect">
            <a:avLst/>
          </a:prstGeom>
          <a:noFill/>
        </p:spPr>
        <p:txBody>
          <a:bodyPr wrap="square" rtlCol="0">
            <a:spAutoFit/>
          </a:bodyPr>
          <a:lstStyle/>
          <a:p>
            <a:pPr defTabSz="609585"/>
            <a:r>
              <a:rPr lang="en-US" sz="12800">
                <a:solidFill>
                  <a:srgbClr val="FFFFFF"/>
                </a:solidFill>
                <a:latin typeface="Sofia Pro Regular" panose="020B0000000000000000" pitchFamily="34" charset="0"/>
                <a:cs typeface="Poppins" panose="02000000000000000000" pitchFamily="2" charset="77"/>
              </a:rPr>
              <a:t>“ </a:t>
            </a:r>
          </a:p>
        </p:txBody>
      </p:sp>
      <p:sp>
        <p:nvSpPr>
          <p:cNvPr id="14" name="TextBox 13">
            <a:extLst>
              <a:ext uri="{FF2B5EF4-FFF2-40B4-BE49-F238E27FC236}">
                <a16:creationId xmlns:a16="http://schemas.microsoft.com/office/drawing/2014/main" id="{385A53D4-1204-F732-D56C-16B161615BB8}"/>
              </a:ext>
            </a:extLst>
          </p:cNvPr>
          <p:cNvSpPr txBox="1"/>
          <p:nvPr/>
        </p:nvSpPr>
        <p:spPr>
          <a:xfrm>
            <a:off x="7544188" y="2748759"/>
            <a:ext cx="3611468" cy="2339102"/>
          </a:xfrm>
          <a:prstGeom prst="rect">
            <a:avLst/>
          </a:prstGeom>
          <a:noFill/>
        </p:spPr>
        <p:txBody>
          <a:bodyPr wrap="square">
            <a:spAutoFit/>
          </a:bodyPr>
          <a:lstStyle/>
          <a:p>
            <a:pPr defTabSz="609585">
              <a:spcAft>
                <a:spcPts val="2400"/>
              </a:spcAft>
            </a:pPr>
            <a:r>
              <a:rPr lang="en-US">
                <a:solidFill>
                  <a:srgbClr val="FFFFFF"/>
                </a:solidFill>
                <a:latin typeface="Sofia Pro Regular" panose="020B0000000000000000" pitchFamily="34" charset="0"/>
                <a:cs typeface="Poppins" panose="02000000000000000000" pitchFamily="2" charset="77"/>
              </a:rPr>
              <a:t>As part of these efforts, the earlier kick-off time will enable the club to discern whether significant savings can be made on floodlight usage and other energy costs.”</a:t>
            </a:r>
          </a:p>
          <a:p>
            <a:pPr algn="r" defTabSz="609585"/>
            <a:r>
              <a:rPr lang="en-US" sz="1600">
                <a:solidFill>
                  <a:srgbClr val="FFFFFF"/>
                </a:solidFill>
                <a:latin typeface="Sofia Pro Regular" panose="020B0000000000000000" pitchFamily="34" charset="0"/>
                <a:cs typeface="Poppins" panose="02000000000000000000" pitchFamily="2" charset="77"/>
              </a:rPr>
              <a:t>- Source: Morning star  </a:t>
            </a:r>
          </a:p>
        </p:txBody>
      </p:sp>
      <p:pic>
        <p:nvPicPr>
          <p:cNvPr id="2" name="Graphic 16">
            <a:extLst>
              <a:ext uri="{FF2B5EF4-FFF2-40B4-BE49-F238E27FC236}">
                <a16:creationId xmlns:a16="http://schemas.microsoft.com/office/drawing/2014/main" id="{3C5DCBF9-C9A6-CA1E-C9BD-817C35644B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4" name="Picture 2" descr="Mansfield Town F.C. - Wikipedia">
            <a:extLst>
              <a:ext uri="{FF2B5EF4-FFF2-40B4-BE49-F238E27FC236}">
                <a16:creationId xmlns:a16="http://schemas.microsoft.com/office/drawing/2014/main" id="{4DD55642-2492-9FF2-D923-6ABD8E058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0470" y="3645935"/>
            <a:ext cx="1409373" cy="1721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BECB2A-6F40-D30A-9B2F-8D4F42F8B549}"/>
              </a:ext>
            </a:extLst>
          </p:cNvPr>
          <p:cNvSpPr txBox="1"/>
          <p:nvPr/>
        </p:nvSpPr>
        <p:spPr>
          <a:xfrm>
            <a:off x="7494072" y="2226058"/>
            <a:ext cx="3711701" cy="369332"/>
          </a:xfrm>
          <a:prstGeom prst="rect">
            <a:avLst/>
          </a:prstGeom>
          <a:noFill/>
        </p:spPr>
        <p:txBody>
          <a:bodyPr wrap="square" rtlCol="0">
            <a:spAutoFit/>
          </a:bodyPr>
          <a:lstStyle/>
          <a:p>
            <a:r>
              <a:rPr lang="en-US" b="1">
                <a:solidFill>
                  <a:schemeClr val="bg1"/>
                </a:solidFill>
                <a:latin typeface="Sofia Pro Light" panose="020B0000000000000000" pitchFamily="34" charset="0"/>
              </a:rPr>
              <a:t>The club said:</a:t>
            </a:r>
            <a:endParaRPr lang="en-GB" b="1">
              <a:solidFill>
                <a:schemeClr val="bg1"/>
              </a:solidFill>
              <a:latin typeface="Sofia Pro Light" panose="020B0000000000000000" pitchFamily="34" charset="0"/>
            </a:endParaRPr>
          </a:p>
        </p:txBody>
      </p:sp>
      <p:grpSp>
        <p:nvGrpSpPr>
          <p:cNvPr id="6" name="Group 5">
            <a:extLst>
              <a:ext uri="{FF2B5EF4-FFF2-40B4-BE49-F238E27FC236}">
                <a16:creationId xmlns:a16="http://schemas.microsoft.com/office/drawing/2014/main" id="{37002600-BF9E-3715-A361-FC020AC0B33C}"/>
              </a:ext>
            </a:extLst>
          </p:cNvPr>
          <p:cNvGrpSpPr/>
          <p:nvPr/>
        </p:nvGrpSpPr>
        <p:grpSpPr>
          <a:xfrm>
            <a:off x="0" y="5784067"/>
            <a:ext cx="12192000" cy="1073933"/>
            <a:chOff x="0" y="5784067"/>
            <a:chExt cx="12192000" cy="1073933"/>
          </a:xfrm>
        </p:grpSpPr>
        <p:pic>
          <p:nvPicPr>
            <p:cNvPr id="8" name="Picture 7">
              <a:extLst>
                <a:ext uri="{FF2B5EF4-FFF2-40B4-BE49-F238E27FC236}">
                  <a16:creationId xmlns:a16="http://schemas.microsoft.com/office/drawing/2014/main" id="{74C6CE60-DC2E-E61B-9DB3-79E3966EF9F9}"/>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9" name="TextBox 8">
              <a:extLst>
                <a:ext uri="{FF2B5EF4-FFF2-40B4-BE49-F238E27FC236}">
                  <a16:creationId xmlns:a16="http://schemas.microsoft.com/office/drawing/2014/main" id="{B245DC68-EB6A-E207-0E90-D9C61F037ACE}"/>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B5D1500B-59E4-F910-038E-671B4BB1BE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4118229263"/>
      </p:ext>
    </p:extLst>
  </p:cSld>
  <p:clrMapOvr>
    <a:masterClrMapping/>
  </p:clrMapOvr>
  <mc:AlternateContent xmlns:mc="http://schemas.openxmlformats.org/markup-compatibility/2006" xmlns:p14="http://schemas.microsoft.com/office/powerpoint/2010/main">
    <mc:Choice Requires="p14">
      <p:transition spd="med" p14:dur="700" advTm="21874">
        <p:fade/>
      </p:transition>
    </mc:Choice>
    <mc:Fallback xmlns="">
      <p:transition spd="med" advTm="21874">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F14147-9912-F946-DBB4-B09AB2ED19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81718" y="1029780"/>
            <a:ext cx="4385449" cy="4479507"/>
          </a:xfrm>
          <a:prstGeom prst="rect">
            <a:avLst/>
          </a:prstGeom>
        </p:spPr>
      </p:pic>
      <p:sp>
        <p:nvSpPr>
          <p:cNvPr id="13" name="TextBox 12">
            <a:extLst>
              <a:ext uri="{FF2B5EF4-FFF2-40B4-BE49-F238E27FC236}">
                <a16:creationId xmlns:a16="http://schemas.microsoft.com/office/drawing/2014/main" id="{DBD52859-566A-154D-8464-576051942917}"/>
              </a:ext>
            </a:extLst>
          </p:cNvPr>
          <p:cNvSpPr txBox="1"/>
          <p:nvPr/>
        </p:nvSpPr>
        <p:spPr>
          <a:xfrm>
            <a:off x="7333469" y="834465"/>
            <a:ext cx="919693" cy="2062103"/>
          </a:xfrm>
          <a:prstGeom prst="rect">
            <a:avLst/>
          </a:prstGeom>
          <a:noFill/>
        </p:spPr>
        <p:txBody>
          <a:bodyPr wrap="square" rtlCol="0">
            <a:spAutoFit/>
          </a:bodyPr>
          <a:lstStyle/>
          <a:p>
            <a:pPr defTabSz="609585"/>
            <a:r>
              <a:rPr lang="en-US" sz="12800">
                <a:solidFill>
                  <a:srgbClr val="FFFFFF"/>
                </a:solidFill>
                <a:latin typeface="Sofia Pro Regular" panose="020B0000000000000000" pitchFamily="34" charset="0"/>
                <a:cs typeface="Poppins" panose="02000000000000000000" pitchFamily="2" charset="77"/>
              </a:rPr>
              <a:t>“ </a:t>
            </a:r>
          </a:p>
        </p:txBody>
      </p:sp>
      <p:pic>
        <p:nvPicPr>
          <p:cNvPr id="11" name="Graphic 10">
            <a:extLst>
              <a:ext uri="{FF2B5EF4-FFF2-40B4-BE49-F238E27FC236}">
                <a16:creationId xmlns:a16="http://schemas.microsoft.com/office/drawing/2014/main" id="{94B6FA20-16A7-3047-9733-EA8641AEC7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959917" y="407040"/>
            <a:ext cx="926164" cy="244771"/>
          </a:xfrm>
          <a:prstGeom prst="rect">
            <a:avLst/>
          </a:prstGeom>
        </p:spPr>
      </p:pic>
      <p:sp>
        <p:nvSpPr>
          <p:cNvPr id="14" name="TextBox 13">
            <a:extLst>
              <a:ext uri="{FF2B5EF4-FFF2-40B4-BE49-F238E27FC236}">
                <a16:creationId xmlns:a16="http://schemas.microsoft.com/office/drawing/2014/main" id="{385A53D4-1204-F732-D56C-16B161615BB8}"/>
              </a:ext>
            </a:extLst>
          </p:cNvPr>
          <p:cNvSpPr txBox="1"/>
          <p:nvPr/>
        </p:nvSpPr>
        <p:spPr>
          <a:xfrm>
            <a:off x="7468708" y="1986947"/>
            <a:ext cx="3611468" cy="3416320"/>
          </a:xfrm>
          <a:prstGeom prst="rect">
            <a:avLst/>
          </a:prstGeom>
          <a:noFill/>
        </p:spPr>
        <p:txBody>
          <a:bodyPr wrap="square">
            <a:spAutoFit/>
          </a:bodyPr>
          <a:lstStyle/>
          <a:p>
            <a:pPr defTabSz="609585">
              <a:spcAft>
                <a:spcPts val="2400"/>
              </a:spcAft>
            </a:pPr>
            <a:r>
              <a:rPr lang="en-US" sz="1400">
                <a:solidFill>
                  <a:srgbClr val="FFFFFF"/>
                </a:solidFill>
                <a:latin typeface="Sofia Pro Regular" panose="020B0000000000000000" pitchFamily="34" charset="0"/>
                <a:cs typeface="Poppins" panose="02000000000000000000" pitchFamily="2" charset="77"/>
              </a:rPr>
              <a:t>We felt we just had to cut our prices by half for the rest of our membership year if we were going to attract any members at all.”</a:t>
            </a:r>
            <a:br>
              <a:rPr lang="en-US" sz="1400">
                <a:solidFill>
                  <a:srgbClr val="FFFFFF"/>
                </a:solidFill>
                <a:latin typeface="Sofia Pro Regular" panose="020B0000000000000000" pitchFamily="34" charset="0"/>
                <a:cs typeface="Poppins" panose="02000000000000000000" pitchFamily="2" charset="77"/>
              </a:rPr>
            </a:br>
            <a:br>
              <a:rPr lang="en-US" sz="1400">
                <a:solidFill>
                  <a:srgbClr val="FFFFFF"/>
                </a:solidFill>
                <a:latin typeface="Sofia Pro Regular" panose="020B0000000000000000" pitchFamily="34" charset="0"/>
                <a:cs typeface="Poppins" panose="02000000000000000000" pitchFamily="2" charset="77"/>
              </a:rPr>
            </a:br>
            <a:r>
              <a:rPr lang="en-US" sz="1400">
                <a:solidFill>
                  <a:srgbClr val="FFFFFF"/>
                </a:solidFill>
                <a:latin typeface="Sofia Pro Regular" panose="020B0000000000000000" pitchFamily="34" charset="0"/>
                <a:cs typeface="Poppins" panose="02000000000000000000" pitchFamily="2" charset="77"/>
              </a:rPr>
              <a:t>"It is incredibly tough because this particular area is a low-income area," he said, adding that some parents had been struggling to afford the fees. "It is a really sad story when they can't do that so we have got to reduce prices to get them on the tennis court.”</a:t>
            </a:r>
          </a:p>
          <a:p>
            <a:pPr algn="r" defTabSz="609585"/>
            <a:r>
              <a:rPr lang="en-US" sz="1400">
                <a:solidFill>
                  <a:srgbClr val="FFFFFF"/>
                </a:solidFill>
                <a:latin typeface="Sofia Pro Regular" panose="020B0000000000000000" pitchFamily="34" charset="0"/>
                <a:cs typeface="Poppins" panose="02000000000000000000" pitchFamily="2" charset="77"/>
              </a:rPr>
              <a:t>Kelvin van Hasselt,</a:t>
            </a:r>
          </a:p>
          <a:p>
            <a:pPr algn="r" defTabSz="609585"/>
            <a:r>
              <a:rPr lang="en-US" sz="1400">
                <a:solidFill>
                  <a:srgbClr val="FFFFFF"/>
                </a:solidFill>
                <a:latin typeface="Sofia Pro Regular" panose="020B0000000000000000" pitchFamily="34" charset="0"/>
                <a:cs typeface="Poppins" panose="02000000000000000000" pitchFamily="2" charset="77"/>
              </a:rPr>
              <a:t>Club Chairman</a:t>
            </a:r>
          </a:p>
        </p:txBody>
      </p:sp>
      <p:sp>
        <p:nvSpPr>
          <p:cNvPr id="5" name="Content Placeholder 6">
            <a:extLst>
              <a:ext uri="{FF2B5EF4-FFF2-40B4-BE49-F238E27FC236}">
                <a16:creationId xmlns:a16="http://schemas.microsoft.com/office/drawing/2014/main" id="{7BC9C223-898D-A6E6-4DFC-FF9E5AA36AD0}"/>
              </a:ext>
            </a:extLst>
          </p:cNvPr>
          <p:cNvSpPr>
            <a:spLocks noGrp="1"/>
          </p:cNvSpPr>
          <p:nvPr>
            <p:ph idx="1"/>
          </p:nvPr>
        </p:nvSpPr>
        <p:spPr>
          <a:xfrm>
            <a:off x="696840" y="1337147"/>
            <a:ext cx="5805377" cy="4715920"/>
          </a:xfrm>
          <a:prstGeom prst="rect">
            <a:avLst/>
          </a:prstGeom>
        </p:spPr>
        <p:txBody>
          <a:bodyPr vert="horz" lIns="0" tIns="0" rIns="0" bIns="0" rtlCol="0">
            <a:normAutofit/>
          </a:bodyPr>
          <a:lstStyle/>
          <a:p>
            <a:r>
              <a:rPr lang="en-US" sz="2000" b="1">
                <a:latin typeface="Sofia Pro Bold" panose="020B0000000000000000" pitchFamily="34" charset="0"/>
              </a:rPr>
              <a:t>Cromer Tennis and Squash club - Grassroots.</a:t>
            </a:r>
          </a:p>
          <a:p>
            <a:r>
              <a:rPr lang="en-US" sz="1600">
                <a:latin typeface="Sofia Pro Regular" panose="020B0000000000000000" pitchFamily="34" charset="0"/>
              </a:rPr>
              <a:t>The club said it was trying to be more imaginative in increasing its membership - including cutting playing fees in half for the next seven months.</a:t>
            </a:r>
          </a:p>
        </p:txBody>
      </p:sp>
      <p:pic>
        <p:nvPicPr>
          <p:cNvPr id="8" name="Picture 4" descr="Cromer Tennis Club - Serving since 1907 | Tennis | Squash | Racquetball |  Pickleball | Table Tennis">
            <a:extLst>
              <a:ext uri="{FF2B5EF4-FFF2-40B4-BE49-F238E27FC236}">
                <a16:creationId xmlns:a16="http://schemas.microsoft.com/office/drawing/2014/main" id="{101376F2-7133-859D-3D66-2BE438140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597" y="3087921"/>
            <a:ext cx="1772885" cy="177288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B6C5DA4-6D8A-D76B-6EDB-12638E3649BF}"/>
              </a:ext>
            </a:extLst>
          </p:cNvPr>
          <p:cNvGrpSpPr/>
          <p:nvPr/>
        </p:nvGrpSpPr>
        <p:grpSpPr>
          <a:xfrm>
            <a:off x="0" y="5784067"/>
            <a:ext cx="12192000" cy="1073933"/>
            <a:chOff x="0" y="5784067"/>
            <a:chExt cx="12192000" cy="1073933"/>
          </a:xfrm>
        </p:grpSpPr>
        <p:pic>
          <p:nvPicPr>
            <p:cNvPr id="12" name="Picture 11">
              <a:extLst>
                <a:ext uri="{FF2B5EF4-FFF2-40B4-BE49-F238E27FC236}">
                  <a16:creationId xmlns:a16="http://schemas.microsoft.com/office/drawing/2014/main" id="{3D90DF1A-E532-461C-AE22-800BB18110C3}"/>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5" name="TextBox 14">
              <a:extLst>
                <a:ext uri="{FF2B5EF4-FFF2-40B4-BE49-F238E27FC236}">
                  <a16:creationId xmlns:a16="http://schemas.microsoft.com/office/drawing/2014/main" id="{D186CF40-C686-CC61-DCA5-1CA53A2B56E1}"/>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6" name="Picture 15" descr="A white and black logo&#10;&#10;Description automatically generated">
              <a:extLst>
                <a:ext uri="{FF2B5EF4-FFF2-40B4-BE49-F238E27FC236}">
                  <a16:creationId xmlns:a16="http://schemas.microsoft.com/office/drawing/2014/main" id="{E7040E53-5286-8DFF-A43D-CD88D779ED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
        <p:nvSpPr>
          <p:cNvPr id="2" name="Title 2">
            <a:extLst>
              <a:ext uri="{FF2B5EF4-FFF2-40B4-BE49-F238E27FC236}">
                <a16:creationId xmlns:a16="http://schemas.microsoft.com/office/drawing/2014/main" id="{7A80D7ED-7434-1512-76C0-2BFE8C9E102B}"/>
              </a:ext>
            </a:extLst>
          </p:cNvPr>
          <p:cNvSpPr txBox="1">
            <a:spLocks/>
          </p:cNvSpPr>
          <p:nvPr/>
        </p:nvSpPr>
        <p:spPr>
          <a:xfrm>
            <a:off x="575905" y="430837"/>
            <a:ext cx="9921111" cy="508895"/>
          </a:xfrm>
          <a:prstGeom prst="rect">
            <a:avLst/>
          </a:prstGeom>
        </p:spPr>
        <p:txBody>
          <a:bodyPr vert="horz" wrap="square" lIns="91440" tIns="45720" rIns="91440" bIns="45720" rtlCol="0" anchor="t" anchorCtr="0">
            <a:normAutofit/>
          </a:bodyPr>
          <a:lstStyle>
            <a:lvl1pPr algn="l" defTabSz="1219170" rtl="0" eaLnBrk="1" latinLnBrk="0" hangingPunct="1">
              <a:lnSpc>
                <a:spcPct val="90000"/>
              </a:lnSpc>
              <a:spcBef>
                <a:spcPct val="0"/>
              </a:spcBef>
              <a:buNone/>
              <a:defRPr sz="2933" b="1" i="0" kern="1200">
                <a:solidFill>
                  <a:schemeClr val="accent1"/>
                </a:solidFill>
                <a:latin typeface="Sofia Pro Semi Bold" panose="020B0000000000000000" pitchFamily="34" charset="0"/>
                <a:ea typeface="+mj-ea"/>
                <a:cs typeface="Poppins SemiBold" panose="02000000000000000000" pitchFamily="2" charset="77"/>
              </a:defRPr>
            </a:lvl1pPr>
          </a:lstStyle>
          <a:p>
            <a:r>
              <a:rPr lang="en-US" sz="2800">
                <a:solidFill>
                  <a:schemeClr val="accent6"/>
                </a:solidFill>
              </a:rPr>
              <a:t>Share and learn – example 2</a:t>
            </a:r>
          </a:p>
        </p:txBody>
      </p:sp>
    </p:spTree>
    <p:extLst>
      <p:ext uri="{BB962C8B-B14F-4D97-AF65-F5344CB8AC3E}">
        <p14:creationId xmlns:p14="http://schemas.microsoft.com/office/powerpoint/2010/main" val="2777532141"/>
      </p:ext>
    </p:extLst>
  </p:cSld>
  <p:clrMapOvr>
    <a:masterClrMapping/>
  </p:clrMapOvr>
  <mc:AlternateContent xmlns:mc="http://schemas.openxmlformats.org/markup-compatibility/2006" xmlns:p14="http://schemas.microsoft.com/office/powerpoint/2010/main">
    <mc:Choice Requires="p14">
      <p:transition spd="med" p14:dur="700" advTm="16453">
        <p:fade/>
      </p:transition>
    </mc:Choice>
    <mc:Fallback xmlns="">
      <p:transition spd="med" advTm="1645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377441"/>
            <a:ext cx="8368211" cy="755412"/>
          </a:xfrm>
          <a:prstGeom prst="rect">
            <a:avLst/>
          </a:prstGeom>
        </p:spPr>
        <p:txBody>
          <a:bodyPr>
            <a:noAutofit/>
          </a:bodyPr>
          <a:lstStyle/>
          <a:p>
            <a:pPr>
              <a:lnSpc>
                <a:spcPct val="100000"/>
              </a:lnSpc>
            </a:pPr>
            <a:r>
              <a:rPr lang="en-US" sz="2800">
                <a:solidFill>
                  <a:srgbClr val="2F336C"/>
                </a:solidFill>
              </a:rPr>
              <a:t>Share and learn: Membership fees versus subsidisation </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6" name="Graphic 5" descr="Upward trend with solid fill">
            <a:extLst>
              <a:ext uri="{FF2B5EF4-FFF2-40B4-BE49-F238E27FC236}">
                <a16:creationId xmlns:a16="http://schemas.microsoft.com/office/drawing/2014/main" id="{E86679A6-041D-198B-3969-C451C7CD61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7870" y="1502183"/>
            <a:ext cx="1287532" cy="1287532"/>
          </a:xfrm>
          <a:prstGeom prst="rect">
            <a:avLst/>
          </a:prstGeom>
        </p:spPr>
      </p:pic>
      <p:pic>
        <p:nvPicPr>
          <p:cNvPr id="7" name="Graphic 6" descr="Pause with solid fill">
            <a:extLst>
              <a:ext uri="{FF2B5EF4-FFF2-40B4-BE49-F238E27FC236}">
                <a16:creationId xmlns:a16="http://schemas.microsoft.com/office/drawing/2014/main" id="{1D587199-2A9B-2EE2-8258-8EDD07A030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6600" y="1688749"/>
            <a:ext cx="914400" cy="914400"/>
          </a:xfrm>
          <a:prstGeom prst="rect">
            <a:avLst/>
          </a:prstGeom>
        </p:spPr>
      </p:pic>
      <p:sp>
        <p:nvSpPr>
          <p:cNvPr id="8" name="TextBox 7">
            <a:extLst>
              <a:ext uri="{FF2B5EF4-FFF2-40B4-BE49-F238E27FC236}">
                <a16:creationId xmlns:a16="http://schemas.microsoft.com/office/drawing/2014/main" id="{E3AC7E0E-7C9B-6165-CBE9-32BAF8B57302}"/>
              </a:ext>
            </a:extLst>
          </p:cNvPr>
          <p:cNvSpPr txBox="1"/>
          <p:nvPr/>
        </p:nvSpPr>
        <p:spPr>
          <a:xfrm>
            <a:off x="589177" y="3329884"/>
            <a:ext cx="4766553" cy="2400657"/>
          </a:xfrm>
          <a:prstGeom prst="rect">
            <a:avLst/>
          </a:prstGeom>
          <a:noFill/>
        </p:spPr>
        <p:txBody>
          <a:bodyPr wrap="square" lIns="91440" tIns="45720" rIns="91440" bIns="45720" rtlCol="0" anchor="t">
            <a:spAutoFit/>
          </a:bodyPr>
          <a:lstStyle/>
          <a:p>
            <a:r>
              <a:rPr lang="en-GB" b="1">
                <a:latin typeface="Sofia Pro Regular" panose="020B0000000000000000" pitchFamily="34" charset="0"/>
                <a:cs typeface="Poppins" panose="00000500000000000000" pitchFamily="2" charset="0"/>
              </a:rPr>
              <a:t>Membership fees increase</a:t>
            </a:r>
          </a:p>
          <a:p>
            <a:endParaRPr lang="en-GB" b="1">
              <a:latin typeface="Sofia Pro Regular" panose="020B0000000000000000" pitchFamily="34" charset="0"/>
              <a:cs typeface="Poppins" panose="00000500000000000000" pitchFamily="2" charset="0"/>
            </a:endParaRPr>
          </a:p>
          <a:p>
            <a:pPr marL="285750" indent="-285750">
              <a:buFont typeface="Arial" panose="020B0604020202020204" pitchFamily="34" charset="0"/>
              <a:buChar char="•"/>
            </a:pPr>
            <a:r>
              <a:rPr lang="en-GB" sz="1600">
                <a:latin typeface="Sofia Pro Regular" panose="020B0000000000000000" pitchFamily="34" charset="0"/>
                <a:cs typeface="Poppins"/>
              </a:rPr>
              <a:t>If you have increased your fees, how have you done this?</a:t>
            </a:r>
          </a:p>
          <a:p>
            <a:pPr marL="285750" indent="-285750">
              <a:buFont typeface="Arial" panose="020B0604020202020204" pitchFamily="34" charset="0"/>
              <a:buChar char="•"/>
            </a:pPr>
            <a:r>
              <a:rPr lang="en-GB" sz="1600">
                <a:latin typeface="Sofia Pro Regular" panose="020B0000000000000000" pitchFamily="34" charset="0"/>
                <a:cs typeface="Poppins"/>
              </a:rPr>
              <a:t>How much revenue has this generated? </a:t>
            </a:r>
            <a:endParaRPr lang="en-GB" sz="1600">
              <a:latin typeface="Sofia Pro Regular" panose="020B0000000000000000" pitchFamily="34" charset="0"/>
              <a:cs typeface="Poppins" panose="00000500000000000000" pitchFamily="2" charset="0"/>
            </a:endParaRPr>
          </a:p>
          <a:p>
            <a:pPr marL="285750" indent="-285750">
              <a:buFont typeface="Arial" panose="020B0604020202020204" pitchFamily="34" charset="0"/>
              <a:buChar char="•"/>
            </a:pPr>
            <a:r>
              <a:rPr lang="en-GB" sz="1600">
                <a:latin typeface="Sofia Pro Regular" panose="020B0000000000000000" pitchFamily="34" charset="0"/>
                <a:cs typeface="Poppins"/>
              </a:rPr>
              <a:t>Has it impacted your membership? </a:t>
            </a:r>
            <a:endParaRPr lang="en-GB" sz="1600">
              <a:latin typeface="Sofia Pro Regular" panose="020B0000000000000000" pitchFamily="34" charset="0"/>
              <a:cs typeface="Poppins" panose="00000500000000000000" pitchFamily="2" charset="0"/>
            </a:endParaRPr>
          </a:p>
          <a:p>
            <a:pPr marL="285750" indent="-285750">
              <a:buFont typeface="Arial" panose="020B0604020202020204" pitchFamily="34" charset="0"/>
              <a:buChar char="•"/>
            </a:pPr>
            <a:r>
              <a:rPr lang="en-GB" sz="1600">
                <a:latin typeface="Sofia Pro Regular" panose="020B0000000000000000" pitchFamily="34" charset="0"/>
                <a:cs typeface="Poppins"/>
              </a:rPr>
              <a:t>What support have you put in to support members that can't afford the uplift?</a:t>
            </a:r>
          </a:p>
          <a:p>
            <a:endParaRPr lang="en-GB">
              <a:latin typeface="Sofia Pro Regular" panose="020B0000000000000000" pitchFamily="34" charset="0"/>
            </a:endParaRPr>
          </a:p>
        </p:txBody>
      </p:sp>
      <p:sp>
        <p:nvSpPr>
          <p:cNvPr id="9" name="TextBox 8">
            <a:extLst>
              <a:ext uri="{FF2B5EF4-FFF2-40B4-BE49-F238E27FC236}">
                <a16:creationId xmlns:a16="http://schemas.microsoft.com/office/drawing/2014/main" id="{C465B456-517A-F43A-F1C2-C55CB08DCA9D}"/>
              </a:ext>
            </a:extLst>
          </p:cNvPr>
          <p:cNvSpPr txBox="1"/>
          <p:nvPr/>
        </p:nvSpPr>
        <p:spPr>
          <a:xfrm>
            <a:off x="6790523" y="3329885"/>
            <a:ext cx="4766553" cy="2400657"/>
          </a:xfrm>
          <a:prstGeom prst="rect">
            <a:avLst/>
          </a:prstGeom>
          <a:noFill/>
        </p:spPr>
        <p:txBody>
          <a:bodyPr wrap="square" lIns="91440" tIns="45720" rIns="91440" bIns="45720" rtlCol="0" anchor="t">
            <a:spAutoFit/>
          </a:bodyPr>
          <a:lstStyle/>
          <a:p>
            <a:r>
              <a:rPr lang="en-GB" b="1">
                <a:latin typeface="Sofia Pro Regular" panose="020B0000000000000000" pitchFamily="34" charset="0"/>
              </a:rPr>
              <a:t>Paused. Not increased fee increase</a:t>
            </a:r>
          </a:p>
          <a:p>
            <a:endParaRPr lang="en-GB" b="1">
              <a:latin typeface="Sofia Pro Regular" panose="020B0000000000000000" pitchFamily="34" charset="0"/>
            </a:endParaRPr>
          </a:p>
          <a:p>
            <a:pPr marL="285750" indent="-285750">
              <a:buFont typeface="Arial" panose="020B0604020202020204" pitchFamily="34" charset="0"/>
              <a:buChar char="•"/>
            </a:pPr>
            <a:r>
              <a:rPr lang="en-GB" sz="1600">
                <a:latin typeface="Sofia Pro Regular" panose="020B0000000000000000" pitchFamily="34" charset="0"/>
              </a:rPr>
              <a:t>If you haven't increased fees, what has prevented you from doing this?</a:t>
            </a:r>
          </a:p>
          <a:p>
            <a:pPr marL="285750" indent="-285750">
              <a:buFont typeface="Arial" panose="020B0604020202020204" pitchFamily="34" charset="0"/>
              <a:buChar char="•"/>
            </a:pPr>
            <a:r>
              <a:rPr lang="en-GB" sz="1600">
                <a:latin typeface="Sofia Pro Regular" panose="020B0000000000000000" pitchFamily="34" charset="0"/>
              </a:rPr>
              <a:t>How are you funding this subsidisation?</a:t>
            </a:r>
          </a:p>
          <a:p>
            <a:pPr marL="285750" indent="-285750">
              <a:buFont typeface="Arial" panose="020B0604020202020204" pitchFamily="34" charset="0"/>
              <a:buChar char="•"/>
            </a:pPr>
            <a:r>
              <a:rPr lang="en-GB" sz="1600">
                <a:latin typeface="Sofia Pro Regular" panose="020B0000000000000000" pitchFamily="34" charset="0"/>
              </a:rPr>
              <a:t>Has it impacted your membership? </a:t>
            </a:r>
          </a:p>
          <a:p>
            <a:pPr marL="285750" indent="-285750">
              <a:buFont typeface="Arial" panose="020B0604020202020204" pitchFamily="34" charset="0"/>
              <a:buChar char="•"/>
            </a:pPr>
            <a:r>
              <a:rPr lang="en-GB" sz="1600">
                <a:latin typeface="Sofia Pro Regular" panose="020B0000000000000000" pitchFamily="34" charset="0"/>
              </a:rPr>
              <a:t>What support have you put in to support members that can't afford membership/fees?</a:t>
            </a:r>
          </a:p>
          <a:p>
            <a:endParaRPr lang="en-GB">
              <a:latin typeface="Sofia Pro Regular" panose="020B0000000000000000" pitchFamily="34" charset="0"/>
            </a:endParaRPr>
          </a:p>
        </p:txBody>
      </p:sp>
      <p:grpSp>
        <p:nvGrpSpPr>
          <p:cNvPr id="10" name="Group 9">
            <a:extLst>
              <a:ext uri="{FF2B5EF4-FFF2-40B4-BE49-F238E27FC236}">
                <a16:creationId xmlns:a16="http://schemas.microsoft.com/office/drawing/2014/main" id="{F64C2F12-AE31-53CD-14F0-95F0A940D2BF}"/>
              </a:ext>
            </a:extLst>
          </p:cNvPr>
          <p:cNvGrpSpPr/>
          <p:nvPr/>
        </p:nvGrpSpPr>
        <p:grpSpPr>
          <a:xfrm>
            <a:off x="0" y="5784067"/>
            <a:ext cx="12192000" cy="1073933"/>
            <a:chOff x="0" y="5784067"/>
            <a:chExt cx="12192000" cy="1073933"/>
          </a:xfrm>
        </p:grpSpPr>
        <p:pic>
          <p:nvPicPr>
            <p:cNvPr id="11" name="Picture 10">
              <a:extLst>
                <a:ext uri="{FF2B5EF4-FFF2-40B4-BE49-F238E27FC236}">
                  <a16:creationId xmlns:a16="http://schemas.microsoft.com/office/drawing/2014/main" id="{DDC96451-5534-F4D8-4744-9A8B3B5E8620}"/>
                </a:ext>
              </a:extLst>
            </p:cNvPr>
            <p:cNvPicPr>
              <a:picLocks noChangeAspect="1"/>
            </p:cNvPicPr>
            <p:nvPr/>
          </p:nvPicPr>
          <p:blipFill rotWithShape="1">
            <a:blip r:embed="rId8">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2" name="TextBox 11">
              <a:extLst>
                <a:ext uri="{FF2B5EF4-FFF2-40B4-BE49-F238E27FC236}">
                  <a16:creationId xmlns:a16="http://schemas.microsoft.com/office/drawing/2014/main" id="{905FE276-3FF0-1F24-BED1-8202BF118A57}"/>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3" name="Picture 12" descr="A white and black logo&#10;&#10;Description automatically generated">
              <a:extLst>
                <a:ext uri="{FF2B5EF4-FFF2-40B4-BE49-F238E27FC236}">
                  <a16:creationId xmlns:a16="http://schemas.microsoft.com/office/drawing/2014/main" id="{D35CF93B-9347-C27D-5056-13976AD37C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472856103"/>
      </p:ext>
    </p:extLst>
  </p:cSld>
  <p:clrMapOvr>
    <a:masterClrMapping/>
  </p:clrMapOvr>
  <mc:AlternateContent xmlns:mc="http://schemas.openxmlformats.org/markup-compatibility/2006" xmlns:p14="http://schemas.microsoft.com/office/powerpoint/2010/main">
    <mc:Choice Requires="p14">
      <p:transition spd="slow" p14:dur="2000" advTm="54451"/>
    </mc:Choice>
    <mc:Fallback xmlns="">
      <p:transition spd="slow" advTm="5445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7477407" cy="755412"/>
          </a:xfrm>
          <a:prstGeom prst="rect">
            <a:avLst/>
          </a:prstGeom>
        </p:spPr>
        <p:txBody>
          <a:bodyPr>
            <a:normAutofit/>
          </a:bodyPr>
          <a:lstStyle/>
          <a:p>
            <a:pPr>
              <a:lnSpc>
                <a:spcPct val="100000"/>
              </a:lnSpc>
            </a:pPr>
            <a:r>
              <a:rPr lang="en-US" sz="2800">
                <a:solidFill>
                  <a:srgbClr val="2F336C"/>
                </a:solidFill>
              </a:rPr>
              <a:t>Share and learn – support</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Graphic 1" descr="Share with solid fill">
            <a:extLst>
              <a:ext uri="{FF2B5EF4-FFF2-40B4-BE49-F238E27FC236}">
                <a16:creationId xmlns:a16="http://schemas.microsoft.com/office/drawing/2014/main" id="{9F774E78-E049-551A-670F-32D5B6747C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4861" y="2110803"/>
            <a:ext cx="2178768" cy="2178768"/>
          </a:xfrm>
          <a:prstGeom prst="rect">
            <a:avLst/>
          </a:prstGeom>
        </p:spPr>
      </p:pic>
      <p:sp>
        <p:nvSpPr>
          <p:cNvPr id="4" name="Content Placeholder 2">
            <a:extLst>
              <a:ext uri="{FF2B5EF4-FFF2-40B4-BE49-F238E27FC236}">
                <a16:creationId xmlns:a16="http://schemas.microsoft.com/office/drawing/2014/main" id="{E86B9889-CEB7-01F9-96C1-B08F038279C8}"/>
              </a:ext>
            </a:extLst>
          </p:cNvPr>
          <p:cNvSpPr txBox="1">
            <a:spLocks/>
          </p:cNvSpPr>
          <p:nvPr/>
        </p:nvSpPr>
        <p:spPr>
          <a:xfrm>
            <a:off x="589177" y="2110803"/>
            <a:ext cx="6789173" cy="33137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Semi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What help and support are you receiving to support the increases in cost?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Are you working with other </a:t>
            </a:r>
            <a:r>
              <a:rPr kumimoji="0" lang="en-US" sz="1800" b="0" i="0" u="none" strike="noStrike" kern="1200" cap="none" spc="0" normalizeH="0" baseline="0" noProof="0" err="1">
                <a:ln>
                  <a:noFill/>
                </a:ln>
                <a:solidFill>
                  <a:srgbClr val="242424"/>
                </a:solidFill>
                <a:effectLst/>
                <a:uLnTx/>
                <a:uFillTx/>
                <a:latin typeface="Sofia Pro Regular" panose="020B0000000000000000" pitchFamily="34" charset="0"/>
                <a:ea typeface="Times New Roman" panose="02020603050405020304" pitchFamily="18" charset="0"/>
                <a:cs typeface="+mn-cs"/>
              </a:rPr>
              <a:t>organisations</a:t>
            </a:r>
            <a:r>
              <a:rPr kumimoji="0" lang="en-US" sz="18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What support do you need?</a:t>
            </a:r>
          </a:p>
        </p:txBody>
      </p:sp>
      <p:grpSp>
        <p:nvGrpSpPr>
          <p:cNvPr id="6" name="Group 5">
            <a:extLst>
              <a:ext uri="{FF2B5EF4-FFF2-40B4-BE49-F238E27FC236}">
                <a16:creationId xmlns:a16="http://schemas.microsoft.com/office/drawing/2014/main" id="{3FAF29CD-D579-148F-D523-8F6B50A73D7B}"/>
              </a:ext>
            </a:extLst>
          </p:cNvPr>
          <p:cNvGrpSpPr/>
          <p:nvPr/>
        </p:nvGrpSpPr>
        <p:grpSpPr>
          <a:xfrm>
            <a:off x="0" y="5784067"/>
            <a:ext cx="12192000" cy="1073933"/>
            <a:chOff x="0" y="5784067"/>
            <a:chExt cx="12192000" cy="1073933"/>
          </a:xfrm>
        </p:grpSpPr>
        <p:pic>
          <p:nvPicPr>
            <p:cNvPr id="7" name="Picture 6">
              <a:extLst>
                <a:ext uri="{FF2B5EF4-FFF2-40B4-BE49-F238E27FC236}">
                  <a16:creationId xmlns:a16="http://schemas.microsoft.com/office/drawing/2014/main" id="{DFC8AC09-1E8E-77DA-0619-9081E157726C}"/>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8" name="TextBox 7">
              <a:extLst>
                <a:ext uri="{FF2B5EF4-FFF2-40B4-BE49-F238E27FC236}">
                  <a16:creationId xmlns:a16="http://schemas.microsoft.com/office/drawing/2014/main" id="{08E98D59-CB8E-FFAD-F8F6-CA1624D0D057}"/>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9" name="Picture 8" descr="A white and black logo&#10;&#10;Description automatically generated">
              <a:extLst>
                <a:ext uri="{FF2B5EF4-FFF2-40B4-BE49-F238E27FC236}">
                  <a16:creationId xmlns:a16="http://schemas.microsoft.com/office/drawing/2014/main" id="{1DB3D47D-89F3-1991-BE26-B5FC2C6C99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3075737927"/>
      </p:ext>
    </p:extLst>
  </p:cSld>
  <p:clrMapOvr>
    <a:masterClrMapping/>
  </p:clrMapOvr>
  <mc:AlternateContent xmlns:mc="http://schemas.openxmlformats.org/markup-compatibility/2006" xmlns:p14="http://schemas.microsoft.com/office/powerpoint/2010/main">
    <mc:Choice Requires="p14">
      <p:transition spd="slow" p14:dur="2000" advTm="26448"/>
    </mc:Choice>
    <mc:Fallback xmlns="">
      <p:transition spd="slow" advTm="2644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610108" y="407040"/>
            <a:ext cx="7477407" cy="755412"/>
          </a:xfrm>
          <a:prstGeom prst="rect">
            <a:avLst/>
          </a:prstGeom>
        </p:spPr>
        <p:txBody>
          <a:bodyPr>
            <a:normAutofit/>
          </a:bodyPr>
          <a:lstStyle/>
          <a:p>
            <a:pPr>
              <a:lnSpc>
                <a:spcPct val="100000"/>
              </a:lnSpc>
            </a:pPr>
            <a:r>
              <a:rPr lang="en-US" sz="2800">
                <a:solidFill>
                  <a:srgbClr val="2F336C"/>
                </a:solidFill>
              </a:rPr>
              <a:t>Grants/fundraising </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10108" y="1331765"/>
            <a:ext cx="5637143" cy="5403314"/>
          </a:xfrm>
          <a:prstGeom prst="rect">
            <a:avLst/>
          </a:prstGeom>
        </p:spPr>
        <p:txBody>
          <a:bodyPr vert="horz" lIns="0" tIns="0" rIns="0" bIns="0" rtlCol="0">
            <a:normAutofit/>
          </a:bodyPr>
          <a:lstStyle/>
          <a:p>
            <a:pPr marL="342900" indent="-342900">
              <a:buClr>
                <a:srgbClr val="861E62"/>
              </a:buClr>
              <a:buSzPts val="1000"/>
              <a:buFont typeface="Arial" panose="020B0604020202020204" pitchFamily="34" charset="0"/>
              <a:buChar char="•"/>
              <a:tabLst>
                <a:tab pos="457200" algn="l"/>
              </a:tabLst>
            </a:pPr>
            <a:r>
              <a:rPr lang="en-GB" sz="1600" b="1">
                <a:solidFill>
                  <a:srgbClr val="000000"/>
                </a:solidFill>
                <a:latin typeface="Sofia Pro Regular" panose="020B0000000000000000" pitchFamily="34" charset="0"/>
                <a:ea typeface="+mn-lt"/>
                <a:cs typeface="+mn-lt"/>
              </a:rPr>
              <a:t>ASDA Foundation Cost of Living Fund</a:t>
            </a:r>
            <a:endParaRPr lang="en-GB" sz="1600">
              <a:solidFill>
                <a:srgbClr val="000000"/>
              </a:solidFill>
              <a:latin typeface="Sofia Pro Regular" panose="020B0000000000000000" pitchFamily="34" charset="0"/>
              <a:ea typeface="+mn-lt"/>
              <a:cs typeface="+mn-lt"/>
            </a:endParaRPr>
          </a:p>
          <a:p>
            <a:pPr marL="800100" lvl="1" indent="-342900">
              <a:buClr>
                <a:srgbClr val="861E62"/>
              </a:buClr>
              <a:buSzPts val="1000"/>
              <a:tabLst>
                <a:tab pos="457200" algn="l"/>
              </a:tabLst>
            </a:pPr>
            <a:r>
              <a:rPr lang="en-GB" sz="1600">
                <a:solidFill>
                  <a:srgbClr val="000000"/>
                </a:solidFill>
                <a:latin typeface="Sofia Pro Regular" panose="020B0000000000000000" pitchFamily="34" charset="0"/>
                <a:ea typeface="+mn-lt"/>
                <a:cs typeface="+mn-lt"/>
              </a:rPr>
              <a:t>Supports projects under four themes: </a:t>
            </a:r>
          </a:p>
          <a:p>
            <a:pPr marL="1257300" lvl="2" indent="-342900">
              <a:buClr>
                <a:srgbClr val="861E62"/>
              </a:buClr>
              <a:buSzPts val="1000"/>
              <a:tabLst>
                <a:tab pos="457200" algn="l"/>
              </a:tabLst>
            </a:pPr>
            <a:r>
              <a:rPr lang="en-GB" sz="1600">
                <a:solidFill>
                  <a:srgbClr val="000000"/>
                </a:solidFill>
                <a:latin typeface="Sofia Pro Regular" panose="020B0000000000000000" pitchFamily="34" charset="0"/>
                <a:ea typeface="+mn-lt"/>
                <a:cs typeface="+mn-lt"/>
              </a:rPr>
              <a:t>Building Resilient Communities, </a:t>
            </a:r>
          </a:p>
          <a:p>
            <a:pPr marL="1257300" lvl="2" indent="-342900">
              <a:buClr>
                <a:srgbClr val="861E62"/>
              </a:buClr>
              <a:buSzPts val="1000"/>
              <a:tabLst>
                <a:tab pos="457200" algn="l"/>
              </a:tabLst>
            </a:pPr>
            <a:r>
              <a:rPr lang="en-GB" sz="1600">
                <a:solidFill>
                  <a:srgbClr val="000000"/>
                </a:solidFill>
                <a:latin typeface="Sofia Pro Regular" panose="020B0000000000000000" pitchFamily="34" charset="0"/>
                <a:ea typeface="+mn-lt"/>
                <a:cs typeface="+mn-lt"/>
              </a:rPr>
              <a:t>Active Lives, </a:t>
            </a:r>
          </a:p>
          <a:p>
            <a:pPr marL="1257300" lvl="2" indent="-342900">
              <a:buClr>
                <a:srgbClr val="861E62"/>
              </a:buClr>
              <a:buSzPts val="1000"/>
              <a:tabLst>
                <a:tab pos="457200" algn="l"/>
              </a:tabLst>
            </a:pPr>
            <a:r>
              <a:rPr lang="en-GB" sz="1600">
                <a:solidFill>
                  <a:srgbClr val="000000"/>
                </a:solidFill>
                <a:latin typeface="Sofia Pro Regular" panose="020B0000000000000000" pitchFamily="34" charset="0"/>
                <a:ea typeface="+mn-lt"/>
                <a:cs typeface="+mn-lt"/>
              </a:rPr>
              <a:t>Seasonal Celebrations &amp; Festivals, </a:t>
            </a:r>
          </a:p>
          <a:p>
            <a:pPr marL="1257300" lvl="2" indent="-342900">
              <a:buClr>
                <a:srgbClr val="861E62"/>
              </a:buClr>
              <a:buSzPts val="1000"/>
              <a:tabLst>
                <a:tab pos="457200" algn="l"/>
              </a:tabLst>
            </a:pPr>
            <a:r>
              <a:rPr lang="en-GB" sz="1600">
                <a:solidFill>
                  <a:srgbClr val="000000"/>
                </a:solidFill>
                <a:latin typeface="Sofia Pro Regular" panose="020B0000000000000000" pitchFamily="34" charset="0"/>
                <a:ea typeface="+mn-lt"/>
                <a:cs typeface="+mn-lt"/>
              </a:rPr>
              <a:t>Leading Healthier Lives. </a:t>
            </a:r>
          </a:p>
          <a:p>
            <a:pPr marL="800100" lvl="1" indent="-342900">
              <a:buClr>
                <a:srgbClr val="861E62"/>
              </a:buClr>
              <a:buSzPts val="1000"/>
              <a:tabLst>
                <a:tab pos="457200" algn="l"/>
              </a:tabLst>
            </a:pPr>
            <a:r>
              <a:rPr lang="en-GB" sz="1600">
                <a:solidFill>
                  <a:srgbClr val="000000"/>
                </a:solidFill>
                <a:latin typeface="Sofia Pro Regular" panose="020B0000000000000000" pitchFamily="34" charset="0"/>
                <a:ea typeface="+mn-lt"/>
                <a:cs typeface="+mn-lt"/>
              </a:rPr>
              <a:t>The grant amount is between </a:t>
            </a:r>
            <a:r>
              <a:rPr lang="en-GB" sz="1600" b="1">
                <a:solidFill>
                  <a:srgbClr val="000000"/>
                </a:solidFill>
                <a:latin typeface="Sofia Pro Regular" panose="020B0000000000000000" pitchFamily="34" charset="0"/>
                <a:ea typeface="+mn-lt"/>
                <a:cs typeface="+mn-lt"/>
              </a:rPr>
              <a:t>£500 and £1500</a:t>
            </a:r>
            <a:r>
              <a:rPr lang="en-GB" sz="1600">
                <a:solidFill>
                  <a:srgbClr val="000000"/>
                </a:solidFill>
                <a:latin typeface="Sofia Pro Regular" panose="020B0000000000000000" pitchFamily="34" charset="0"/>
                <a:ea typeface="+mn-lt"/>
                <a:cs typeface="+mn-lt"/>
              </a:rPr>
              <a:t>. </a:t>
            </a:r>
          </a:p>
          <a:p>
            <a:pPr marL="800100" lvl="1" indent="-342900">
              <a:buClr>
                <a:srgbClr val="861E62"/>
              </a:buClr>
              <a:buSzPts val="1000"/>
              <a:tabLst>
                <a:tab pos="457200" algn="l"/>
              </a:tabLst>
            </a:pPr>
            <a:r>
              <a:rPr lang="en-GB" sz="1600">
                <a:solidFill>
                  <a:srgbClr val="000000"/>
                </a:solidFill>
                <a:latin typeface="Sofia Pro Regular" panose="020B0000000000000000" pitchFamily="34" charset="0"/>
                <a:ea typeface="+mn-lt"/>
                <a:cs typeface="+mn-lt"/>
              </a:rPr>
              <a:t>Help those with rising cost of living and to support refugees. </a:t>
            </a:r>
          </a:p>
          <a:p>
            <a:pPr marL="800100" lvl="1" indent="-342900">
              <a:buClr>
                <a:srgbClr val="861E62"/>
              </a:buClr>
              <a:buSzPts val="1000"/>
              <a:tabLst>
                <a:tab pos="457200" algn="l"/>
              </a:tabLst>
            </a:pPr>
            <a:r>
              <a:rPr lang="en-GB" sz="1600">
                <a:solidFill>
                  <a:srgbClr val="000000"/>
                </a:solidFill>
                <a:latin typeface="Sofia Pro Regular" panose="020B0000000000000000" pitchFamily="34" charset="0"/>
                <a:ea typeface="+mn-lt"/>
                <a:cs typeface="+mn-lt"/>
              </a:rPr>
              <a:t>The application window is </a:t>
            </a:r>
            <a:r>
              <a:rPr lang="en-GB" sz="1600" b="1">
                <a:solidFill>
                  <a:srgbClr val="000000"/>
                </a:solidFill>
                <a:latin typeface="Sofia Pro Regular" panose="020B0000000000000000" pitchFamily="34" charset="0"/>
                <a:ea typeface="+mn-lt"/>
                <a:cs typeface="+mn-lt"/>
              </a:rPr>
              <a:t>19th September 2022 to February 2023</a:t>
            </a:r>
            <a:r>
              <a:rPr lang="en-GB" sz="1600">
                <a:solidFill>
                  <a:srgbClr val="000000"/>
                </a:solidFill>
                <a:latin typeface="Sofia Pro Regular" panose="020B0000000000000000" pitchFamily="34" charset="0"/>
                <a:ea typeface="+mn-lt"/>
                <a:cs typeface="+mn-lt"/>
              </a:rPr>
              <a:t> and will close as soon as the budget cap is reached.</a:t>
            </a:r>
            <a:endParaRPr lang="en-GB" sz="1600">
              <a:latin typeface="Sofia Pro Regular" panose="020B0000000000000000" pitchFamily="34" charset="0"/>
              <a:ea typeface="+mn-lt"/>
              <a:cs typeface="+mn-lt"/>
            </a:endParaRPr>
          </a:p>
          <a:p>
            <a:pPr marL="800100" lvl="1" indent="-342900">
              <a:buClr>
                <a:srgbClr val="861E62"/>
              </a:buClr>
              <a:buSzPts val="1000"/>
              <a:tabLst>
                <a:tab pos="457200" algn="l"/>
              </a:tabLst>
            </a:pPr>
            <a:r>
              <a:rPr lang="en-GB" sz="1600">
                <a:solidFill>
                  <a:srgbClr val="0070C0"/>
                </a:solidFill>
                <a:latin typeface="Sofia Pro Regular" panose="020B0000000000000000" pitchFamily="34" charset="0"/>
                <a:ea typeface="+mn-lt"/>
                <a:cs typeface="+mn-lt"/>
                <a:hlinkClick r:id="rId3">
                  <a:extLst>
                    <a:ext uri="{A12FA001-AC4F-418D-AE19-62706E023703}">
                      <ahyp:hlinkClr xmlns:ahyp="http://schemas.microsoft.com/office/drawing/2018/hyperlinkcolor" val="tx"/>
                    </a:ext>
                  </a:extLst>
                </a:hlinkClick>
              </a:rPr>
              <a:t>https://www.asdafoundation.org/foundation-grants</a:t>
            </a:r>
            <a:r>
              <a:rPr lang="en-GB" sz="1600">
                <a:solidFill>
                  <a:srgbClr val="0070C0"/>
                </a:solidFill>
                <a:latin typeface="Sofia Pro Regular" panose="020B0000000000000000" pitchFamily="34" charset="0"/>
                <a:ea typeface="+mn-lt"/>
                <a:cs typeface="+mn-lt"/>
              </a:rPr>
              <a:t> </a:t>
            </a:r>
            <a:endParaRPr lang="en-GB" sz="1600">
              <a:solidFill>
                <a:srgbClr val="0070C0"/>
              </a:solidFill>
              <a:latin typeface="Sofia Pro Regular" panose="020B0000000000000000" pitchFamily="34" charset="0"/>
              <a:ea typeface="+mn-lt"/>
              <a:cs typeface="Calibri"/>
            </a:endParaRPr>
          </a:p>
        </p:txBody>
      </p:sp>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4" name="Content Placeholder 6">
            <a:extLst>
              <a:ext uri="{FF2B5EF4-FFF2-40B4-BE49-F238E27FC236}">
                <a16:creationId xmlns:a16="http://schemas.microsoft.com/office/drawing/2014/main" id="{DD5ECCC7-50C5-C076-F128-F8F8C968D843}"/>
              </a:ext>
            </a:extLst>
          </p:cNvPr>
          <p:cNvSpPr txBox="1">
            <a:spLocks/>
          </p:cNvSpPr>
          <p:nvPr/>
        </p:nvSpPr>
        <p:spPr>
          <a:xfrm>
            <a:off x="6339693" y="1331765"/>
            <a:ext cx="5637143" cy="5403314"/>
          </a:xfrm>
          <a:prstGeom prst="rect">
            <a:avLst/>
          </a:prstGeom>
        </p:spPr>
        <p:txBody>
          <a:bodyPr vert="horz" lIns="0" tIns="0" rIns="0" bIns="0" rtlCol="0">
            <a:normAutofit/>
          </a:bodyPr>
          <a:lstStyle>
            <a:lvl1pPr marL="0" indent="0" algn="l" defTabSz="1219170" rtl="0" eaLnBrk="1" latinLnBrk="0" hangingPunct="1">
              <a:lnSpc>
                <a:spcPts val="2507"/>
              </a:lnSpc>
              <a:spcBef>
                <a:spcPts val="1000"/>
              </a:spcBef>
              <a:buFont typeface="Arial" panose="020B0604020202020204" pitchFamily="34" charset="0"/>
              <a:buNone/>
              <a:defRPr sz="1867" b="0" i="0" kern="1200">
                <a:solidFill>
                  <a:schemeClr val="tx1"/>
                </a:solidFill>
                <a:latin typeface="Sofia Pro Light" panose="020B0000000000000000" pitchFamily="34" charset="0"/>
                <a:ea typeface="+mn-ea"/>
                <a:cs typeface="Poppins Light" pitchFamily="2" charset="77"/>
              </a:defRPr>
            </a:lvl1pPr>
            <a:lvl2pPr marL="914377" indent="-304792" algn="l" defTabSz="1219170" rtl="0" eaLnBrk="1" latinLnBrk="0" hangingPunct="1">
              <a:lnSpc>
                <a:spcPts val="2507"/>
              </a:lnSpc>
              <a:spcBef>
                <a:spcPts val="1000"/>
              </a:spcBef>
              <a:buClr>
                <a:schemeClr val="tx2"/>
              </a:buClr>
              <a:buFont typeface="Arial" panose="020B0604020202020204" pitchFamily="34" charset="0"/>
              <a:buChar char="•"/>
              <a:defRPr sz="1867" b="0" i="0" kern="1200">
                <a:solidFill>
                  <a:schemeClr val="tx1"/>
                </a:solidFill>
                <a:latin typeface="Sofia Pro Light" panose="020B0000000000000000" pitchFamily="34" charset="0"/>
                <a:ea typeface="+mn-ea"/>
                <a:cs typeface="Poppins Light" pitchFamily="2"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42900" indent="-342900">
              <a:buClr>
                <a:srgbClr val="861E62"/>
              </a:buClr>
              <a:buSzPts val="1000"/>
              <a:buFont typeface="Symbol" panose="05050102010706020507" pitchFamily="18" charset="2"/>
              <a:buChar char=""/>
              <a:tabLst>
                <a:tab pos="457200" algn="l"/>
              </a:tabLst>
            </a:pPr>
            <a:r>
              <a:rPr lang="en-GB" sz="1600" b="1">
                <a:solidFill>
                  <a:srgbClr val="000000"/>
                </a:solidFill>
                <a:effectLst/>
                <a:latin typeface="Sofia Pro Regular" panose="020B0000000000000000" pitchFamily="34" charset="0"/>
                <a:ea typeface="Times New Roman" panose="02020603050405020304" pitchFamily="18" charset="0"/>
                <a:cs typeface="Poppins"/>
              </a:rPr>
              <a:t>Sport England, Active Together Fund</a:t>
            </a:r>
            <a:r>
              <a:rPr lang="en-GB" sz="1600">
                <a:solidFill>
                  <a:srgbClr val="000000"/>
                </a:solidFill>
                <a:effectLst/>
                <a:latin typeface="Sofia Pro Regular" panose="020B0000000000000000" pitchFamily="34" charset="0"/>
                <a:ea typeface="Times New Roman" panose="02020603050405020304" pitchFamily="18" charset="0"/>
                <a:cs typeface="Poppins"/>
              </a:rPr>
              <a:t> </a:t>
            </a:r>
            <a:endParaRPr lang="en-GB" sz="1600">
              <a:solidFill>
                <a:srgbClr val="000000"/>
              </a:solidFill>
              <a:latin typeface="Sofia Pro Regular" panose="020B0000000000000000" pitchFamily="34" charset="0"/>
              <a:ea typeface="Times New Roman" panose="02020603050405020304" pitchFamily="18" charset="0"/>
              <a:cs typeface="Poppins"/>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effectLst/>
                <a:latin typeface="Sofia Pro Regular" panose="020B0000000000000000" pitchFamily="34" charset="0"/>
                <a:ea typeface="Times New Roman" panose="02020603050405020304" pitchFamily="18" charset="0"/>
                <a:cs typeface="Poppins"/>
              </a:rPr>
              <a:t>A £7.5 million lottery fund with grants of </a:t>
            </a:r>
            <a:r>
              <a:rPr lang="en-GB" sz="1600" b="1">
                <a:solidFill>
                  <a:srgbClr val="000000"/>
                </a:solidFill>
                <a:effectLst/>
                <a:latin typeface="Sofia Pro Regular" panose="020B0000000000000000" pitchFamily="34" charset="0"/>
                <a:ea typeface="Times New Roman" panose="02020603050405020304" pitchFamily="18" charset="0"/>
                <a:cs typeface="Poppins"/>
              </a:rPr>
              <a:t>up to £10,000</a:t>
            </a:r>
            <a:r>
              <a:rPr lang="en-GB" sz="1600">
                <a:solidFill>
                  <a:srgbClr val="000000"/>
                </a:solidFill>
                <a:latin typeface="Sofia Pro Regular" panose="020B0000000000000000" pitchFamily="34" charset="0"/>
                <a:ea typeface="Times New Roman" panose="02020603050405020304" pitchFamily="18" charset="0"/>
                <a:cs typeface="Poppins"/>
              </a:rPr>
              <a:t> </a:t>
            </a: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latin typeface="Sofia Pro Regular" panose="020B0000000000000000" pitchFamily="34" charset="0"/>
                <a:ea typeface="Times New Roman" panose="02020603050405020304" pitchFamily="18" charset="0"/>
                <a:cs typeface="Poppins"/>
              </a:rPr>
              <a:t>To </a:t>
            </a:r>
            <a:r>
              <a:rPr lang="en-GB" sz="1600">
                <a:solidFill>
                  <a:srgbClr val="000000"/>
                </a:solidFill>
                <a:effectLst/>
                <a:latin typeface="Sofia Pro Regular" panose="020B0000000000000000" pitchFamily="34" charset="0"/>
                <a:ea typeface="Times New Roman" panose="02020603050405020304" pitchFamily="18" charset="0"/>
                <a:cs typeface="Poppins"/>
              </a:rPr>
              <a:t>help reduce the negative impact of </a:t>
            </a:r>
            <a:r>
              <a:rPr lang="en-GB" sz="1600">
                <a:solidFill>
                  <a:srgbClr val="000000"/>
                </a:solidFill>
                <a:latin typeface="Sofia Pro Regular" panose="020B0000000000000000" pitchFamily="34" charset="0"/>
                <a:ea typeface="Times New Roman" panose="02020603050405020304" pitchFamily="18" charset="0"/>
                <a:cs typeface="Poppins"/>
              </a:rPr>
              <a:t>cost of living rises </a:t>
            </a:r>
            <a:r>
              <a:rPr lang="en-GB" sz="1600">
                <a:solidFill>
                  <a:srgbClr val="000000"/>
                </a:solidFill>
                <a:effectLst/>
                <a:latin typeface="Sofia Pro Regular" panose="020B0000000000000000" pitchFamily="34" charset="0"/>
                <a:ea typeface="Times New Roman" panose="02020603050405020304" pitchFamily="18" charset="0"/>
                <a:cs typeface="Poppins"/>
              </a:rPr>
              <a:t>and Covid-19 pandemic</a:t>
            </a:r>
            <a:r>
              <a:rPr lang="en-GB" sz="1600">
                <a:solidFill>
                  <a:srgbClr val="000000"/>
                </a:solidFill>
                <a:latin typeface="Sofia Pro Regular" panose="020B0000000000000000" pitchFamily="34" charset="0"/>
                <a:ea typeface="Times New Roman" panose="02020603050405020304" pitchFamily="18" charset="0"/>
                <a:cs typeface="Poppins"/>
              </a:rPr>
              <a:t> </a:t>
            </a: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latin typeface="Sofia Pro Regular" panose="020B0000000000000000" pitchFamily="34" charset="0"/>
                <a:ea typeface="Times New Roman" panose="02020603050405020304" pitchFamily="18" charset="0"/>
                <a:cs typeface="Poppins"/>
              </a:rPr>
              <a:t>For community</a:t>
            </a:r>
            <a:r>
              <a:rPr lang="en-GB" sz="1600">
                <a:solidFill>
                  <a:srgbClr val="000000"/>
                </a:solidFill>
                <a:effectLst/>
                <a:latin typeface="Sofia Pro Regular" panose="020B0000000000000000" pitchFamily="34" charset="0"/>
                <a:ea typeface="Times New Roman" panose="02020603050405020304" pitchFamily="18" charset="0"/>
                <a:cs typeface="Poppins"/>
              </a:rPr>
              <a:t> groups working to help more people be active</a:t>
            </a:r>
            <a:endParaRPr lang="en-GB" sz="1600">
              <a:solidFill>
                <a:srgbClr val="000000"/>
              </a:solidFill>
              <a:latin typeface="Sofia Pro Regular" panose="020B0000000000000000" pitchFamily="34" charset="0"/>
              <a:ea typeface="Times New Roman" panose="02020603050405020304" pitchFamily="18" charset="0"/>
              <a:cs typeface="Poppins"/>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effectLst/>
                <a:latin typeface="Sofia Pro Regular" panose="020B0000000000000000" pitchFamily="34" charset="0"/>
                <a:ea typeface="Times New Roman" panose="02020603050405020304" pitchFamily="18" charset="0"/>
                <a:cs typeface="Poppins"/>
              </a:rPr>
              <a:t>Closing date for applications is </a:t>
            </a:r>
            <a:r>
              <a:rPr lang="en-GB" sz="1600" b="1">
                <a:solidFill>
                  <a:srgbClr val="000000"/>
                </a:solidFill>
                <a:effectLst/>
                <a:latin typeface="Sofia Pro Regular" panose="020B0000000000000000" pitchFamily="34" charset="0"/>
                <a:ea typeface="Times New Roman" panose="02020603050405020304" pitchFamily="18" charset="0"/>
                <a:cs typeface="Poppins"/>
              </a:rPr>
              <a:t>31st October 2022</a:t>
            </a:r>
            <a:r>
              <a:rPr lang="en-GB" sz="1600">
                <a:solidFill>
                  <a:srgbClr val="000000"/>
                </a:solidFill>
                <a:latin typeface="Sofia Pro Regular" panose="020B0000000000000000" pitchFamily="34" charset="0"/>
                <a:ea typeface="Times New Roman" panose="02020603050405020304" pitchFamily="18" charset="0"/>
                <a:cs typeface="Poppins"/>
              </a:rPr>
              <a:t> </a:t>
            </a: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latin typeface="Sofia Pro Regular" panose="020B0000000000000000" pitchFamily="34" charset="0"/>
                <a:ea typeface="Times New Roman" panose="02020603050405020304" pitchFamily="18" charset="0"/>
                <a:cs typeface="Poppins"/>
              </a:rPr>
              <a:t>Projects</a:t>
            </a:r>
            <a:r>
              <a:rPr lang="en-GB" sz="1600">
                <a:solidFill>
                  <a:srgbClr val="000000"/>
                </a:solidFill>
                <a:effectLst/>
                <a:latin typeface="Sofia Pro Regular" panose="020B0000000000000000" pitchFamily="34" charset="0"/>
                <a:ea typeface="Times New Roman" panose="02020603050405020304" pitchFamily="18" charset="0"/>
                <a:cs typeface="Poppins"/>
              </a:rPr>
              <a:t> to be delivered by </a:t>
            </a:r>
            <a:r>
              <a:rPr lang="en-GB" sz="1600" b="1">
                <a:solidFill>
                  <a:srgbClr val="000000"/>
                </a:solidFill>
                <a:effectLst/>
                <a:latin typeface="Sofia Pro Regular" panose="020B0000000000000000" pitchFamily="34" charset="0"/>
                <a:ea typeface="Times New Roman" panose="02020603050405020304" pitchFamily="18" charset="0"/>
                <a:cs typeface="Poppins"/>
              </a:rPr>
              <a:t>31st March 2023</a:t>
            </a:r>
            <a:endParaRPr lang="en-GB" sz="1600">
              <a:solidFill>
                <a:srgbClr val="000000"/>
              </a:solidFill>
              <a:effectLst/>
              <a:latin typeface="Sofia Pro Regular" panose="020B0000000000000000" pitchFamily="34" charset="0"/>
              <a:ea typeface="Calibri" panose="020F0502020204030204" pitchFamily="34" charset="0"/>
              <a:cs typeface="Poppins"/>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70C0"/>
                </a:solidFill>
                <a:latin typeface="Sofia Pro Regular" panose="020B0000000000000000" pitchFamily="34" charset="0"/>
                <a:ea typeface="+mn-lt"/>
                <a:cs typeface="+mn-lt"/>
                <a:hlinkClick r:id="rId5">
                  <a:extLst>
                    <a:ext uri="{A12FA001-AC4F-418D-AE19-62706E023703}">
                      <ahyp:hlinkClr xmlns:ahyp="http://schemas.microsoft.com/office/drawing/2018/hyperlinkcolor" val="tx"/>
                    </a:ext>
                  </a:extLst>
                </a:hlinkClick>
              </a:rPr>
              <a:t>https://www.sportengland.org/funds-and-campaigns/our-funds/active-together</a:t>
            </a:r>
            <a:r>
              <a:rPr lang="en-GB" sz="1600">
                <a:solidFill>
                  <a:srgbClr val="0070C0"/>
                </a:solidFill>
                <a:latin typeface="Sofia Pro Regular" panose="020B0000000000000000" pitchFamily="34" charset="0"/>
                <a:ea typeface="+mn-lt"/>
                <a:cs typeface="+mn-lt"/>
              </a:rPr>
              <a:t> </a:t>
            </a:r>
            <a:endParaRPr lang="en-GB" sz="1600" b="1">
              <a:solidFill>
                <a:srgbClr val="0070C0"/>
              </a:solidFill>
              <a:effectLst/>
              <a:latin typeface="Sofia Pro Regular" panose="020B0000000000000000" pitchFamily="34" charset="0"/>
              <a:ea typeface="Calibri" panose="020F0502020204030204" pitchFamily="34" charset="0"/>
              <a:cs typeface="Poppins" panose="00000500000000000000" pitchFamily="2" charset="0"/>
            </a:endParaRPr>
          </a:p>
        </p:txBody>
      </p:sp>
    </p:spTree>
    <p:extLst>
      <p:ext uri="{BB962C8B-B14F-4D97-AF65-F5344CB8AC3E}">
        <p14:creationId xmlns:p14="http://schemas.microsoft.com/office/powerpoint/2010/main" val="1964426345"/>
      </p:ext>
    </p:extLst>
  </p:cSld>
  <p:clrMapOvr>
    <a:masterClrMapping/>
  </p:clrMapOvr>
  <mc:AlternateContent xmlns:mc="http://schemas.openxmlformats.org/markup-compatibility/2006" xmlns:p14="http://schemas.microsoft.com/office/powerpoint/2010/main">
    <mc:Choice Requires="p14">
      <p:transition spd="slow" p14:dur="2000" advTm="11924"/>
    </mc:Choice>
    <mc:Fallback xmlns="">
      <p:transition spd="slow" advTm="1192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4" name="Content Placeholder 6">
            <a:extLst>
              <a:ext uri="{FF2B5EF4-FFF2-40B4-BE49-F238E27FC236}">
                <a16:creationId xmlns:a16="http://schemas.microsoft.com/office/drawing/2014/main" id="{DD5ECCC7-50C5-C076-F128-F8F8C968D843}"/>
              </a:ext>
            </a:extLst>
          </p:cNvPr>
          <p:cNvSpPr txBox="1">
            <a:spLocks/>
          </p:cNvSpPr>
          <p:nvPr/>
        </p:nvSpPr>
        <p:spPr>
          <a:xfrm>
            <a:off x="610108" y="1309858"/>
            <a:ext cx="5637143" cy="5403314"/>
          </a:xfrm>
          <a:prstGeom prst="rect">
            <a:avLst/>
          </a:prstGeom>
        </p:spPr>
        <p:txBody>
          <a:bodyPr vert="horz" lIns="0" tIns="0" rIns="0" bIns="0" rtlCol="0">
            <a:normAutofit/>
          </a:bodyPr>
          <a:lstStyle>
            <a:lvl1pPr marL="0" indent="0" algn="l" defTabSz="1219170" rtl="0" eaLnBrk="1" latinLnBrk="0" hangingPunct="1">
              <a:lnSpc>
                <a:spcPts val="2507"/>
              </a:lnSpc>
              <a:spcBef>
                <a:spcPts val="1000"/>
              </a:spcBef>
              <a:buFont typeface="Arial" panose="020B0604020202020204" pitchFamily="34" charset="0"/>
              <a:buNone/>
              <a:defRPr sz="1867" b="0" i="0" kern="1200">
                <a:solidFill>
                  <a:schemeClr val="tx1"/>
                </a:solidFill>
                <a:latin typeface="Sofia Pro Light" panose="020B0000000000000000" pitchFamily="34" charset="0"/>
                <a:ea typeface="+mn-ea"/>
                <a:cs typeface="Poppins Light" pitchFamily="2" charset="77"/>
              </a:defRPr>
            </a:lvl1pPr>
            <a:lvl2pPr marL="914377" indent="-304792" algn="l" defTabSz="1219170" rtl="0" eaLnBrk="1" latinLnBrk="0" hangingPunct="1">
              <a:lnSpc>
                <a:spcPts val="2507"/>
              </a:lnSpc>
              <a:spcBef>
                <a:spcPts val="1000"/>
              </a:spcBef>
              <a:buClr>
                <a:schemeClr val="tx2"/>
              </a:buClr>
              <a:buFont typeface="Arial" panose="020B0604020202020204" pitchFamily="34" charset="0"/>
              <a:buChar char="•"/>
              <a:defRPr sz="1867" b="0" i="0" kern="1200">
                <a:solidFill>
                  <a:schemeClr val="tx1"/>
                </a:solidFill>
                <a:latin typeface="Sofia Pro Light" panose="020B0000000000000000" pitchFamily="34" charset="0"/>
                <a:ea typeface="+mn-ea"/>
                <a:cs typeface="Poppins Light" pitchFamily="2"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42900" indent="-342900">
              <a:buClr>
                <a:srgbClr val="861E62"/>
              </a:buClr>
              <a:buSzPts val="1000"/>
              <a:buFont typeface="Symbol" panose="05050102010706020507" pitchFamily="18" charset="2"/>
              <a:buChar char=""/>
              <a:tabLst>
                <a:tab pos="457200" algn="l"/>
              </a:tabLst>
            </a:pPr>
            <a:r>
              <a:rPr lang="en-GB" sz="1600" b="1">
                <a:solidFill>
                  <a:srgbClr val="000000"/>
                </a:solidFill>
                <a:effectLst/>
                <a:latin typeface="Sofia Pro Regular" panose="020B0000000000000000" pitchFamily="34" charset="0"/>
                <a:ea typeface="Times New Roman" panose="02020603050405020304" pitchFamily="18" charset="0"/>
                <a:cs typeface="Poppins"/>
              </a:rPr>
              <a:t>Aviva Community Fund</a:t>
            </a:r>
            <a:r>
              <a:rPr lang="en-GB" sz="1600">
                <a:solidFill>
                  <a:srgbClr val="000000"/>
                </a:solidFill>
                <a:effectLst/>
                <a:latin typeface="Sofia Pro Regular" panose="020B0000000000000000" pitchFamily="34" charset="0"/>
                <a:ea typeface="Times New Roman" panose="02020603050405020304" pitchFamily="18" charset="0"/>
                <a:cs typeface="Poppins"/>
              </a:rPr>
              <a:t> </a:t>
            </a:r>
            <a:endParaRPr lang="en-GB" sz="1600">
              <a:solidFill>
                <a:srgbClr val="000000"/>
              </a:solidFill>
              <a:latin typeface="Sofia Pro Regular" panose="020B0000000000000000" pitchFamily="34" charset="0"/>
              <a:ea typeface="Times New Roman" panose="02020603050405020304" pitchFamily="18" charset="0"/>
              <a:cs typeface="Poppins"/>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latin typeface="Sofia Pro Regular" panose="020B0000000000000000" pitchFamily="34" charset="0"/>
                <a:ea typeface="Times New Roman" panose="02020603050405020304" pitchFamily="18" charset="0"/>
                <a:cs typeface="Poppins"/>
              </a:rPr>
              <a:t>Offers</a:t>
            </a:r>
            <a:r>
              <a:rPr lang="en-GB" sz="1600">
                <a:solidFill>
                  <a:srgbClr val="000000"/>
                </a:solidFill>
                <a:effectLst/>
                <a:latin typeface="Sofia Pro Regular" panose="020B0000000000000000" pitchFamily="34" charset="0"/>
                <a:ea typeface="Times New Roman" panose="02020603050405020304" pitchFamily="18" charset="0"/>
                <a:cs typeface="Poppins"/>
              </a:rPr>
              <a:t> an additional £2 million in match funding for causes supporting financial wellbeing in their communities across the UK</a:t>
            </a:r>
            <a:r>
              <a:rPr lang="en-GB" sz="1600">
                <a:solidFill>
                  <a:srgbClr val="000000"/>
                </a:solidFill>
                <a:latin typeface="Sofia Pro Regular" panose="020B0000000000000000" pitchFamily="34" charset="0"/>
                <a:ea typeface="Times New Roman" panose="02020603050405020304" pitchFamily="18" charset="0"/>
                <a:cs typeface="Poppins"/>
              </a:rPr>
              <a:t>. </a:t>
            </a: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effectLst/>
                <a:latin typeface="Sofia Pro Regular" panose="020B0000000000000000" pitchFamily="34" charset="0"/>
                <a:ea typeface="Times New Roman" panose="02020603050405020304" pitchFamily="18" charset="0"/>
                <a:cs typeface="Poppins"/>
              </a:rPr>
              <a:t>Aviva has teamed up with the fundraising platform Crowdfunder</a:t>
            </a:r>
            <a:r>
              <a:rPr lang="en-GB" sz="1600">
                <a:solidFill>
                  <a:srgbClr val="000000"/>
                </a:solidFill>
                <a:latin typeface="Sofia Pro Regular" panose="020B0000000000000000" pitchFamily="34" charset="0"/>
                <a:ea typeface="Times New Roman" panose="02020603050405020304" pitchFamily="18" charset="0"/>
                <a:cs typeface="Poppins"/>
              </a:rPr>
              <a:t>. </a:t>
            </a: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latin typeface="Sofia Pro Regular" panose="020B0000000000000000" pitchFamily="34" charset="0"/>
                <a:ea typeface="Times New Roman" panose="02020603050405020304" pitchFamily="18" charset="0"/>
                <a:cs typeface="Poppins"/>
              </a:rPr>
              <a:t>Aviva will</a:t>
            </a:r>
            <a:r>
              <a:rPr lang="en-GB" sz="1600">
                <a:solidFill>
                  <a:srgbClr val="000000"/>
                </a:solidFill>
                <a:effectLst/>
                <a:latin typeface="Sofia Pro Regular" panose="020B0000000000000000" pitchFamily="34" charset="0"/>
                <a:ea typeface="Times New Roman" panose="02020603050405020304" pitchFamily="18" charset="0"/>
                <a:cs typeface="Poppins"/>
              </a:rPr>
              <a:t> match each donation given by the general public, up to the value of </a:t>
            </a:r>
            <a:r>
              <a:rPr lang="en-GB" sz="1600" b="1">
                <a:solidFill>
                  <a:srgbClr val="000000"/>
                </a:solidFill>
                <a:effectLst/>
                <a:latin typeface="Sofia Pro Regular" panose="020B0000000000000000" pitchFamily="34" charset="0"/>
                <a:ea typeface="Times New Roman" panose="02020603050405020304" pitchFamily="18" charset="0"/>
                <a:cs typeface="Poppins"/>
              </a:rPr>
              <a:t>£250</a:t>
            </a:r>
            <a:r>
              <a:rPr lang="en-GB" sz="1600">
                <a:solidFill>
                  <a:srgbClr val="000000"/>
                </a:solidFill>
                <a:effectLst/>
                <a:latin typeface="Sofia Pro Regular" panose="020B0000000000000000" pitchFamily="34" charset="0"/>
                <a:ea typeface="Times New Roman" panose="02020603050405020304" pitchFamily="18" charset="0"/>
                <a:cs typeface="Poppins"/>
              </a:rPr>
              <a:t> between the </a:t>
            </a:r>
            <a:r>
              <a:rPr lang="en-GB" sz="1600" b="1">
                <a:solidFill>
                  <a:srgbClr val="000000"/>
                </a:solidFill>
                <a:effectLst/>
                <a:latin typeface="Sofia Pro Regular" panose="020B0000000000000000" pitchFamily="34" charset="0"/>
                <a:ea typeface="Times New Roman" panose="02020603050405020304" pitchFamily="18" charset="0"/>
                <a:cs typeface="Poppins"/>
              </a:rPr>
              <a:t>4th October 2022 and 31st December 2022</a:t>
            </a:r>
            <a:r>
              <a:rPr lang="en-GB" sz="1600">
                <a:solidFill>
                  <a:srgbClr val="000000"/>
                </a:solidFill>
                <a:effectLst/>
                <a:latin typeface="Sofia Pro Regular" panose="020B0000000000000000" pitchFamily="34" charset="0"/>
                <a:ea typeface="Times New Roman" panose="02020603050405020304" pitchFamily="18" charset="0"/>
                <a:cs typeface="Poppins"/>
              </a:rPr>
              <a:t>, or until the entire £2 million is allocated.</a:t>
            </a:r>
            <a:endParaRPr lang="en-GB" sz="1600">
              <a:solidFill>
                <a:srgbClr val="000000"/>
              </a:solidFill>
              <a:latin typeface="Sofia Pro Regular" panose="020B0000000000000000" pitchFamily="34" charset="0"/>
              <a:ea typeface="Times New Roman" panose="02020603050405020304" pitchFamily="18" charset="0"/>
              <a:cs typeface="Poppins"/>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effectLst/>
                <a:latin typeface="Sofia Pro Regular" panose="020B0000000000000000" pitchFamily="34" charset="0"/>
                <a:ea typeface="Times New Roman" panose="02020603050405020304" pitchFamily="18" charset="0"/>
                <a:cs typeface="Poppins"/>
              </a:rPr>
              <a:t>A maximum of £50,000 of match funding is available per organisation.</a:t>
            </a:r>
            <a:endParaRPr lang="en-GB" sz="1600">
              <a:solidFill>
                <a:srgbClr val="000000"/>
              </a:solidFill>
              <a:effectLst/>
              <a:latin typeface="Sofia Pro Regular" panose="020B0000000000000000" pitchFamily="34" charset="0"/>
              <a:ea typeface="Calibri" panose="020F0502020204030204" pitchFamily="34" charset="0"/>
              <a:cs typeface="Poppins"/>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70C0"/>
                </a:solidFill>
                <a:latin typeface="Sofia Pro Regular" panose="020B0000000000000000" pitchFamily="34" charset="0"/>
                <a:ea typeface="+mn-lt"/>
                <a:cs typeface="+mn-lt"/>
                <a:hlinkClick r:id="rId4">
                  <a:extLst>
                    <a:ext uri="{A12FA001-AC4F-418D-AE19-62706E023703}">
                      <ahyp:hlinkClr xmlns:ahyp="http://schemas.microsoft.com/office/drawing/2018/hyperlinkcolor" val="tx"/>
                    </a:ext>
                  </a:extLst>
                </a:hlinkClick>
              </a:rPr>
              <a:t>https://www.aviva.co.uk/services/more-from-aviva/aviva-community-fund/</a:t>
            </a:r>
            <a:r>
              <a:rPr lang="en-GB" sz="1600">
                <a:solidFill>
                  <a:srgbClr val="0070C0"/>
                </a:solidFill>
                <a:latin typeface="Sofia Pro Regular" panose="020B0000000000000000" pitchFamily="34" charset="0"/>
                <a:ea typeface="+mn-lt"/>
                <a:cs typeface="+mn-lt"/>
              </a:rPr>
              <a:t> </a:t>
            </a:r>
            <a:endParaRPr lang="en-GB" sz="1600">
              <a:solidFill>
                <a:srgbClr val="0070C0"/>
              </a:solidFill>
              <a:latin typeface="Sofia Pro Regular" panose="020B0000000000000000" pitchFamily="34" charset="0"/>
              <a:ea typeface="Times New Roman" panose="02020603050405020304" pitchFamily="18" charset="0"/>
              <a:cs typeface="Poppins"/>
            </a:endParaRPr>
          </a:p>
        </p:txBody>
      </p:sp>
      <p:sp>
        <p:nvSpPr>
          <p:cNvPr id="8" name="Content Placeholder 6">
            <a:extLst>
              <a:ext uri="{FF2B5EF4-FFF2-40B4-BE49-F238E27FC236}">
                <a16:creationId xmlns:a16="http://schemas.microsoft.com/office/drawing/2014/main" id="{6ACEF9B5-A4F5-DE8E-2517-9D461BD20CDE}"/>
              </a:ext>
            </a:extLst>
          </p:cNvPr>
          <p:cNvSpPr txBox="1">
            <a:spLocks/>
          </p:cNvSpPr>
          <p:nvPr/>
        </p:nvSpPr>
        <p:spPr>
          <a:xfrm>
            <a:off x="6420782" y="1309858"/>
            <a:ext cx="5388104" cy="5403314"/>
          </a:xfrm>
          <a:prstGeom prst="rect">
            <a:avLst/>
          </a:prstGeom>
        </p:spPr>
        <p:txBody>
          <a:bodyPr vert="horz" lIns="0" tIns="0" rIns="0" bIns="0" rtlCol="0">
            <a:normAutofit/>
          </a:bodyPr>
          <a:lstStyle>
            <a:lvl1pPr marL="0" indent="0" algn="l" defTabSz="1219170" rtl="0" eaLnBrk="1" latinLnBrk="0" hangingPunct="1">
              <a:lnSpc>
                <a:spcPts val="2507"/>
              </a:lnSpc>
              <a:spcBef>
                <a:spcPts val="1000"/>
              </a:spcBef>
              <a:buFont typeface="Arial" panose="020B0604020202020204" pitchFamily="34" charset="0"/>
              <a:buNone/>
              <a:defRPr sz="1867" b="0" i="0" kern="1200">
                <a:solidFill>
                  <a:schemeClr val="tx1"/>
                </a:solidFill>
                <a:latin typeface="Sofia Pro Light" panose="020B0000000000000000" pitchFamily="34" charset="0"/>
                <a:ea typeface="+mn-ea"/>
                <a:cs typeface="Poppins Light" pitchFamily="2" charset="77"/>
              </a:defRPr>
            </a:lvl1pPr>
            <a:lvl2pPr marL="914377" indent="-304792" algn="l" defTabSz="1219170" rtl="0" eaLnBrk="1" latinLnBrk="0" hangingPunct="1">
              <a:lnSpc>
                <a:spcPts val="2507"/>
              </a:lnSpc>
              <a:spcBef>
                <a:spcPts val="1000"/>
              </a:spcBef>
              <a:buClr>
                <a:schemeClr val="tx2"/>
              </a:buClr>
              <a:buFont typeface="Arial" panose="020B0604020202020204" pitchFamily="34" charset="0"/>
              <a:buChar char="•"/>
              <a:defRPr sz="1867" b="0" i="0" kern="1200">
                <a:solidFill>
                  <a:schemeClr val="tx1"/>
                </a:solidFill>
                <a:latin typeface="Sofia Pro Light" panose="020B0000000000000000" pitchFamily="34" charset="0"/>
                <a:ea typeface="+mn-ea"/>
                <a:cs typeface="Poppins Light" pitchFamily="2"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42900" indent="-342900">
              <a:buClr>
                <a:srgbClr val="861E62"/>
              </a:buClr>
              <a:buSzPts val="1000"/>
              <a:buFont typeface="Symbol" panose="05050102010706020507" pitchFamily="18" charset="2"/>
              <a:buChar char=""/>
              <a:tabLst>
                <a:tab pos="457200" algn="l"/>
              </a:tabLst>
            </a:pPr>
            <a:r>
              <a:rPr lang="en-GB" sz="1600" b="1">
                <a:solidFill>
                  <a:srgbClr val="000000"/>
                </a:solidFill>
                <a:latin typeface="Poppins"/>
                <a:ea typeface="Times New Roman" panose="02020603050405020304" pitchFamily="18" charset="0"/>
                <a:cs typeface="Poppins"/>
              </a:rPr>
              <a:t>Groundwork: One</a:t>
            </a:r>
            <a:r>
              <a:rPr lang="en-GB" sz="1600" b="1">
                <a:solidFill>
                  <a:srgbClr val="000000"/>
                </a:solidFill>
                <a:effectLst/>
                <a:latin typeface="Poppins"/>
                <a:ea typeface="Times New Roman" panose="02020603050405020304" pitchFamily="18" charset="0"/>
                <a:cs typeface="Poppins"/>
              </a:rPr>
              <a:t> Stop Community Partnership Programme</a:t>
            </a:r>
            <a:r>
              <a:rPr lang="en-GB" sz="1600">
                <a:solidFill>
                  <a:srgbClr val="000000"/>
                </a:solidFill>
                <a:effectLst/>
                <a:latin typeface="Poppins"/>
                <a:ea typeface="Times New Roman" panose="02020603050405020304" pitchFamily="18" charset="0"/>
                <a:cs typeface="Poppins"/>
              </a:rPr>
              <a:t> </a:t>
            </a:r>
            <a:endParaRPr lang="en-GB" sz="1600">
              <a:solidFill>
                <a:srgbClr val="000000"/>
              </a:solidFill>
              <a:latin typeface="Calibri" panose="020F0502020204030204" pitchFamily="34" charset="0"/>
              <a:ea typeface="Times New Roman" panose="02020603050405020304" pitchFamily="18" charset="0"/>
              <a:cs typeface="Calibri"/>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latin typeface="Poppins"/>
                <a:ea typeface="Times New Roman" panose="02020603050405020304" pitchFamily="18" charset="0"/>
                <a:cs typeface="Poppins"/>
              </a:rPr>
              <a:t>Designed</a:t>
            </a:r>
            <a:r>
              <a:rPr lang="en-GB" sz="1600">
                <a:solidFill>
                  <a:srgbClr val="000000"/>
                </a:solidFill>
                <a:effectLst/>
                <a:latin typeface="Poppins"/>
                <a:ea typeface="Times New Roman" panose="02020603050405020304" pitchFamily="18" charset="0"/>
                <a:cs typeface="Poppins"/>
              </a:rPr>
              <a:t> to support community groups or organisations operating within two miles of One Stop stores who are</a:t>
            </a:r>
            <a:r>
              <a:rPr lang="en-GB" sz="1600">
                <a:solidFill>
                  <a:srgbClr val="000000"/>
                </a:solidFill>
                <a:latin typeface="Poppins"/>
                <a:ea typeface="Times New Roman" panose="02020603050405020304" pitchFamily="18" charset="0"/>
                <a:cs typeface="Poppins"/>
              </a:rPr>
              <a:t>:</a:t>
            </a:r>
            <a:endParaRPr lang="en-GB" sz="1600">
              <a:solidFill>
                <a:srgbClr val="000000"/>
              </a:solidFill>
              <a:latin typeface="Times New Roman"/>
              <a:ea typeface="Times New Roman" panose="02020603050405020304" pitchFamily="18" charset="0"/>
              <a:cs typeface="Calibri"/>
            </a:endParaRPr>
          </a:p>
          <a:p>
            <a:pPr marL="1257300" lvl="2" indent="-342900">
              <a:buClr>
                <a:srgbClr val="861E62"/>
              </a:buClr>
              <a:buSzPts val="1000"/>
              <a:buFont typeface="Symbol" panose="05050102010706020507" pitchFamily="18" charset="2"/>
              <a:buChar char=""/>
              <a:tabLst>
                <a:tab pos="457200" algn="l"/>
              </a:tabLst>
            </a:pPr>
            <a:r>
              <a:rPr lang="en-GB" sz="1600">
                <a:solidFill>
                  <a:srgbClr val="000000"/>
                </a:solidFill>
                <a:effectLst/>
                <a:latin typeface="Poppins"/>
                <a:ea typeface="Times New Roman" panose="02020603050405020304" pitchFamily="18" charset="0"/>
                <a:cs typeface="Poppins"/>
              </a:rPr>
              <a:t>tackling food poverty,</a:t>
            </a:r>
            <a:r>
              <a:rPr lang="en-GB" sz="1600">
                <a:solidFill>
                  <a:srgbClr val="000000"/>
                </a:solidFill>
                <a:latin typeface="Poppins"/>
                <a:ea typeface="Times New Roman" panose="02020603050405020304" pitchFamily="18" charset="0"/>
                <a:cs typeface="Poppins"/>
              </a:rPr>
              <a:t> </a:t>
            </a:r>
            <a:endParaRPr lang="en-GB" sz="1600">
              <a:solidFill>
                <a:srgbClr val="000000"/>
              </a:solidFill>
              <a:latin typeface="Times New Roman"/>
              <a:ea typeface="Times New Roman" panose="02020603050405020304" pitchFamily="18" charset="0"/>
              <a:cs typeface="Calibri"/>
            </a:endParaRPr>
          </a:p>
          <a:p>
            <a:pPr marL="1257300" lvl="2" indent="-342900">
              <a:buClr>
                <a:srgbClr val="861E62"/>
              </a:buClr>
              <a:buSzPts val="1000"/>
              <a:buFont typeface="Symbol" panose="05050102010706020507" pitchFamily="18" charset="2"/>
              <a:buChar char=""/>
              <a:tabLst>
                <a:tab pos="457200" algn="l"/>
              </a:tabLst>
            </a:pPr>
            <a:r>
              <a:rPr lang="en-GB" sz="1600">
                <a:solidFill>
                  <a:srgbClr val="000000"/>
                </a:solidFill>
                <a:effectLst/>
                <a:latin typeface="Poppins"/>
                <a:ea typeface="Times New Roman" panose="02020603050405020304" pitchFamily="18" charset="0"/>
                <a:cs typeface="Poppins"/>
              </a:rPr>
              <a:t>supporting the vulnerable, elderly, low-income families and</a:t>
            </a:r>
            <a:r>
              <a:rPr lang="en-GB" sz="1600">
                <a:solidFill>
                  <a:srgbClr val="000000"/>
                </a:solidFill>
                <a:latin typeface="Poppins"/>
                <a:ea typeface="Times New Roman" panose="02020603050405020304" pitchFamily="18" charset="0"/>
                <a:cs typeface="Poppins"/>
              </a:rPr>
              <a:t> </a:t>
            </a:r>
            <a:endParaRPr lang="en-GB" sz="1600">
              <a:solidFill>
                <a:srgbClr val="000000"/>
              </a:solidFill>
              <a:latin typeface="Times New Roman"/>
              <a:ea typeface="Times New Roman" panose="02020603050405020304" pitchFamily="18" charset="0"/>
              <a:cs typeface="Calibri"/>
            </a:endParaRPr>
          </a:p>
          <a:p>
            <a:pPr marL="1257300" lvl="2" indent="-342900">
              <a:buClr>
                <a:srgbClr val="861E62"/>
              </a:buClr>
              <a:buSzPts val="1000"/>
              <a:buFont typeface="Symbol" panose="05050102010706020507" pitchFamily="18" charset="2"/>
              <a:buChar char=""/>
              <a:tabLst>
                <a:tab pos="457200" algn="l"/>
              </a:tabLst>
            </a:pPr>
            <a:r>
              <a:rPr lang="en-GB" sz="1600">
                <a:solidFill>
                  <a:srgbClr val="000000"/>
                </a:solidFill>
                <a:effectLst/>
                <a:latin typeface="Poppins"/>
                <a:ea typeface="Times New Roman" panose="02020603050405020304" pitchFamily="18" charset="0"/>
                <a:cs typeface="Poppins"/>
              </a:rPr>
              <a:t>running youth sports teams.</a:t>
            </a:r>
            <a:r>
              <a:rPr lang="en-GB" sz="1600">
                <a:solidFill>
                  <a:srgbClr val="000000"/>
                </a:solidFill>
                <a:latin typeface="Poppins"/>
                <a:ea typeface="Times New Roman" panose="02020603050405020304" pitchFamily="18" charset="0"/>
                <a:cs typeface="Poppins"/>
              </a:rPr>
              <a:t> </a:t>
            </a:r>
            <a:endParaRPr lang="en-GB" sz="1600">
              <a:solidFill>
                <a:srgbClr val="000000"/>
              </a:solidFill>
              <a:latin typeface="Times New Roman"/>
              <a:ea typeface="Times New Roman" panose="02020603050405020304" pitchFamily="18" charset="0"/>
              <a:cs typeface="Calibri"/>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0000"/>
                </a:solidFill>
                <a:effectLst/>
                <a:latin typeface="Poppins"/>
                <a:ea typeface="Times New Roman" panose="02020603050405020304" pitchFamily="18" charset="0"/>
                <a:cs typeface="Poppins"/>
              </a:rPr>
              <a:t>This grant is</a:t>
            </a:r>
            <a:r>
              <a:rPr lang="en-GB" sz="1600">
                <a:solidFill>
                  <a:srgbClr val="000000"/>
                </a:solidFill>
                <a:latin typeface="Poppins"/>
                <a:ea typeface="Times New Roman" panose="02020603050405020304" pitchFamily="18" charset="0"/>
                <a:cs typeface="Poppins"/>
              </a:rPr>
              <a:t> </a:t>
            </a:r>
            <a:r>
              <a:rPr lang="en-GB" sz="1600">
                <a:solidFill>
                  <a:srgbClr val="000000"/>
                </a:solidFill>
                <a:effectLst/>
                <a:latin typeface="Poppins"/>
                <a:ea typeface="Times New Roman" panose="02020603050405020304" pitchFamily="18" charset="0"/>
                <a:cs typeface="Poppins"/>
              </a:rPr>
              <a:t>up to </a:t>
            </a:r>
            <a:r>
              <a:rPr lang="en-GB" sz="1600" b="1">
                <a:solidFill>
                  <a:srgbClr val="000000"/>
                </a:solidFill>
                <a:effectLst/>
                <a:latin typeface="Poppins"/>
                <a:ea typeface="Times New Roman" panose="02020603050405020304" pitchFamily="18" charset="0"/>
                <a:cs typeface="Poppins"/>
              </a:rPr>
              <a:t>£1,000</a:t>
            </a:r>
            <a:r>
              <a:rPr lang="en-GB" sz="1600">
                <a:solidFill>
                  <a:srgbClr val="000000"/>
                </a:solidFill>
                <a:effectLst/>
                <a:latin typeface="Poppins"/>
                <a:ea typeface="Times New Roman" panose="02020603050405020304" pitchFamily="18" charset="0"/>
                <a:cs typeface="Poppins"/>
              </a:rPr>
              <a:t> and applications can be received at any time</a:t>
            </a:r>
            <a:r>
              <a:rPr lang="en-GB" sz="1600">
                <a:solidFill>
                  <a:srgbClr val="000000"/>
                </a:solidFill>
                <a:effectLst/>
                <a:latin typeface="Calibri"/>
                <a:ea typeface="Times New Roman" panose="02020603050405020304" pitchFamily="18" charset="0"/>
                <a:cs typeface="Calibri"/>
              </a:rPr>
              <a:t>.</a:t>
            </a:r>
            <a:endParaRPr lang="en-GB" sz="1600">
              <a:solidFill>
                <a:srgbClr val="000000"/>
              </a:solidFill>
              <a:effectLst/>
              <a:latin typeface="Times New Roman"/>
              <a:ea typeface="Calibri" panose="020F0502020204030204" pitchFamily="34" charset="0"/>
              <a:cs typeface="Calibri"/>
            </a:endParaRPr>
          </a:p>
          <a:p>
            <a:pPr marL="800100" lvl="1" indent="-342900">
              <a:buClr>
                <a:srgbClr val="861E62"/>
              </a:buClr>
              <a:buSzPts val="1000"/>
              <a:buFont typeface="Symbol" panose="05050102010706020507" pitchFamily="18" charset="2"/>
              <a:buChar char=""/>
              <a:tabLst>
                <a:tab pos="457200" algn="l"/>
              </a:tabLst>
            </a:pPr>
            <a:r>
              <a:rPr lang="en-GB" sz="1600">
                <a:solidFill>
                  <a:srgbClr val="0070C0"/>
                </a:solidFill>
                <a:ea typeface="+mn-lt"/>
                <a:cs typeface="+mn-lt"/>
                <a:hlinkClick r:id="rId5">
                  <a:extLst>
                    <a:ext uri="{A12FA001-AC4F-418D-AE19-62706E023703}">
                      <ahyp:hlinkClr xmlns:ahyp="http://schemas.microsoft.com/office/drawing/2018/hyperlinkcolor" val="tx"/>
                    </a:ext>
                  </a:extLst>
                </a:hlinkClick>
              </a:rPr>
              <a:t>https://www.groundwork.org.uk/one-stop-community-partnership/</a:t>
            </a:r>
            <a:r>
              <a:rPr lang="en-GB" sz="1600">
                <a:solidFill>
                  <a:srgbClr val="0070C0"/>
                </a:solidFill>
                <a:ea typeface="+mn-lt"/>
                <a:cs typeface="+mn-lt"/>
              </a:rPr>
              <a:t> </a:t>
            </a:r>
            <a:endParaRPr lang="en-GB" sz="1600">
              <a:solidFill>
                <a:srgbClr val="0070C0"/>
              </a:solidFill>
              <a:effectLst/>
              <a:latin typeface="Calibri"/>
              <a:ea typeface="Calibri" panose="020F0502020204030204" pitchFamily="34" charset="0"/>
              <a:cs typeface="Calibri"/>
            </a:endParaRPr>
          </a:p>
        </p:txBody>
      </p:sp>
      <p:sp>
        <p:nvSpPr>
          <p:cNvPr id="7" name="Title 2">
            <a:extLst>
              <a:ext uri="{FF2B5EF4-FFF2-40B4-BE49-F238E27FC236}">
                <a16:creationId xmlns:a16="http://schemas.microsoft.com/office/drawing/2014/main" id="{78D712ED-6D0A-8C61-1FDE-5156B6BDDA83}"/>
              </a:ext>
            </a:extLst>
          </p:cNvPr>
          <p:cNvSpPr>
            <a:spLocks noGrp="1"/>
          </p:cNvSpPr>
          <p:nvPr>
            <p:ph type="title"/>
          </p:nvPr>
        </p:nvSpPr>
        <p:spPr>
          <a:xfrm>
            <a:off x="610108" y="407040"/>
            <a:ext cx="7477407" cy="755412"/>
          </a:xfrm>
          <a:prstGeom prst="rect">
            <a:avLst/>
          </a:prstGeom>
        </p:spPr>
        <p:txBody>
          <a:bodyPr>
            <a:normAutofit/>
          </a:bodyPr>
          <a:lstStyle/>
          <a:p>
            <a:pPr>
              <a:lnSpc>
                <a:spcPct val="100000"/>
              </a:lnSpc>
            </a:pPr>
            <a:r>
              <a:rPr lang="en-US" sz="2800">
                <a:solidFill>
                  <a:srgbClr val="2F336C"/>
                </a:solidFill>
              </a:rPr>
              <a:t>Grants/fundraising </a:t>
            </a:r>
          </a:p>
        </p:txBody>
      </p:sp>
    </p:spTree>
    <p:extLst>
      <p:ext uri="{BB962C8B-B14F-4D97-AF65-F5344CB8AC3E}">
        <p14:creationId xmlns:p14="http://schemas.microsoft.com/office/powerpoint/2010/main" val="3064382983"/>
      </p:ext>
    </p:extLst>
  </p:cSld>
  <p:clrMapOvr>
    <a:masterClrMapping/>
  </p:clrMapOvr>
  <mc:AlternateContent xmlns:mc="http://schemas.openxmlformats.org/markup-compatibility/2006" xmlns:p14="http://schemas.microsoft.com/office/powerpoint/2010/main">
    <mc:Choice Requires="p14">
      <p:transition spd="slow" p14:dur="2000" advTm="3541"/>
    </mc:Choice>
    <mc:Fallback xmlns="">
      <p:transition spd="slow" advTm="354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FCF4AB-818F-423D-C233-03C1C10DE4A7}"/>
              </a:ext>
            </a:extLst>
          </p:cNvPr>
          <p:cNvPicPr>
            <a:picLocks noChangeAspect="1"/>
          </p:cNvPicPr>
          <p:nvPr/>
        </p:nvPicPr>
        <p:blipFill rotWithShape="1">
          <a:blip r:embed="rId3">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0" name="TextBox 9">
            <a:extLst>
              <a:ext uri="{FF2B5EF4-FFF2-40B4-BE49-F238E27FC236}">
                <a16:creationId xmlns:a16="http://schemas.microsoft.com/office/drawing/2014/main" id="{422DDC00-2B65-1948-8B3D-C3D4F99102CA}"/>
              </a:ext>
            </a:extLst>
          </p:cNvPr>
          <p:cNvSpPr txBox="1"/>
          <p:nvPr/>
        </p:nvSpPr>
        <p:spPr>
          <a:xfrm>
            <a:off x="10863629" y="6301261"/>
            <a:ext cx="1081921" cy="276999"/>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200" dirty="0">
                <a:solidFill>
                  <a:schemeClr val="bg1"/>
                </a:solidFill>
                <a:latin typeface="Sofia Pro Regular" panose="020B0000000000000000" pitchFamily="34" charset="0"/>
                <a:cs typeface="Poppins" panose="02000000000000000000" pitchFamily="2" charset="77"/>
              </a:rPr>
              <a:t>Buddle.co</a:t>
            </a:r>
          </a:p>
        </p:txBody>
      </p:sp>
      <p:sp>
        <p:nvSpPr>
          <p:cNvPr id="3" name="TextBox 2">
            <a:extLst>
              <a:ext uri="{FF2B5EF4-FFF2-40B4-BE49-F238E27FC236}">
                <a16:creationId xmlns:a16="http://schemas.microsoft.com/office/drawing/2014/main" id="{65EC6C24-4731-C512-0647-8E9568DF2144}"/>
              </a:ext>
            </a:extLst>
          </p:cNvPr>
          <p:cNvSpPr txBox="1"/>
          <p:nvPr/>
        </p:nvSpPr>
        <p:spPr>
          <a:xfrm>
            <a:off x="604658" y="1819300"/>
            <a:ext cx="4366681" cy="2736198"/>
          </a:xfrm>
          <a:prstGeom prst="rect">
            <a:avLst/>
          </a:prstGeom>
          <a:noFill/>
        </p:spPr>
        <p:txBody>
          <a:bodyPr wrap="square" lIns="121920" tIns="60960" rIns="121920" bIns="6096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ts val="6986"/>
              </a:lnSpc>
            </a:pPr>
            <a:r>
              <a:rPr lang="en-US" sz="4267" b="1" kern="1600">
                <a:solidFill>
                  <a:schemeClr val="bg1"/>
                </a:solidFill>
                <a:highlight>
                  <a:srgbClr val="2F336C"/>
                </a:highlight>
                <a:latin typeface="Sofia Pro Semi Bold"/>
                <a:cs typeface="Poppins SemiBold"/>
              </a:rPr>
              <a:t>Welcome. Your session will begin shortly.</a:t>
            </a:r>
          </a:p>
        </p:txBody>
      </p:sp>
      <p:pic>
        <p:nvPicPr>
          <p:cNvPr id="5" name="Graphic 4">
            <a:extLst>
              <a:ext uri="{FF2B5EF4-FFF2-40B4-BE49-F238E27FC236}">
                <a16:creationId xmlns:a16="http://schemas.microsoft.com/office/drawing/2014/main" id="{6D94BE73-FF66-8657-5BC8-6144EC7784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5415" y="682928"/>
            <a:ext cx="2877693" cy="760533"/>
          </a:xfrm>
          <a:prstGeom prst="rect">
            <a:avLst/>
          </a:prstGeom>
        </p:spPr>
      </p:pic>
      <p:pic>
        <p:nvPicPr>
          <p:cNvPr id="8" name="Picture 7" descr="A white and black logo&#10;&#10;Description automatically generated">
            <a:extLst>
              <a:ext uri="{FF2B5EF4-FFF2-40B4-BE49-F238E27FC236}">
                <a16:creationId xmlns:a16="http://schemas.microsoft.com/office/drawing/2014/main" id="{027CE64C-976F-AAE9-0AA2-1F08DC149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
        <p:nvSpPr>
          <p:cNvPr id="11" name="Rectangle 1">
            <a:extLst>
              <a:ext uri="{FF2B5EF4-FFF2-40B4-BE49-F238E27FC236}">
                <a16:creationId xmlns:a16="http://schemas.microsoft.com/office/drawing/2014/main" id="{60933817-B72F-3A6D-2E62-524E8709D1F8}"/>
              </a:ext>
            </a:extLst>
          </p:cNvPr>
          <p:cNvSpPr/>
          <p:nvPr/>
        </p:nvSpPr>
        <p:spPr>
          <a:xfrm>
            <a:off x="6652081" y="586849"/>
            <a:ext cx="5102068" cy="2804435"/>
          </a:xfrm>
          <a:custGeom>
            <a:avLst/>
            <a:gdLst>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 name="connsiteX0" fmla="*/ 0 w 5102068"/>
              <a:gd name="connsiteY0" fmla="*/ 0 h 2804435"/>
              <a:gd name="connsiteX1" fmla="*/ 413834 w 5102068"/>
              <a:gd name="connsiteY1" fmla="*/ 0 h 2804435"/>
              <a:gd name="connsiteX2" fmla="*/ 929709 w 5102068"/>
              <a:gd name="connsiteY2" fmla="*/ 0 h 2804435"/>
              <a:gd name="connsiteX3" fmla="*/ 1343544 w 5102068"/>
              <a:gd name="connsiteY3" fmla="*/ 0 h 2804435"/>
              <a:gd name="connsiteX4" fmla="*/ 1757378 w 5102068"/>
              <a:gd name="connsiteY4" fmla="*/ 0 h 2804435"/>
              <a:gd name="connsiteX5" fmla="*/ 2222233 w 5102068"/>
              <a:gd name="connsiteY5" fmla="*/ 0 h 2804435"/>
              <a:gd name="connsiteX6" fmla="*/ 2738109 w 5102068"/>
              <a:gd name="connsiteY6" fmla="*/ 0 h 2804435"/>
              <a:gd name="connsiteX7" fmla="*/ 3151944 w 5102068"/>
              <a:gd name="connsiteY7" fmla="*/ 0 h 2804435"/>
              <a:gd name="connsiteX8" fmla="*/ 3565777 w 5102068"/>
              <a:gd name="connsiteY8" fmla="*/ 0 h 2804435"/>
              <a:gd name="connsiteX9" fmla="*/ 3979612 w 5102068"/>
              <a:gd name="connsiteY9" fmla="*/ 0 h 2804435"/>
              <a:gd name="connsiteX10" fmla="*/ 4444466 w 5102068"/>
              <a:gd name="connsiteY10" fmla="*/ 0 h 2804435"/>
              <a:gd name="connsiteX11" fmla="*/ 5102068 w 5102068"/>
              <a:gd name="connsiteY11" fmla="*/ 0 h 2804435"/>
              <a:gd name="connsiteX12" fmla="*/ 5102068 w 5102068"/>
              <a:gd name="connsiteY12" fmla="*/ 560886 h 2804435"/>
              <a:gd name="connsiteX13" fmla="*/ 5102068 w 5102068"/>
              <a:gd name="connsiteY13" fmla="*/ 1093728 h 2804435"/>
              <a:gd name="connsiteX14" fmla="*/ 5102068 w 5102068"/>
              <a:gd name="connsiteY14" fmla="*/ 1654616 h 2804435"/>
              <a:gd name="connsiteX15" fmla="*/ 5102068 w 5102068"/>
              <a:gd name="connsiteY15" fmla="*/ 2215502 h 2804435"/>
              <a:gd name="connsiteX16" fmla="*/ 5102068 w 5102068"/>
              <a:gd name="connsiteY16" fmla="*/ 2804435 h 2804435"/>
              <a:gd name="connsiteX17" fmla="*/ 4688232 w 5102068"/>
              <a:gd name="connsiteY17" fmla="*/ 2804435 h 2804435"/>
              <a:gd name="connsiteX18" fmla="*/ 4274398 w 5102068"/>
              <a:gd name="connsiteY18" fmla="*/ 2804435 h 2804435"/>
              <a:gd name="connsiteX19" fmla="*/ 3758522 w 5102068"/>
              <a:gd name="connsiteY19" fmla="*/ 2804435 h 2804435"/>
              <a:gd name="connsiteX20" fmla="*/ 3293668 w 5102068"/>
              <a:gd name="connsiteY20" fmla="*/ 2804435 h 2804435"/>
              <a:gd name="connsiteX21" fmla="*/ 2624729 w 5102068"/>
              <a:gd name="connsiteY21" fmla="*/ 2804435 h 2804435"/>
              <a:gd name="connsiteX22" fmla="*/ 2057833 w 5102068"/>
              <a:gd name="connsiteY22" fmla="*/ 2804435 h 2804435"/>
              <a:gd name="connsiteX23" fmla="*/ 1490937 w 5102068"/>
              <a:gd name="connsiteY23" fmla="*/ 2804435 h 2804435"/>
              <a:gd name="connsiteX24" fmla="*/ 821998 w 5102068"/>
              <a:gd name="connsiteY24" fmla="*/ 2804435 h 2804435"/>
              <a:gd name="connsiteX25" fmla="*/ 0 w 5102068"/>
              <a:gd name="connsiteY25" fmla="*/ 2804435 h 2804435"/>
              <a:gd name="connsiteX26" fmla="*/ 0 w 5102068"/>
              <a:gd name="connsiteY26" fmla="*/ 2299636 h 2804435"/>
              <a:gd name="connsiteX27" fmla="*/ 0 w 5102068"/>
              <a:gd name="connsiteY27" fmla="*/ 1794837 h 2804435"/>
              <a:gd name="connsiteX28" fmla="*/ 0 w 5102068"/>
              <a:gd name="connsiteY28" fmla="*/ 1205906 h 2804435"/>
              <a:gd name="connsiteX29" fmla="*/ 0 w 5102068"/>
              <a:gd name="connsiteY29" fmla="*/ 701108 h 2804435"/>
              <a:gd name="connsiteX30" fmla="*/ 0 w 5102068"/>
              <a:gd name="connsiteY30" fmla="*/ 0 h 2804435"/>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068" h="2804435" fill="none" extrusionOk="0">
                <a:moveTo>
                  <a:pt x="0" y="0"/>
                </a:moveTo>
                <a:cubicBezTo>
                  <a:pt x="292687" y="-91113"/>
                  <a:pt x="313159" y="75416"/>
                  <a:pt x="566896" y="0"/>
                </a:cubicBezTo>
                <a:cubicBezTo>
                  <a:pt x="710870" y="-41824"/>
                  <a:pt x="890847" y="88616"/>
                  <a:pt x="980730" y="0"/>
                </a:cubicBezTo>
                <a:cubicBezTo>
                  <a:pt x="1061551" y="-107622"/>
                  <a:pt x="1330677" y="-57375"/>
                  <a:pt x="1547626" y="0"/>
                </a:cubicBezTo>
                <a:cubicBezTo>
                  <a:pt x="1771943" y="-41026"/>
                  <a:pt x="1790222" y="37337"/>
                  <a:pt x="2063502" y="0"/>
                </a:cubicBezTo>
                <a:cubicBezTo>
                  <a:pt x="2169326" y="-39843"/>
                  <a:pt x="2367990" y="14270"/>
                  <a:pt x="2477337" y="0"/>
                </a:cubicBezTo>
                <a:cubicBezTo>
                  <a:pt x="2654337" y="10041"/>
                  <a:pt x="2978061" y="-58832"/>
                  <a:pt x="3095254" y="0"/>
                </a:cubicBezTo>
                <a:cubicBezTo>
                  <a:pt x="3351430" y="12513"/>
                  <a:pt x="3537465" y="159081"/>
                  <a:pt x="3764190" y="0"/>
                </a:cubicBezTo>
                <a:cubicBezTo>
                  <a:pt x="4089209" y="-27008"/>
                  <a:pt x="4263810" y="32148"/>
                  <a:pt x="4331088" y="0"/>
                </a:cubicBezTo>
                <a:cubicBezTo>
                  <a:pt x="4586857" y="5551"/>
                  <a:pt x="4783283" y="-105134"/>
                  <a:pt x="5102068" y="0"/>
                </a:cubicBezTo>
                <a:cubicBezTo>
                  <a:pt x="5304753" y="115743"/>
                  <a:pt x="5142882" y="276350"/>
                  <a:pt x="5102068" y="588930"/>
                </a:cubicBezTo>
                <a:cubicBezTo>
                  <a:pt x="5100850" y="751145"/>
                  <a:pt x="5104372" y="806244"/>
                  <a:pt x="5102068" y="1065685"/>
                </a:cubicBezTo>
                <a:cubicBezTo>
                  <a:pt x="5147455" y="1255878"/>
                  <a:pt x="5065488" y="1413842"/>
                  <a:pt x="5102068" y="1542438"/>
                </a:cubicBezTo>
                <a:cubicBezTo>
                  <a:pt x="5050483" y="1668838"/>
                  <a:pt x="5095068" y="1817996"/>
                  <a:pt x="5102068" y="2103325"/>
                </a:cubicBezTo>
                <a:cubicBezTo>
                  <a:pt x="5285350" y="2303369"/>
                  <a:pt x="5174167" y="2558366"/>
                  <a:pt x="5102068" y="2804435"/>
                </a:cubicBezTo>
                <a:cubicBezTo>
                  <a:pt x="4966364" y="2784881"/>
                  <a:pt x="4675550" y="2723031"/>
                  <a:pt x="4484150" y="2804435"/>
                </a:cubicBezTo>
                <a:cubicBezTo>
                  <a:pt x="4167572" y="2764180"/>
                  <a:pt x="4102051" y="2724255"/>
                  <a:pt x="3917253" y="2804435"/>
                </a:cubicBezTo>
                <a:cubicBezTo>
                  <a:pt x="3899619" y="2771308"/>
                  <a:pt x="3575867" y="2750381"/>
                  <a:pt x="3248316" y="2804435"/>
                </a:cubicBezTo>
                <a:cubicBezTo>
                  <a:pt x="2998701" y="2817489"/>
                  <a:pt x="2970025" y="2748892"/>
                  <a:pt x="2783461" y="2804435"/>
                </a:cubicBezTo>
                <a:cubicBezTo>
                  <a:pt x="2797585" y="2825887"/>
                  <a:pt x="2428320" y="2710521"/>
                  <a:pt x="2216565" y="2804435"/>
                </a:cubicBezTo>
                <a:cubicBezTo>
                  <a:pt x="1933495" y="2910336"/>
                  <a:pt x="1745461" y="2826806"/>
                  <a:pt x="1547626" y="2804435"/>
                </a:cubicBezTo>
                <a:cubicBezTo>
                  <a:pt x="1411114" y="2865072"/>
                  <a:pt x="1308441" y="2783916"/>
                  <a:pt x="1082770" y="2804435"/>
                </a:cubicBezTo>
                <a:cubicBezTo>
                  <a:pt x="903685" y="2880257"/>
                  <a:pt x="653411" y="2734712"/>
                  <a:pt x="515874" y="2804435"/>
                </a:cubicBezTo>
                <a:cubicBezTo>
                  <a:pt x="336947" y="2858147"/>
                  <a:pt x="153339" y="2716963"/>
                  <a:pt x="0" y="2804435"/>
                </a:cubicBezTo>
                <a:cubicBezTo>
                  <a:pt x="-213955" y="2581100"/>
                  <a:pt x="24652" y="2513424"/>
                  <a:pt x="0" y="2187458"/>
                </a:cubicBezTo>
                <a:cubicBezTo>
                  <a:pt x="-62117" y="1942407"/>
                  <a:pt x="-26704" y="1862441"/>
                  <a:pt x="0" y="1598526"/>
                </a:cubicBezTo>
                <a:cubicBezTo>
                  <a:pt x="-32228" y="1323262"/>
                  <a:pt x="83875" y="1146839"/>
                  <a:pt x="0" y="1093728"/>
                </a:cubicBezTo>
                <a:cubicBezTo>
                  <a:pt x="5794" y="859364"/>
                  <a:pt x="4375" y="655846"/>
                  <a:pt x="0" y="532841"/>
                </a:cubicBezTo>
                <a:cubicBezTo>
                  <a:pt x="6964" y="283162"/>
                  <a:pt x="43945" y="259796"/>
                  <a:pt x="0" y="0"/>
                </a:cubicBezTo>
                <a:close/>
              </a:path>
              <a:path w="5102068" h="2804435" stroke="0" extrusionOk="0">
                <a:moveTo>
                  <a:pt x="0" y="0"/>
                </a:moveTo>
                <a:cubicBezTo>
                  <a:pt x="44782" y="-30115"/>
                  <a:pt x="226345" y="78011"/>
                  <a:pt x="413834" y="0"/>
                </a:cubicBezTo>
                <a:cubicBezTo>
                  <a:pt x="361012" y="-66760"/>
                  <a:pt x="554259" y="17769"/>
                  <a:pt x="929709" y="0"/>
                </a:cubicBezTo>
                <a:cubicBezTo>
                  <a:pt x="1064692" y="-40105"/>
                  <a:pt x="1164471" y="84854"/>
                  <a:pt x="1343544" y="0"/>
                </a:cubicBezTo>
                <a:cubicBezTo>
                  <a:pt x="1437776" y="19736"/>
                  <a:pt x="1681801" y="54886"/>
                  <a:pt x="1757378" y="0"/>
                </a:cubicBezTo>
                <a:cubicBezTo>
                  <a:pt x="1829441" y="-62189"/>
                  <a:pt x="2131947" y="26351"/>
                  <a:pt x="2222233" y="0"/>
                </a:cubicBezTo>
                <a:cubicBezTo>
                  <a:pt x="2349677" y="12038"/>
                  <a:pt x="2410948" y="14034"/>
                  <a:pt x="2738109" y="0"/>
                </a:cubicBezTo>
                <a:cubicBezTo>
                  <a:pt x="2998728" y="19234"/>
                  <a:pt x="3053611" y="35244"/>
                  <a:pt x="3151944" y="0"/>
                </a:cubicBezTo>
                <a:cubicBezTo>
                  <a:pt x="3277939" y="-8871"/>
                  <a:pt x="3400088" y="12405"/>
                  <a:pt x="3565777" y="0"/>
                </a:cubicBezTo>
                <a:cubicBezTo>
                  <a:pt x="3663375" y="9099"/>
                  <a:pt x="3906868" y="41180"/>
                  <a:pt x="3979612" y="0"/>
                </a:cubicBezTo>
                <a:cubicBezTo>
                  <a:pt x="4086381" y="-1544"/>
                  <a:pt x="4188767" y="-54848"/>
                  <a:pt x="4444466" y="0"/>
                </a:cubicBezTo>
                <a:cubicBezTo>
                  <a:pt x="4537950" y="40154"/>
                  <a:pt x="4851654" y="-5613"/>
                  <a:pt x="5102068" y="0"/>
                </a:cubicBezTo>
                <a:cubicBezTo>
                  <a:pt x="5140561" y="284478"/>
                  <a:pt x="5118188" y="306489"/>
                  <a:pt x="5102068" y="560886"/>
                </a:cubicBezTo>
                <a:cubicBezTo>
                  <a:pt x="5143394" y="811835"/>
                  <a:pt x="5029058" y="867467"/>
                  <a:pt x="5102068" y="1093728"/>
                </a:cubicBezTo>
                <a:cubicBezTo>
                  <a:pt x="5029574" y="1300254"/>
                  <a:pt x="4940361" y="1461345"/>
                  <a:pt x="5102068" y="1654616"/>
                </a:cubicBezTo>
                <a:cubicBezTo>
                  <a:pt x="5099293" y="1844951"/>
                  <a:pt x="5093627" y="1921019"/>
                  <a:pt x="5102068" y="2215502"/>
                </a:cubicBezTo>
                <a:cubicBezTo>
                  <a:pt x="5192564" y="2499926"/>
                  <a:pt x="5031279" y="2592917"/>
                  <a:pt x="5102068" y="2804435"/>
                </a:cubicBezTo>
                <a:cubicBezTo>
                  <a:pt x="5053439" y="2795203"/>
                  <a:pt x="4755223" y="2749699"/>
                  <a:pt x="4688232" y="2804435"/>
                </a:cubicBezTo>
                <a:cubicBezTo>
                  <a:pt x="4520303" y="2833898"/>
                  <a:pt x="4351444" y="2807370"/>
                  <a:pt x="4274398" y="2804435"/>
                </a:cubicBezTo>
                <a:cubicBezTo>
                  <a:pt x="4148509" y="2880211"/>
                  <a:pt x="3954186" y="2600124"/>
                  <a:pt x="3758522" y="2804435"/>
                </a:cubicBezTo>
                <a:cubicBezTo>
                  <a:pt x="3492799" y="2876768"/>
                  <a:pt x="3403989" y="2835063"/>
                  <a:pt x="3293668" y="2804435"/>
                </a:cubicBezTo>
                <a:cubicBezTo>
                  <a:pt x="3059699" y="2873080"/>
                  <a:pt x="2998339" y="2827798"/>
                  <a:pt x="2624729" y="2804435"/>
                </a:cubicBezTo>
                <a:cubicBezTo>
                  <a:pt x="2379708" y="2842931"/>
                  <a:pt x="2329940" y="2735055"/>
                  <a:pt x="2057833" y="2804435"/>
                </a:cubicBezTo>
                <a:cubicBezTo>
                  <a:pt x="1853800" y="2894218"/>
                  <a:pt x="1778750" y="2744188"/>
                  <a:pt x="1490937" y="2804435"/>
                </a:cubicBezTo>
                <a:cubicBezTo>
                  <a:pt x="1334073" y="2921030"/>
                  <a:pt x="933750" y="2791859"/>
                  <a:pt x="821998" y="2804435"/>
                </a:cubicBezTo>
                <a:cubicBezTo>
                  <a:pt x="537453" y="2823044"/>
                  <a:pt x="359218" y="2638541"/>
                  <a:pt x="0" y="2804435"/>
                </a:cubicBezTo>
                <a:cubicBezTo>
                  <a:pt x="40509" y="2627894"/>
                  <a:pt x="59630" y="2502839"/>
                  <a:pt x="0" y="2299636"/>
                </a:cubicBezTo>
                <a:cubicBezTo>
                  <a:pt x="-34208" y="2077107"/>
                  <a:pt x="142093" y="1961181"/>
                  <a:pt x="0" y="1794837"/>
                </a:cubicBezTo>
                <a:cubicBezTo>
                  <a:pt x="-46337" y="1585850"/>
                  <a:pt x="36124" y="1349423"/>
                  <a:pt x="0" y="1205906"/>
                </a:cubicBezTo>
                <a:cubicBezTo>
                  <a:pt x="-97165" y="967083"/>
                  <a:pt x="-63398" y="854017"/>
                  <a:pt x="0" y="701108"/>
                </a:cubicBezTo>
                <a:cubicBezTo>
                  <a:pt x="-90159" y="581187"/>
                  <a:pt x="7629" y="129935"/>
                  <a:pt x="0" y="0"/>
                </a:cubicBezTo>
                <a:close/>
              </a:path>
              <a:path w="5102068" h="2804435" fill="none" stroke="0" extrusionOk="0">
                <a:moveTo>
                  <a:pt x="0" y="0"/>
                </a:moveTo>
                <a:cubicBezTo>
                  <a:pt x="251379" y="-52201"/>
                  <a:pt x="311107" y="82026"/>
                  <a:pt x="566896" y="0"/>
                </a:cubicBezTo>
                <a:cubicBezTo>
                  <a:pt x="748370" y="-95330"/>
                  <a:pt x="765865" y="-422"/>
                  <a:pt x="980730" y="0"/>
                </a:cubicBezTo>
                <a:cubicBezTo>
                  <a:pt x="1117553" y="-2292"/>
                  <a:pt x="1242708" y="24751"/>
                  <a:pt x="1547626" y="0"/>
                </a:cubicBezTo>
                <a:cubicBezTo>
                  <a:pt x="1848200" y="-29889"/>
                  <a:pt x="1844146" y="97256"/>
                  <a:pt x="2063502" y="0"/>
                </a:cubicBezTo>
                <a:cubicBezTo>
                  <a:pt x="2273416" y="-45326"/>
                  <a:pt x="2352141" y="-63365"/>
                  <a:pt x="2477337" y="0"/>
                </a:cubicBezTo>
                <a:cubicBezTo>
                  <a:pt x="2513832" y="-56828"/>
                  <a:pt x="2963788" y="7256"/>
                  <a:pt x="3095254" y="0"/>
                </a:cubicBezTo>
                <a:cubicBezTo>
                  <a:pt x="3301707" y="26913"/>
                  <a:pt x="3548259" y="43660"/>
                  <a:pt x="3764190" y="0"/>
                </a:cubicBezTo>
                <a:cubicBezTo>
                  <a:pt x="4133478" y="-84751"/>
                  <a:pt x="4223667" y="56944"/>
                  <a:pt x="4331088" y="0"/>
                </a:cubicBezTo>
                <a:cubicBezTo>
                  <a:pt x="4522013" y="-6571"/>
                  <a:pt x="4742448" y="112337"/>
                  <a:pt x="5102068" y="0"/>
                </a:cubicBezTo>
                <a:cubicBezTo>
                  <a:pt x="5182189" y="226028"/>
                  <a:pt x="5102738" y="440829"/>
                  <a:pt x="5102068" y="588930"/>
                </a:cubicBezTo>
                <a:cubicBezTo>
                  <a:pt x="5131713" y="806588"/>
                  <a:pt x="5088730" y="854111"/>
                  <a:pt x="5102068" y="1065685"/>
                </a:cubicBezTo>
                <a:cubicBezTo>
                  <a:pt x="5092674" y="1322323"/>
                  <a:pt x="5013070" y="1383300"/>
                  <a:pt x="5102068" y="1542438"/>
                </a:cubicBezTo>
                <a:cubicBezTo>
                  <a:pt x="5006546" y="1700139"/>
                  <a:pt x="5014537" y="1876920"/>
                  <a:pt x="5102068" y="2103325"/>
                </a:cubicBezTo>
                <a:cubicBezTo>
                  <a:pt x="5185928" y="2278388"/>
                  <a:pt x="5148539" y="2541104"/>
                  <a:pt x="5102068" y="2804435"/>
                </a:cubicBezTo>
                <a:cubicBezTo>
                  <a:pt x="4960086" y="2793098"/>
                  <a:pt x="4796680" y="2807331"/>
                  <a:pt x="4484150" y="2804435"/>
                </a:cubicBezTo>
                <a:cubicBezTo>
                  <a:pt x="4184468" y="2851072"/>
                  <a:pt x="4079138" y="2779407"/>
                  <a:pt x="3917253" y="2804435"/>
                </a:cubicBezTo>
                <a:cubicBezTo>
                  <a:pt x="3645243" y="2884713"/>
                  <a:pt x="3546191" y="2909098"/>
                  <a:pt x="3248316" y="2804435"/>
                </a:cubicBezTo>
                <a:cubicBezTo>
                  <a:pt x="3138772" y="2854972"/>
                  <a:pt x="2963580" y="2791083"/>
                  <a:pt x="2783461" y="2804435"/>
                </a:cubicBezTo>
                <a:cubicBezTo>
                  <a:pt x="2532442" y="2721107"/>
                  <a:pt x="2374853" y="2599362"/>
                  <a:pt x="2216565" y="2804435"/>
                </a:cubicBezTo>
                <a:cubicBezTo>
                  <a:pt x="2062458" y="2887479"/>
                  <a:pt x="1795907" y="2863837"/>
                  <a:pt x="1547626" y="2804435"/>
                </a:cubicBezTo>
                <a:cubicBezTo>
                  <a:pt x="1324028" y="2897990"/>
                  <a:pt x="1156358" y="2750405"/>
                  <a:pt x="1082770" y="2804435"/>
                </a:cubicBezTo>
                <a:cubicBezTo>
                  <a:pt x="807782" y="2873000"/>
                  <a:pt x="645321" y="2823961"/>
                  <a:pt x="515874" y="2804435"/>
                </a:cubicBezTo>
                <a:cubicBezTo>
                  <a:pt x="265926" y="2864410"/>
                  <a:pt x="158281" y="2792823"/>
                  <a:pt x="0" y="2804435"/>
                </a:cubicBezTo>
                <a:cubicBezTo>
                  <a:pt x="-48753" y="2620716"/>
                  <a:pt x="6395" y="2508237"/>
                  <a:pt x="0" y="2187458"/>
                </a:cubicBezTo>
                <a:cubicBezTo>
                  <a:pt x="-114112" y="1866151"/>
                  <a:pt x="-25219" y="1812716"/>
                  <a:pt x="0" y="1598526"/>
                </a:cubicBezTo>
                <a:cubicBezTo>
                  <a:pt x="-83068" y="1428651"/>
                  <a:pt x="5141" y="1283823"/>
                  <a:pt x="0" y="1093728"/>
                </a:cubicBezTo>
                <a:cubicBezTo>
                  <a:pt x="19751" y="1070196"/>
                  <a:pt x="29077" y="852289"/>
                  <a:pt x="0" y="532841"/>
                </a:cubicBezTo>
                <a:cubicBezTo>
                  <a:pt x="-7358" y="326254"/>
                  <a:pt x="39585" y="247859"/>
                  <a:pt x="0" y="0"/>
                </a:cubicBezTo>
                <a:close/>
              </a:path>
              <a:path w="5102068" h="2804435" fill="none" stroke="0" extrusionOk="0">
                <a:moveTo>
                  <a:pt x="0" y="0"/>
                </a:moveTo>
                <a:cubicBezTo>
                  <a:pt x="235392" y="-27124"/>
                  <a:pt x="315315" y="129295"/>
                  <a:pt x="566896" y="0"/>
                </a:cubicBezTo>
                <a:cubicBezTo>
                  <a:pt x="746178" y="-50308"/>
                  <a:pt x="848397" y="62190"/>
                  <a:pt x="980730" y="0"/>
                </a:cubicBezTo>
                <a:cubicBezTo>
                  <a:pt x="1155838" y="-10590"/>
                  <a:pt x="1311653" y="-2373"/>
                  <a:pt x="1547626" y="0"/>
                </a:cubicBezTo>
                <a:cubicBezTo>
                  <a:pt x="1805197" y="-23259"/>
                  <a:pt x="1814939" y="75819"/>
                  <a:pt x="2063502" y="0"/>
                </a:cubicBezTo>
                <a:cubicBezTo>
                  <a:pt x="2284060" y="-3388"/>
                  <a:pt x="2417976" y="6764"/>
                  <a:pt x="2477337" y="0"/>
                </a:cubicBezTo>
                <a:cubicBezTo>
                  <a:pt x="2627260" y="20983"/>
                  <a:pt x="2990928" y="29018"/>
                  <a:pt x="3095254" y="0"/>
                </a:cubicBezTo>
                <a:cubicBezTo>
                  <a:pt x="3313357" y="64648"/>
                  <a:pt x="3460432" y="105126"/>
                  <a:pt x="3764190" y="0"/>
                </a:cubicBezTo>
                <a:cubicBezTo>
                  <a:pt x="4092112" y="-14118"/>
                  <a:pt x="4255580" y="71505"/>
                  <a:pt x="4331088" y="0"/>
                </a:cubicBezTo>
                <a:cubicBezTo>
                  <a:pt x="4485440" y="-5201"/>
                  <a:pt x="4791581" y="76895"/>
                  <a:pt x="5102068" y="0"/>
                </a:cubicBezTo>
                <a:cubicBezTo>
                  <a:pt x="5222178" y="223540"/>
                  <a:pt x="5178848" y="369312"/>
                  <a:pt x="5102068" y="588930"/>
                </a:cubicBezTo>
                <a:cubicBezTo>
                  <a:pt x="5127305" y="770634"/>
                  <a:pt x="5083870" y="816192"/>
                  <a:pt x="5102068" y="1065685"/>
                </a:cubicBezTo>
                <a:cubicBezTo>
                  <a:pt x="5095927" y="1296038"/>
                  <a:pt x="5086994" y="1365572"/>
                  <a:pt x="5102068" y="1542438"/>
                </a:cubicBezTo>
                <a:cubicBezTo>
                  <a:pt x="5124387" y="1679685"/>
                  <a:pt x="5052420" y="1925162"/>
                  <a:pt x="5102068" y="2103325"/>
                </a:cubicBezTo>
                <a:cubicBezTo>
                  <a:pt x="5181509" y="2292195"/>
                  <a:pt x="5033638" y="2599865"/>
                  <a:pt x="5102068" y="2804435"/>
                </a:cubicBezTo>
                <a:cubicBezTo>
                  <a:pt x="4883075" y="2807841"/>
                  <a:pt x="4767755" y="2752968"/>
                  <a:pt x="4484150" y="2804435"/>
                </a:cubicBezTo>
                <a:cubicBezTo>
                  <a:pt x="4180362" y="2792936"/>
                  <a:pt x="4058404" y="2775722"/>
                  <a:pt x="3917253" y="2804435"/>
                </a:cubicBezTo>
                <a:cubicBezTo>
                  <a:pt x="3730128" y="2855098"/>
                  <a:pt x="3574990" y="2853573"/>
                  <a:pt x="3248316" y="2804435"/>
                </a:cubicBezTo>
                <a:cubicBezTo>
                  <a:pt x="3016391" y="2824068"/>
                  <a:pt x="2911609" y="2749233"/>
                  <a:pt x="2783461" y="2804435"/>
                </a:cubicBezTo>
                <a:cubicBezTo>
                  <a:pt x="2607333" y="2809053"/>
                  <a:pt x="2376528" y="2610529"/>
                  <a:pt x="2216565" y="2804435"/>
                </a:cubicBezTo>
                <a:cubicBezTo>
                  <a:pt x="2042967" y="2846738"/>
                  <a:pt x="1808405" y="2710985"/>
                  <a:pt x="1547626" y="2804435"/>
                </a:cubicBezTo>
                <a:cubicBezTo>
                  <a:pt x="1377682" y="2816943"/>
                  <a:pt x="1260566" y="2778270"/>
                  <a:pt x="1082770" y="2804435"/>
                </a:cubicBezTo>
                <a:cubicBezTo>
                  <a:pt x="942492" y="2894458"/>
                  <a:pt x="714641" y="2782496"/>
                  <a:pt x="515874" y="2804435"/>
                </a:cubicBezTo>
                <a:cubicBezTo>
                  <a:pt x="340864" y="2849910"/>
                  <a:pt x="204445" y="2765879"/>
                  <a:pt x="0" y="2804435"/>
                </a:cubicBezTo>
                <a:cubicBezTo>
                  <a:pt x="-63183" y="2575122"/>
                  <a:pt x="81558" y="2471939"/>
                  <a:pt x="0" y="2187458"/>
                </a:cubicBezTo>
                <a:cubicBezTo>
                  <a:pt x="-53245" y="1885888"/>
                  <a:pt x="-1096" y="1835972"/>
                  <a:pt x="0" y="1598526"/>
                </a:cubicBezTo>
                <a:cubicBezTo>
                  <a:pt x="-26362" y="1372622"/>
                  <a:pt x="41746" y="1188315"/>
                  <a:pt x="0" y="1093728"/>
                </a:cubicBezTo>
                <a:cubicBezTo>
                  <a:pt x="-65894" y="935236"/>
                  <a:pt x="-21506" y="753524"/>
                  <a:pt x="0" y="532841"/>
                </a:cubicBezTo>
                <a:cubicBezTo>
                  <a:pt x="6442" y="302580"/>
                  <a:pt x="73634" y="225831"/>
                  <a:pt x="0" y="0"/>
                </a:cubicBezTo>
                <a:close/>
              </a:path>
              <a:path w="5102068" h="2804435" fill="none" stroke="0" extrusionOk="0">
                <a:moveTo>
                  <a:pt x="0" y="0"/>
                </a:moveTo>
                <a:cubicBezTo>
                  <a:pt x="248373" y="-82011"/>
                  <a:pt x="268203" y="134035"/>
                  <a:pt x="566896" y="0"/>
                </a:cubicBezTo>
                <a:cubicBezTo>
                  <a:pt x="743250" y="-41499"/>
                  <a:pt x="850125" y="83503"/>
                  <a:pt x="980730" y="0"/>
                </a:cubicBezTo>
                <a:cubicBezTo>
                  <a:pt x="1105395" y="-47046"/>
                  <a:pt x="1253643" y="-51241"/>
                  <a:pt x="1547626" y="0"/>
                </a:cubicBezTo>
                <a:cubicBezTo>
                  <a:pt x="1813811" y="-36459"/>
                  <a:pt x="1823065" y="43367"/>
                  <a:pt x="2063502" y="0"/>
                </a:cubicBezTo>
                <a:cubicBezTo>
                  <a:pt x="2278637" y="2827"/>
                  <a:pt x="2435790" y="-18160"/>
                  <a:pt x="2477337" y="0"/>
                </a:cubicBezTo>
                <a:cubicBezTo>
                  <a:pt x="2649525" y="2697"/>
                  <a:pt x="2990315" y="-35482"/>
                  <a:pt x="3095254" y="0"/>
                </a:cubicBezTo>
                <a:cubicBezTo>
                  <a:pt x="3285247" y="20448"/>
                  <a:pt x="3411398" y="83301"/>
                  <a:pt x="3764190" y="0"/>
                </a:cubicBezTo>
                <a:cubicBezTo>
                  <a:pt x="4065933" y="439"/>
                  <a:pt x="4243926" y="43732"/>
                  <a:pt x="4331088" y="0"/>
                </a:cubicBezTo>
                <a:cubicBezTo>
                  <a:pt x="4582962" y="-36542"/>
                  <a:pt x="4757745" y="-84804"/>
                  <a:pt x="5102068" y="0"/>
                </a:cubicBezTo>
                <a:cubicBezTo>
                  <a:pt x="5259282" y="145260"/>
                  <a:pt x="5190858" y="416895"/>
                  <a:pt x="5102068" y="588930"/>
                </a:cubicBezTo>
                <a:cubicBezTo>
                  <a:pt x="5093839" y="766355"/>
                  <a:pt x="5102099" y="809149"/>
                  <a:pt x="5102068" y="1065685"/>
                </a:cubicBezTo>
                <a:cubicBezTo>
                  <a:pt x="5105251" y="1273301"/>
                  <a:pt x="5073397" y="1395442"/>
                  <a:pt x="5102068" y="1542438"/>
                </a:cubicBezTo>
                <a:cubicBezTo>
                  <a:pt x="5031551" y="1674018"/>
                  <a:pt x="5081498" y="1894820"/>
                  <a:pt x="5102068" y="2103325"/>
                </a:cubicBezTo>
                <a:cubicBezTo>
                  <a:pt x="5242212" y="2319435"/>
                  <a:pt x="5070889" y="2512198"/>
                  <a:pt x="5102068" y="2804435"/>
                </a:cubicBezTo>
                <a:cubicBezTo>
                  <a:pt x="4868601" y="2803259"/>
                  <a:pt x="4744247" y="2769535"/>
                  <a:pt x="4484150" y="2804435"/>
                </a:cubicBezTo>
                <a:cubicBezTo>
                  <a:pt x="4170170" y="2768988"/>
                  <a:pt x="4093014" y="2744546"/>
                  <a:pt x="3917253" y="2804435"/>
                </a:cubicBezTo>
                <a:cubicBezTo>
                  <a:pt x="3803093" y="2782005"/>
                  <a:pt x="3574697" y="2779007"/>
                  <a:pt x="3248316" y="2804435"/>
                </a:cubicBezTo>
                <a:cubicBezTo>
                  <a:pt x="3011829" y="2836102"/>
                  <a:pt x="2919680" y="2768871"/>
                  <a:pt x="2783461" y="2804435"/>
                </a:cubicBezTo>
                <a:cubicBezTo>
                  <a:pt x="2684085" y="2899089"/>
                  <a:pt x="2520039" y="2631963"/>
                  <a:pt x="2216565" y="2804435"/>
                </a:cubicBezTo>
                <a:cubicBezTo>
                  <a:pt x="2014390" y="2913806"/>
                  <a:pt x="1715116" y="2795604"/>
                  <a:pt x="1547626" y="2804435"/>
                </a:cubicBezTo>
                <a:cubicBezTo>
                  <a:pt x="1368692" y="2826359"/>
                  <a:pt x="1277080" y="2742283"/>
                  <a:pt x="1082770" y="2804435"/>
                </a:cubicBezTo>
                <a:cubicBezTo>
                  <a:pt x="952657" y="2894825"/>
                  <a:pt x="606572" y="2697624"/>
                  <a:pt x="515874" y="2804435"/>
                </a:cubicBezTo>
                <a:cubicBezTo>
                  <a:pt x="379070" y="2908350"/>
                  <a:pt x="172914" y="2775355"/>
                  <a:pt x="0" y="2804435"/>
                </a:cubicBezTo>
                <a:cubicBezTo>
                  <a:pt x="-94285" y="2596491"/>
                  <a:pt x="19341" y="2506712"/>
                  <a:pt x="0" y="2187458"/>
                </a:cubicBezTo>
                <a:cubicBezTo>
                  <a:pt x="-24750" y="1896180"/>
                  <a:pt x="16286" y="1831016"/>
                  <a:pt x="0" y="1598526"/>
                </a:cubicBezTo>
                <a:cubicBezTo>
                  <a:pt x="-50" y="1363732"/>
                  <a:pt x="49669" y="1161045"/>
                  <a:pt x="0" y="1093728"/>
                </a:cubicBezTo>
                <a:cubicBezTo>
                  <a:pt x="312" y="940500"/>
                  <a:pt x="-4255" y="655955"/>
                  <a:pt x="0" y="532841"/>
                </a:cubicBezTo>
                <a:cubicBezTo>
                  <a:pt x="12681" y="277987"/>
                  <a:pt x="37715" y="256449"/>
                  <a:pt x="0" y="0"/>
                </a:cubicBezTo>
                <a:close/>
              </a:path>
              <a:path w="5102068" h="2804435" fill="none" stroke="0" extrusionOk="0">
                <a:moveTo>
                  <a:pt x="0" y="0"/>
                </a:moveTo>
                <a:cubicBezTo>
                  <a:pt x="291145" y="-104148"/>
                  <a:pt x="295231" y="91354"/>
                  <a:pt x="566896" y="0"/>
                </a:cubicBezTo>
                <a:cubicBezTo>
                  <a:pt x="722904" y="-34136"/>
                  <a:pt x="872557" y="84103"/>
                  <a:pt x="980730" y="0"/>
                </a:cubicBezTo>
                <a:cubicBezTo>
                  <a:pt x="1133182" y="-44104"/>
                  <a:pt x="1297724" y="-88142"/>
                  <a:pt x="1547626" y="0"/>
                </a:cubicBezTo>
                <a:cubicBezTo>
                  <a:pt x="1805268" y="-55661"/>
                  <a:pt x="1800270" y="44814"/>
                  <a:pt x="2063502" y="0"/>
                </a:cubicBezTo>
                <a:cubicBezTo>
                  <a:pt x="2228140" y="-44401"/>
                  <a:pt x="2303813" y="10340"/>
                  <a:pt x="2477337" y="0"/>
                </a:cubicBezTo>
                <a:cubicBezTo>
                  <a:pt x="2657825" y="18431"/>
                  <a:pt x="2953474" y="-29955"/>
                  <a:pt x="3095254" y="0"/>
                </a:cubicBezTo>
                <a:cubicBezTo>
                  <a:pt x="3382004" y="3844"/>
                  <a:pt x="3485906" y="158837"/>
                  <a:pt x="3764190" y="0"/>
                </a:cubicBezTo>
                <a:cubicBezTo>
                  <a:pt x="4076020" y="-8668"/>
                  <a:pt x="4269223" y="32320"/>
                  <a:pt x="4331088" y="0"/>
                </a:cubicBezTo>
                <a:cubicBezTo>
                  <a:pt x="4629016" y="3789"/>
                  <a:pt x="4746082" y="-101072"/>
                  <a:pt x="5102068" y="0"/>
                </a:cubicBezTo>
                <a:cubicBezTo>
                  <a:pt x="5243538" y="120590"/>
                  <a:pt x="5105407" y="313196"/>
                  <a:pt x="5102068" y="588930"/>
                </a:cubicBezTo>
                <a:cubicBezTo>
                  <a:pt x="5099564" y="755213"/>
                  <a:pt x="5101823" y="812172"/>
                  <a:pt x="5102068" y="1065685"/>
                </a:cubicBezTo>
                <a:cubicBezTo>
                  <a:pt x="5162105" y="1250684"/>
                  <a:pt x="5107603" y="1424751"/>
                  <a:pt x="5102068" y="1542438"/>
                </a:cubicBezTo>
                <a:cubicBezTo>
                  <a:pt x="5052114" y="1688722"/>
                  <a:pt x="5099674" y="1815313"/>
                  <a:pt x="5102068" y="2103325"/>
                </a:cubicBezTo>
                <a:cubicBezTo>
                  <a:pt x="5253748" y="2283192"/>
                  <a:pt x="5188571" y="2567393"/>
                  <a:pt x="5102068" y="2804435"/>
                </a:cubicBezTo>
                <a:cubicBezTo>
                  <a:pt x="4957324" y="2773576"/>
                  <a:pt x="4709592" y="2749972"/>
                  <a:pt x="4484150" y="2804435"/>
                </a:cubicBezTo>
                <a:cubicBezTo>
                  <a:pt x="4141155" y="2802523"/>
                  <a:pt x="4087317" y="2728489"/>
                  <a:pt x="3917253" y="2804435"/>
                </a:cubicBezTo>
                <a:cubicBezTo>
                  <a:pt x="3860917" y="2784362"/>
                  <a:pt x="3634896" y="2763189"/>
                  <a:pt x="3248316" y="2804435"/>
                </a:cubicBezTo>
                <a:cubicBezTo>
                  <a:pt x="2988567" y="2841496"/>
                  <a:pt x="2965969" y="2746078"/>
                  <a:pt x="2783461" y="2804435"/>
                </a:cubicBezTo>
                <a:cubicBezTo>
                  <a:pt x="2707293" y="2885424"/>
                  <a:pt x="2511587" y="2660220"/>
                  <a:pt x="2216565" y="2804435"/>
                </a:cubicBezTo>
                <a:cubicBezTo>
                  <a:pt x="1972248" y="2869477"/>
                  <a:pt x="1705682" y="2822254"/>
                  <a:pt x="1547626" y="2804435"/>
                </a:cubicBezTo>
                <a:cubicBezTo>
                  <a:pt x="1379611" y="2839328"/>
                  <a:pt x="1283669" y="2748319"/>
                  <a:pt x="1082770" y="2804435"/>
                </a:cubicBezTo>
                <a:cubicBezTo>
                  <a:pt x="925450" y="2902647"/>
                  <a:pt x="625360" y="2703501"/>
                  <a:pt x="515874" y="2804435"/>
                </a:cubicBezTo>
                <a:cubicBezTo>
                  <a:pt x="309401" y="2915777"/>
                  <a:pt x="210963" y="2758037"/>
                  <a:pt x="0" y="2804435"/>
                </a:cubicBezTo>
                <a:cubicBezTo>
                  <a:pt x="-220653" y="2530248"/>
                  <a:pt x="-9250" y="2514901"/>
                  <a:pt x="0" y="2187458"/>
                </a:cubicBezTo>
                <a:cubicBezTo>
                  <a:pt x="-45145" y="1932842"/>
                  <a:pt x="-15814" y="1878734"/>
                  <a:pt x="0" y="1598526"/>
                </a:cubicBezTo>
                <a:cubicBezTo>
                  <a:pt x="-46108" y="1350268"/>
                  <a:pt x="87774" y="1151340"/>
                  <a:pt x="0" y="1093728"/>
                </a:cubicBezTo>
                <a:cubicBezTo>
                  <a:pt x="12749" y="871195"/>
                  <a:pt x="13316" y="647491"/>
                  <a:pt x="0" y="532841"/>
                </a:cubicBezTo>
                <a:cubicBezTo>
                  <a:pt x="-1050" y="273425"/>
                  <a:pt x="52143" y="265902"/>
                  <a:pt x="0" y="0"/>
                </a:cubicBezTo>
                <a:close/>
              </a:path>
            </a:pathLst>
          </a:custGeom>
          <a:solidFill>
            <a:schemeClr val="bg1"/>
          </a:solidFill>
          <a:ln w="19050">
            <a:solidFill>
              <a:schemeClr val="tx1">
                <a:lumMod val="50000"/>
                <a:lumOff val="50000"/>
              </a:schemeClr>
            </a:solidFill>
            <a:extLst>
              <a:ext uri="{C807C97D-BFC1-408E-A445-0C87EB9F89A2}">
                <ask:lineSketchStyleProps xmlns:ask="http://schemas.microsoft.com/office/drawing/2018/sketchyshapes" sd="166761993">
                  <a:custGeom>
                    <a:avLst/>
                    <a:gdLst>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 name="connsiteX0" fmla="*/ 0 w 5102068"/>
                      <a:gd name="connsiteY0" fmla="*/ 0 h 2804435"/>
                      <a:gd name="connsiteX1" fmla="*/ 413834 w 5102068"/>
                      <a:gd name="connsiteY1" fmla="*/ 0 h 2804435"/>
                      <a:gd name="connsiteX2" fmla="*/ 929709 w 5102068"/>
                      <a:gd name="connsiteY2" fmla="*/ 0 h 2804435"/>
                      <a:gd name="connsiteX3" fmla="*/ 1343544 w 5102068"/>
                      <a:gd name="connsiteY3" fmla="*/ 0 h 2804435"/>
                      <a:gd name="connsiteX4" fmla="*/ 1757378 w 5102068"/>
                      <a:gd name="connsiteY4" fmla="*/ 0 h 2804435"/>
                      <a:gd name="connsiteX5" fmla="*/ 2222233 w 5102068"/>
                      <a:gd name="connsiteY5" fmla="*/ 0 h 2804435"/>
                      <a:gd name="connsiteX6" fmla="*/ 2738109 w 5102068"/>
                      <a:gd name="connsiteY6" fmla="*/ 0 h 2804435"/>
                      <a:gd name="connsiteX7" fmla="*/ 3151944 w 5102068"/>
                      <a:gd name="connsiteY7" fmla="*/ 0 h 2804435"/>
                      <a:gd name="connsiteX8" fmla="*/ 3565777 w 5102068"/>
                      <a:gd name="connsiteY8" fmla="*/ 0 h 2804435"/>
                      <a:gd name="connsiteX9" fmla="*/ 3979612 w 5102068"/>
                      <a:gd name="connsiteY9" fmla="*/ 0 h 2804435"/>
                      <a:gd name="connsiteX10" fmla="*/ 4444466 w 5102068"/>
                      <a:gd name="connsiteY10" fmla="*/ 0 h 2804435"/>
                      <a:gd name="connsiteX11" fmla="*/ 5102068 w 5102068"/>
                      <a:gd name="connsiteY11" fmla="*/ 0 h 2804435"/>
                      <a:gd name="connsiteX12" fmla="*/ 5102068 w 5102068"/>
                      <a:gd name="connsiteY12" fmla="*/ 560886 h 2804435"/>
                      <a:gd name="connsiteX13" fmla="*/ 5102068 w 5102068"/>
                      <a:gd name="connsiteY13" fmla="*/ 1093728 h 2804435"/>
                      <a:gd name="connsiteX14" fmla="*/ 5102068 w 5102068"/>
                      <a:gd name="connsiteY14" fmla="*/ 1654616 h 2804435"/>
                      <a:gd name="connsiteX15" fmla="*/ 5102068 w 5102068"/>
                      <a:gd name="connsiteY15" fmla="*/ 2215502 h 2804435"/>
                      <a:gd name="connsiteX16" fmla="*/ 5102068 w 5102068"/>
                      <a:gd name="connsiteY16" fmla="*/ 2804435 h 2804435"/>
                      <a:gd name="connsiteX17" fmla="*/ 4688232 w 5102068"/>
                      <a:gd name="connsiteY17" fmla="*/ 2804435 h 2804435"/>
                      <a:gd name="connsiteX18" fmla="*/ 4274398 w 5102068"/>
                      <a:gd name="connsiteY18" fmla="*/ 2804435 h 2804435"/>
                      <a:gd name="connsiteX19" fmla="*/ 3758522 w 5102068"/>
                      <a:gd name="connsiteY19" fmla="*/ 2804435 h 2804435"/>
                      <a:gd name="connsiteX20" fmla="*/ 3293668 w 5102068"/>
                      <a:gd name="connsiteY20" fmla="*/ 2804435 h 2804435"/>
                      <a:gd name="connsiteX21" fmla="*/ 2624729 w 5102068"/>
                      <a:gd name="connsiteY21" fmla="*/ 2804435 h 2804435"/>
                      <a:gd name="connsiteX22" fmla="*/ 2057833 w 5102068"/>
                      <a:gd name="connsiteY22" fmla="*/ 2804435 h 2804435"/>
                      <a:gd name="connsiteX23" fmla="*/ 1490937 w 5102068"/>
                      <a:gd name="connsiteY23" fmla="*/ 2804435 h 2804435"/>
                      <a:gd name="connsiteX24" fmla="*/ 821998 w 5102068"/>
                      <a:gd name="connsiteY24" fmla="*/ 2804435 h 2804435"/>
                      <a:gd name="connsiteX25" fmla="*/ 0 w 5102068"/>
                      <a:gd name="connsiteY25" fmla="*/ 2804435 h 2804435"/>
                      <a:gd name="connsiteX26" fmla="*/ 0 w 5102068"/>
                      <a:gd name="connsiteY26" fmla="*/ 2299636 h 2804435"/>
                      <a:gd name="connsiteX27" fmla="*/ 0 w 5102068"/>
                      <a:gd name="connsiteY27" fmla="*/ 1794837 h 2804435"/>
                      <a:gd name="connsiteX28" fmla="*/ 0 w 5102068"/>
                      <a:gd name="connsiteY28" fmla="*/ 1205906 h 2804435"/>
                      <a:gd name="connsiteX29" fmla="*/ 0 w 5102068"/>
                      <a:gd name="connsiteY29" fmla="*/ 701108 h 2804435"/>
                      <a:gd name="connsiteX30" fmla="*/ 0 w 5102068"/>
                      <a:gd name="connsiteY30" fmla="*/ 0 h 2804435"/>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 name="connsiteX0" fmla="*/ 0 w 5102068"/>
                      <a:gd name="connsiteY0" fmla="*/ 0 h 2804435"/>
                      <a:gd name="connsiteX1" fmla="*/ 566896 w 5102068"/>
                      <a:gd name="connsiteY1" fmla="*/ 0 h 2804435"/>
                      <a:gd name="connsiteX2" fmla="*/ 980730 w 5102068"/>
                      <a:gd name="connsiteY2" fmla="*/ 0 h 2804435"/>
                      <a:gd name="connsiteX3" fmla="*/ 1547626 w 5102068"/>
                      <a:gd name="connsiteY3" fmla="*/ 0 h 2804435"/>
                      <a:gd name="connsiteX4" fmla="*/ 2063502 w 5102068"/>
                      <a:gd name="connsiteY4" fmla="*/ 0 h 2804435"/>
                      <a:gd name="connsiteX5" fmla="*/ 2477337 w 5102068"/>
                      <a:gd name="connsiteY5" fmla="*/ 0 h 2804435"/>
                      <a:gd name="connsiteX6" fmla="*/ 3095254 w 5102068"/>
                      <a:gd name="connsiteY6" fmla="*/ 0 h 2804435"/>
                      <a:gd name="connsiteX7" fmla="*/ 3764190 w 5102068"/>
                      <a:gd name="connsiteY7" fmla="*/ 0 h 2804435"/>
                      <a:gd name="connsiteX8" fmla="*/ 4331088 w 5102068"/>
                      <a:gd name="connsiteY8" fmla="*/ 0 h 2804435"/>
                      <a:gd name="connsiteX9" fmla="*/ 5102068 w 5102068"/>
                      <a:gd name="connsiteY9" fmla="*/ 0 h 2804435"/>
                      <a:gd name="connsiteX10" fmla="*/ 5102068 w 5102068"/>
                      <a:gd name="connsiteY10" fmla="*/ 588930 h 2804435"/>
                      <a:gd name="connsiteX11" fmla="*/ 5102068 w 5102068"/>
                      <a:gd name="connsiteY11" fmla="*/ 1065685 h 2804435"/>
                      <a:gd name="connsiteX12" fmla="*/ 5102068 w 5102068"/>
                      <a:gd name="connsiteY12" fmla="*/ 1542438 h 2804435"/>
                      <a:gd name="connsiteX13" fmla="*/ 5102068 w 5102068"/>
                      <a:gd name="connsiteY13" fmla="*/ 2103325 h 2804435"/>
                      <a:gd name="connsiteX14" fmla="*/ 5102068 w 5102068"/>
                      <a:gd name="connsiteY14" fmla="*/ 2804435 h 2804435"/>
                      <a:gd name="connsiteX15" fmla="*/ 4484150 w 5102068"/>
                      <a:gd name="connsiteY15" fmla="*/ 2804435 h 2804435"/>
                      <a:gd name="connsiteX16" fmla="*/ 3917253 w 5102068"/>
                      <a:gd name="connsiteY16" fmla="*/ 2804435 h 2804435"/>
                      <a:gd name="connsiteX17" fmla="*/ 3248316 w 5102068"/>
                      <a:gd name="connsiteY17" fmla="*/ 2804435 h 2804435"/>
                      <a:gd name="connsiteX18" fmla="*/ 2783461 w 5102068"/>
                      <a:gd name="connsiteY18" fmla="*/ 2804435 h 2804435"/>
                      <a:gd name="connsiteX19" fmla="*/ 2216565 w 5102068"/>
                      <a:gd name="connsiteY19" fmla="*/ 2804435 h 2804435"/>
                      <a:gd name="connsiteX20" fmla="*/ 1547626 w 5102068"/>
                      <a:gd name="connsiteY20" fmla="*/ 2804435 h 2804435"/>
                      <a:gd name="connsiteX21" fmla="*/ 1082770 w 5102068"/>
                      <a:gd name="connsiteY21" fmla="*/ 2804435 h 2804435"/>
                      <a:gd name="connsiteX22" fmla="*/ 515874 w 5102068"/>
                      <a:gd name="connsiteY22" fmla="*/ 2804435 h 2804435"/>
                      <a:gd name="connsiteX23" fmla="*/ 0 w 5102068"/>
                      <a:gd name="connsiteY23" fmla="*/ 2804435 h 2804435"/>
                      <a:gd name="connsiteX24" fmla="*/ 0 w 5102068"/>
                      <a:gd name="connsiteY24" fmla="*/ 2187458 h 2804435"/>
                      <a:gd name="connsiteX25" fmla="*/ 0 w 5102068"/>
                      <a:gd name="connsiteY25" fmla="*/ 1598526 h 2804435"/>
                      <a:gd name="connsiteX26" fmla="*/ 0 w 5102068"/>
                      <a:gd name="connsiteY26" fmla="*/ 1093728 h 2804435"/>
                      <a:gd name="connsiteX27" fmla="*/ 0 w 5102068"/>
                      <a:gd name="connsiteY27" fmla="*/ 532841 h 2804435"/>
                      <a:gd name="connsiteX28" fmla="*/ 0 w 5102068"/>
                      <a:gd name="connsiteY28" fmla="*/ 0 h 28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068" h="2804435" fill="none" extrusionOk="0">
                        <a:moveTo>
                          <a:pt x="0" y="0"/>
                        </a:moveTo>
                        <a:cubicBezTo>
                          <a:pt x="273379" y="-64485"/>
                          <a:pt x="316943" y="86530"/>
                          <a:pt x="566896" y="0"/>
                        </a:cubicBezTo>
                        <a:cubicBezTo>
                          <a:pt x="725045" y="-15493"/>
                          <a:pt x="891718" y="85062"/>
                          <a:pt x="980730" y="0"/>
                        </a:cubicBezTo>
                        <a:cubicBezTo>
                          <a:pt x="1098977" y="-55774"/>
                          <a:pt x="1315732" y="-77730"/>
                          <a:pt x="1547626" y="0"/>
                        </a:cubicBezTo>
                        <a:cubicBezTo>
                          <a:pt x="1798937" y="-45425"/>
                          <a:pt x="1786390" y="45218"/>
                          <a:pt x="2063502" y="0"/>
                        </a:cubicBezTo>
                        <a:cubicBezTo>
                          <a:pt x="2287062" y="1277"/>
                          <a:pt x="2425206" y="570"/>
                          <a:pt x="2477337" y="0"/>
                        </a:cubicBezTo>
                        <a:cubicBezTo>
                          <a:pt x="2655785" y="15220"/>
                          <a:pt x="2943560" y="-61497"/>
                          <a:pt x="3095254" y="0"/>
                        </a:cubicBezTo>
                        <a:cubicBezTo>
                          <a:pt x="3349606" y="-2246"/>
                          <a:pt x="3491872" y="142393"/>
                          <a:pt x="3764190" y="0"/>
                        </a:cubicBezTo>
                        <a:cubicBezTo>
                          <a:pt x="4069914" y="-19698"/>
                          <a:pt x="4251338" y="26469"/>
                          <a:pt x="4331088" y="0"/>
                        </a:cubicBezTo>
                        <a:cubicBezTo>
                          <a:pt x="4596295" y="17266"/>
                          <a:pt x="4745276" y="-87726"/>
                          <a:pt x="5102068" y="0"/>
                        </a:cubicBezTo>
                        <a:cubicBezTo>
                          <a:pt x="5282991" y="148110"/>
                          <a:pt x="5163812" y="305649"/>
                          <a:pt x="5102068" y="588930"/>
                        </a:cubicBezTo>
                        <a:cubicBezTo>
                          <a:pt x="5098140" y="754557"/>
                          <a:pt x="5102809" y="809609"/>
                          <a:pt x="5102068" y="1065685"/>
                        </a:cubicBezTo>
                        <a:cubicBezTo>
                          <a:pt x="5143953" y="1251761"/>
                          <a:pt x="5095876" y="1419908"/>
                          <a:pt x="5102068" y="1542438"/>
                        </a:cubicBezTo>
                        <a:cubicBezTo>
                          <a:pt x="5044562" y="1687944"/>
                          <a:pt x="5063670" y="1825004"/>
                          <a:pt x="5102068" y="2103325"/>
                        </a:cubicBezTo>
                        <a:cubicBezTo>
                          <a:pt x="5257288" y="2277385"/>
                          <a:pt x="5124693" y="2576981"/>
                          <a:pt x="5102068" y="2804435"/>
                        </a:cubicBezTo>
                        <a:cubicBezTo>
                          <a:pt x="5001524" y="2798610"/>
                          <a:pt x="4708855" y="2763068"/>
                          <a:pt x="4484150" y="2804435"/>
                        </a:cubicBezTo>
                        <a:cubicBezTo>
                          <a:pt x="4157667" y="2783838"/>
                          <a:pt x="4079881" y="2735477"/>
                          <a:pt x="3917253" y="2804435"/>
                        </a:cubicBezTo>
                        <a:cubicBezTo>
                          <a:pt x="3870868" y="2783865"/>
                          <a:pt x="3615110" y="2733183"/>
                          <a:pt x="3248316" y="2804435"/>
                        </a:cubicBezTo>
                        <a:cubicBezTo>
                          <a:pt x="2997315" y="2825169"/>
                          <a:pt x="2960298" y="2745377"/>
                          <a:pt x="2783461" y="2804435"/>
                        </a:cubicBezTo>
                        <a:cubicBezTo>
                          <a:pt x="2722888" y="2859327"/>
                          <a:pt x="2499363" y="2696010"/>
                          <a:pt x="2216565" y="2804435"/>
                        </a:cubicBezTo>
                        <a:cubicBezTo>
                          <a:pt x="1971274" y="2881481"/>
                          <a:pt x="1708115" y="2813026"/>
                          <a:pt x="1547626" y="2804435"/>
                        </a:cubicBezTo>
                        <a:cubicBezTo>
                          <a:pt x="1384448" y="2868796"/>
                          <a:pt x="1299253" y="2747147"/>
                          <a:pt x="1082770" y="2804435"/>
                        </a:cubicBezTo>
                        <a:cubicBezTo>
                          <a:pt x="933822" y="2904756"/>
                          <a:pt x="650163" y="2725266"/>
                          <a:pt x="515874" y="2804435"/>
                        </a:cubicBezTo>
                        <a:cubicBezTo>
                          <a:pt x="337261" y="2868348"/>
                          <a:pt x="197759" y="2713189"/>
                          <a:pt x="0" y="2804435"/>
                        </a:cubicBezTo>
                        <a:cubicBezTo>
                          <a:pt x="-194624" y="2577824"/>
                          <a:pt x="418" y="2488076"/>
                          <a:pt x="0" y="2187458"/>
                        </a:cubicBezTo>
                        <a:cubicBezTo>
                          <a:pt x="-44828" y="1930497"/>
                          <a:pt x="-23224" y="1862752"/>
                          <a:pt x="0" y="1598526"/>
                        </a:cubicBezTo>
                        <a:cubicBezTo>
                          <a:pt x="-42560" y="1351064"/>
                          <a:pt x="81900" y="1149254"/>
                          <a:pt x="0" y="1093728"/>
                        </a:cubicBezTo>
                        <a:cubicBezTo>
                          <a:pt x="8969" y="884657"/>
                          <a:pt x="-685" y="674377"/>
                          <a:pt x="0" y="532841"/>
                        </a:cubicBezTo>
                        <a:cubicBezTo>
                          <a:pt x="-512" y="268822"/>
                          <a:pt x="53723" y="265761"/>
                          <a:pt x="0" y="0"/>
                        </a:cubicBezTo>
                        <a:close/>
                      </a:path>
                      <a:path w="5102068" h="2804435" stroke="0" extrusionOk="0">
                        <a:moveTo>
                          <a:pt x="0" y="0"/>
                        </a:moveTo>
                        <a:cubicBezTo>
                          <a:pt x="59383" y="-56763"/>
                          <a:pt x="259935" y="86004"/>
                          <a:pt x="413834" y="0"/>
                        </a:cubicBezTo>
                        <a:cubicBezTo>
                          <a:pt x="395551" y="-59711"/>
                          <a:pt x="593026" y="19189"/>
                          <a:pt x="929709" y="0"/>
                        </a:cubicBezTo>
                        <a:cubicBezTo>
                          <a:pt x="1070249" y="-48547"/>
                          <a:pt x="1201120" y="59555"/>
                          <a:pt x="1343544" y="0"/>
                        </a:cubicBezTo>
                        <a:cubicBezTo>
                          <a:pt x="1427591" y="1253"/>
                          <a:pt x="1694988" y="74657"/>
                          <a:pt x="1757378" y="0"/>
                        </a:cubicBezTo>
                        <a:cubicBezTo>
                          <a:pt x="1830761" y="-46350"/>
                          <a:pt x="2120790" y="4362"/>
                          <a:pt x="2222233" y="0"/>
                        </a:cubicBezTo>
                        <a:cubicBezTo>
                          <a:pt x="2351057" y="11998"/>
                          <a:pt x="2406838" y="8337"/>
                          <a:pt x="2738109" y="0"/>
                        </a:cubicBezTo>
                        <a:cubicBezTo>
                          <a:pt x="2998816" y="15963"/>
                          <a:pt x="3042309" y="33571"/>
                          <a:pt x="3151944" y="0"/>
                        </a:cubicBezTo>
                        <a:cubicBezTo>
                          <a:pt x="3292066" y="-1208"/>
                          <a:pt x="3411582" y="5583"/>
                          <a:pt x="3565777" y="0"/>
                        </a:cubicBezTo>
                        <a:cubicBezTo>
                          <a:pt x="3652185" y="-9873"/>
                          <a:pt x="3896299" y="26656"/>
                          <a:pt x="3979612" y="0"/>
                        </a:cubicBezTo>
                        <a:cubicBezTo>
                          <a:pt x="4095761" y="21948"/>
                          <a:pt x="4191282" y="-56200"/>
                          <a:pt x="4444466" y="0"/>
                        </a:cubicBezTo>
                        <a:cubicBezTo>
                          <a:pt x="4551296" y="61473"/>
                          <a:pt x="4836401" y="-16065"/>
                          <a:pt x="5102068" y="0"/>
                        </a:cubicBezTo>
                        <a:cubicBezTo>
                          <a:pt x="5133894" y="279553"/>
                          <a:pt x="5110615" y="308069"/>
                          <a:pt x="5102068" y="560886"/>
                        </a:cubicBezTo>
                        <a:cubicBezTo>
                          <a:pt x="5152978" y="813971"/>
                          <a:pt x="5041341" y="870206"/>
                          <a:pt x="5102068" y="1093728"/>
                        </a:cubicBezTo>
                        <a:cubicBezTo>
                          <a:pt x="5074675" y="1297608"/>
                          <a:pt x="4992462" y="1461610"/>
                          <a:pt x="5102068" y="1654616"/>
                        </a:cubicBezTo>
                        <a:cubicBezTo>
                          <a:pt x="5090313" y="1851301"/>
                          <a:pt x="5088465" y="1921953"/>
                          <a:pt x="5102068" y="2215502"/>
                        </a:cubicBezTo>
                        <a:cubicBezTo>
                          <a:pt x="5242230" y="2460813"/>
                          <a:pt x="4958924" y="2598445"/>
                          <a:pt x="5102068" y="2804435"/>
                        </a:cubicBezTo>
                        <a:cubicBezTo>
                          <a:pt x="5065606" y="2803261"/>
                          <a:pt x="4757196" y="2749848"/>
                          <a:pt x="4688232" y="2804435"/>
                        </a:cubicBezTo>
                        <a:cubicBezTo>
                          <a:pt x="4536944" y="2831601"/>
                          <a:pt x="4355783" y="2789031"/>
                          <a:pt x="4274398" y="2804435"/>
                        </a:cubicBezTo>
                        <a:cubicBezTo>
                          <a:pt x="4135357" y="2923770"/>
                          <a:pt x="3998420" y="2598010"/>
                          <a:pt x="3758522" y="2804435"/>
                        </a:cubicBezTo>
                        <a:cubicBezTo>
                          <a:pt x="3497568" y="2859517"/>
                          <a:pt x="3421894" y="2829463"/>
                          <a:pt x="3293668" y="2804435"/>
                        </a:cubicBezTo>
                        <a:cubicBezTo>
                          <a:pt x="3054355" y="2868409"/>
                          <a:pt x="2982656" y="2820637"/>
                          <a:pt x="2624729" y="2804435"/>
                        </a:cubicBezTo>
                        <a:cubicBezTo>
                          <a:pt x="2399549" y="2881179"/>
                          <a:pt x="2301857" y="2709083"/>
                          <a:pt x="2057833" y="2804435"/>
                        </a:cubicBezTo>
                        <a:cubicBezTo>
                          <a:pt x="1839655" y="2899810"/>
                          <a:pt x="1748178" y="2716373"/>
                          <a:pt x="1490937" y="2804435"/>
                        </a:cubicBezTo>
                        <a:cubicBezTo>
                          <a:pt x="1354799" y="2925924"/>
                          <a:pt x="938884" y="2762786"/>
                          <a:pt x="821998" y="2804435"/>
                        </a:cubicBezTo>
                        <a:cubicBezTo>
                          <a:pt x="551500" y="2904507"/>
                          <a:pt x="342149" y="2633359"/>
                          <a:pt x="0" y="2804435"/>
                        </a:cubicBezTo>
                        <a:cubicBezTo>
                          <a:pt x="38124" y="2616190"/>
                          <a:pt x="61492" y="2523816"/>
                          <a:pt x="0" y="2299636"/>
                        </a:cubicBezTo>
                        <a:cubicBezTo>
                          <a:pt x="-54111" y="2064350"/>
                          <a:pt x="153937" y="1988196"/>
                          <a:pt x="0" y="1794837"/>
                        </a:cubicBezTo>
                        <a:cubicBezTo>
                          <a:pt x="-82800" y="1613812"/>
                          <a:pt x="69113" y="1359910"/>
                          <a:pt x="0" y="1205906"/>
                        </a:cubicBezTo>
                        <a:cubicBezTo>
                          <a:pt x="-90257" y="972444"/>
                          <a:pt x="-44244" y="829014"/>
                          <a:pt x="0" y="701108"/>
                        </a:cubicBezTo>
                        <a:cubicBezTo>
                          <a:pt x="-70811" y="585470"/>
                          <a:pt x="-7246" y="133779"/>
                          <a:pt x="0" y="0"/>
                        </a:cubicBezTo>
                        <a:close/>
                      </a:path>
                      <a:path w="5102068" h="2804435" fill="none" stroke="0" extrusionOk="0">
                        <a:moveTo>
                          <a:pt x="0" y="0"/>
                        </a:moveTo>
                        <a:cubicBezTo>
                          <a:pt x="265447" y="-73854"/>
                          <a:pt x="318159" y="107481"/>
                          <a:pt x="566896" y="0"/>
                        </a:cubicBezTo>
                        <a:cubicBezTo>
                          <a:pt x="755915" y="-103367"/>
                          <a:pt x="793574" y="28850"/>
                          <a:pt x="980730" y="0"/>
                        </a:cubicBezTo>
                        <a:cubicBezTo>
                          <a:pt x="1132885" y="-30138"/>
                          <a:pt x="1226772" y="35332"/>
                          <a:pt x="1547626" y="0"/>
                        </a:cubicBezTo>
                        <a:cubicBezTo>
                          <a:pt x="1855299" y="-59939"/>
                          <a:pt x="1845849" y="91855"/>
                          <a:pt x="2063502" y="0"/>
                        </a:cubicBezTo>
                        <a:cubicBezTo>
                          <a:pt x="2280010" y="-36632"/>
                          <a:pt x="2360048" y="-53596"/>
                          <a:pt x="2477337" y="0"/>
                        </a:cubicBezTo>
                        <a:cubicBezTo>
                          <a:pt x="2545591" y="-38834"/>
                          <a:pt x="2960918" y="13655"/>
                          <a:pt x="3095254" y="0"/>
                        </a:cubicBezTo>
                        <a:cubicBezTo>
                          <a:pt x="3266865" y="-10378"/>
                          <a:pt x="3490790" y="87247"/>
                          <a:pt x="3764190" y="0"/>
                        </a:cubicBezTo>
                        <a:cubicBezTo>
                          <a:pt x="4120464" y="-65926"/>
                          <a:pt x="4218628" y="53674"/>
                          <a:pt x="4331088" y="0"/>
                        </a:cubicBezTo>
                        <a:cubicBezTo>
                          <a:pt x="4553620" y="-23411"/>
                          <a:pt x="4699919" y="86559"/>
                          <a:pt x="5102068" y="0"/>
                        </a:cubicBezTo>
                        <a:cubicBezTo>
                          <a:pt x="5194325" y="226189"/>
                          <a:pt x="5092630" y="436058"/>
                          <a:pt x="5102068" y="588930"/>
                        </a:cubicBezTo>
                        <a:cubicBezTo>
                          <a:pt x="5132659" y="783519"/>
                          <a:pt x="5072678" y="843645"/>
                          <a:pt x="5102068" y="1065685"/>
                        </a:cubicBezTo>
                        <a:cubicBezTo>
                          <a:pt x="5113290" y="1309176"/>
                          <a:pt x="5036787" y="1371327"/>
                          <a:pt x="5102068" y="1542438"/>
                        </a:cubicBezTo>
                        <a:cubicBezTo>
                          <a:pt x="5020326" y="1746456"/>
                          <a:pt x="5039535" y="1908676"/>
                          <a:pt x="5102068" y="2103325"/>
                        </a:cubicBezTo>
                        <a:cubicBezTo>
                          <a:pt x="5168738" y="2266524"/>
                          <a:pt x="5107534" y="2569867"/>
                          <a:pt x="5102068" y="2804435"/>
                        </a:cubicBezTo>
                        <a:cubicBezTo>
                          <a:pt x="4956261" y="2790948"/>
                          <a:pt x="4797985" y="2801958"/>
                          <a:pt x="4484150" y="2804435"/>
                        </a:cubicBezTo>
                        <a:cubicBezTo>
                          <a:pt x="4174813" y="2854480"/>
                          <a:pt x="4108927" y="2768582"/>
                          <a:pt x="3917253" y="2804435"/>
                        </a:cubicBezTo>
                        <a:cubicBezTo>
                          <a:pt x="3636003" y="2862186"/>
                          <a:pt x="3531573" y="2903539"/>
                          <a:pt x="3248316" y="2804435"/>
                        </a:cubicBezTo>
                        <a:cubicBezTo>
                          <a:pt x="3116724" y="2847761"/>
                          <a:pt x="2970162" y="2802661"/>
                          <a:pt x="2783461" y="2804435"/>
                        </a:cubicBezTo>
                        <a:cubicBezTo>
                          <a:pt x="2553141" y="2758181"/>
                          <a:pt x="2373490" y="2620255"/>
                          <a:pt x="2216565" y="2804435"/>
                        </a:cubicBezTo>
                        <a:cubicBezTo>
                          <a:pt x="2058006" y="2843460"/>
                          <a:pt x="1799139" y="2850952"/>
                          <a:pt x="1547626" y="2804435"/>
                        </a:cubicBezTo>
                        <a:cubicBezTo>
                          <a:pt x="1326299" y="2898187"/>
                          <a:pt x="1170503" y="2750553"/>
                          <a:pt x="1082770" y="2804435"/>
                        </a:cubicBezTo>
                        <a:cubicBezTo>
                          <a:pt x="820786" y="2852500"/>
                          <a:pt x="652217" y="2821441"/>
                          <a:pt x="515874" y="2804435"/>
                        </a:cubicBezTo>
                        <a:cubicBezTo>
                          <a:pt x="300202" y="2879927"/>
                          <a:pt x="157721" y="2788059"/>
                          <a:pt x="0" y="2804435"/>
                        </a:cubicBezTo>
                        <a:cubicBezTo>
                          <a:pt x="-26936" y="2603481"/>
                          <a:pt x="15241" y="2512687"/>
                          <a:pt x="0" y="2187458"/>
                        </a:cubicBezTo>
                        <a:cubicBezTo>
                          <a:pt x="-110533" y="1872629"/>
                          <a:pt x="348" y="1781037"/>
                          <a:pt x="0" y="1598526"/>
                        </a:cubicBezTo>
                        <a:cubicBezTo>
                          <a:pt x="-49173" y="1406543"/>
                          <a:pt x="-1972" y="1257476"/>
                          <a:pt x="0" y="1093728"/>
                        </a:cubicBezTo>
                        <a:cubicBezTo>
                          <a:pt x="10474" y="1056328"/>
                          <a:pt x="47638" y="793984"/>
                          <a:pt x="0" y="532841"/>
                        </a:cubicBezTo>
                        <a:cubicBezTo>
                          <a:pt x="4469" y="325324"/>
                          <a:pt x="37186" y="250274"/>
                          <a:pt x="0" y="0"/>
                        </a:cubicBezTo>
                        <a:close/>
                      </a:path>
                      <a:path w="5102068" h="2804435" fill="none" stroke="0" extrusionOk="0">
                        <a:moveTo>
                          <a:pt x="0" y="0"/>
                        </a:moveTo>
                        <a:cubicBezTo>
                          <a:pt x="243666" y="-65186"/>
                          <a:pt x="300513" y="112159"/>
                          <a:pt x="566896" y="0"/>
                        </a:cubicBezTo>
                        <a:cubicBezTo>
                          <a:pt x="753741" y="-64146"/>
                          <a:pt x="823167" y="65836"/>
                          <a:pt x="980730" y="0"/>
                        </a:cubicBezTo>
                        <a:cubicBezTo>
                          <a:pt x="1150335" y="-19001"/>
                          <a:pt x="1274655" y="-2141"/>
                          <a:pt x="1547626" y="0"/>
                        </a:cubicBezTo>
                        <a:cubicBezTo>
                          <a:pt x="1833426" y="-40177"/>
                          <a:pt x="1809588" y="68433"/>
                          <a:pt x="2063502" y="0"/>
                        </a:cubicBezTo>
                        <a:cubicBezTo>
                          <a:pt x="2278008" y="-18893"/>
                          <a:pt x="2409911" y="6836"/>
                          <a:pt x="2477337" y="0"/>
                        </a:cubicBezTo>
                        <a:cubicBezTo>
                          <a:pt x="2627949" y="9632"/>
                          <a:pt x="2970865" y="20321"/>
                          <a:pt x="3095254" y="0"/>
                        </a:cubicBezTo>
                        <a:cubicBezTo>
                          <a:pt x="3296471" y="27357"/>
                          <a:pt x="3446779" y="94290"/>
                          <a:pt x="3764190" y="0"/>
                        </a:cubicBezTo>
                        <a:cubicBezTo>
                          <a:pt x="4082697" y="-17622"/>
                          <a:pt x="4251760" y="62175"/>
                          <a:pt x="4331088" y="0"/>
                        </a:cubicBezTo>
                        <a:cubicBezTo>
                          <a:pt x="4528051" y="-32678"/>
                          <a:pt x="4772121" y="9456"/>
                          <a:pt x="5102068" y="0"/>
                        </a:cubicBezTo>
                        <a:cubicBezTo>
                          <a:pt x="5223717" y="245585"/>
                          <a:pt x="5149437" y="351568"/>
                          <a:pt x="5102068" y="588930"/>
                        </a:cubicBezTo>
                        <a:cubicBezTo>
                          <a:pt x="5113775" y="773306"/>
                          <a:pt x="5086417" y="815465"/>
                          <a:pt x="5102068" y="1065685"/>
                        </a:cubicBezTo>
                        <a:cubicBezTo>
                          <a:pt x="5097268" y="1297490"/>
                          <a:pt x="5072871" y="1378744"/>
                          <a:pt x="5102068" y="1542438"/>
                        </a:cubicBezTo>
                        <a:cubicBezTo>
                          <a:pt x="5108331" y="1690229"/>
                          <a:pt x="5080300" y="1922747"/>
                          <a:pt x="5102068" y="2103325"/>
                        </a:cubicBezTo>
                        <a:cubicBezTo>
                          <a:pt x="5196995" y="2295417"/>
                          <a:pt x="5070583" y="2600104"/>
                          <a:pt x="5102068" y="2804435"/>
                        </a:cubicBezTo>
                        <a:cubicBezTo>
                          <a:pt x="4874757" y="2812246"/>
                          <a:pt x="4734368" y="2755185"/>
                          <a:pt x="4484150" y="2804435"/>
                        </a:cubicBezTo>
                        <a:cubicBezTo>
                          <a:pt x="4184457" y="2792143"/>
                          <a:pt x="4067682" y="2772759"/>
                          <a:pt x="3917253" y="2804435"/>
                        </a:cubicBezTo>
                        <a:cubicBezTo>
                          <a:pt x="3699404" y="2832826"/>
                          <a:pt x="3571073" y="2840021"/>
                          <a:pt x="3248316" y="2804435"/>
                        </a:cubicBezTo>
                        <a:cubicBezTo>
                          <a:pt x="3028793" y="2831226"/>
                          <a:pt x="2932785" y="2760758"/>
                          <a:pt x="2783461" y="2804435"/>
                        </a:cubicBezTo>
                        <a:cubicBezTo>
                          <a:pt x="2619301" y="2819126"/>
                          <a:pt x="2382205" y="2629818"/>
                          <a:pt x="2216565" y="2804435"/>
                        </a:cubicBezTo>
                        <a:cubicBezTo>
                          <a:pt x="2032774" y="2858248"/>
                          <a:pt x="1804724" y="2731057"/>
                          <a:pt x="1547626" y="2804435"/>
                        </a:cubicBezTo>
                        <a:cubicBezTo>
                          <a:pt x="1383983" y="2799711"/>
                          <a:pt x="1226628" y="2794493"/>
                          <a:pt x="1082770" y="2804435"/>
                        </a:cubicBezTo>
                        <a:cubicBezTo>
                          <a:pt x="927066" y="2851102"/>
                          <a:pt x="702211" y="2755771"/>
                          <a:pt x="515874" y="2804435"/>
                        </a:cubicBezTo>
                        <a:cubicBezTo>
                          <a:pt x="333176" y="2853307"/>
                          <a:pt x="209099" y="2771419"/>
                          <a:pt x="0" y="2804435"/>
                        </a:cubicBezTo>
                        <a:cubicBezTo>
                          <a:pt x="-70994" y="2540168"/>
                          <a:pt x="56451" y="2483230"/>
                          <a:pt x="0" y="2187458"/>
                        </a:cubicBezTo>
                        <a:cubicBezTo>
                          <a:pt x="-50502" y="1885824"/>
                          <a:pt x="-5462" y="1844598"/>
                          <a:pt x="0" y="1598526"/>
                        </a:cubicBezTo>
                        <a:cubicBezTo>
                          <a:pt x="-22061" y="1356911"/>
                          <a:pt x="34400" y="1214205"/>
                          <a:pt x="0" y="1093728"/>
                        </a:cubicBezTo>
                        <a:cubicBezTo>
                          <a:pt x="-23476" y="926514"/>
                          <a:pt x="-29654" y="711338"/>
                          <a:pt x="0" y="532841"/>
                        </a:cubicBezTo>
                        <a:cubicBezTo>
                          <a:pt x="5756" y="304288"/>
                          <a:pt x="60997" y="237968"/>
                          <a:pt x="0" y="0"/>
                        </a:cubicBezTo>
                        <a:close/>
                      </a:path>
                      <a:path w="5102068" h="2804435" fill="none" stroke="0" extrusionOk="0">
                        <a:moveTo>
                          <a:pt x="0" y="0"/>
                        </a:moveTo>
                        <a:cubicBezTo>
                          <a:pt x="270805" y="-89123"/>
                          <a:pt x="292357" y="89693"/>
                          <a:pt x="566896" y="0"/>
                        </a:cubicBezTo>
                        <a:cubicBezTo>
                          <a:pt x="743665" y="-57585"/>
                          <a:pt x="851516" y="56788"/>
                          <a:pt x="980730" y="0"/>
                        </a:cubicBezTo>
                        <a:cubicBezTo>
                          <a:pt x="1137476" y="-27106"/>
                          <a:pt x="1258994" y="-64272"/>
                          <a:pt x="1547626" y="0"/>
                        </a:cubicBezTo>
                        <a:cubicBezTo>
                          <a:pt x="1812446" y="-54342"/>
                          <a:pt x="1816927" y="51564"/>
                          <a:pt x="2063502" y="0"/>
                        </a:cubicBezTo>
                        <a:cubicBezTo>
                          <a:pt x="2286031" y="-10421"/>
                          <a:pt x="2423800" y="-9791"/>
                          <a:pt x="2477337" y="0"/>
                        </a:cubicBezTo>
                        <a:cubicBezTo>
                          <a:pt x="2635000" y="11359"/>
                          <a:pt x="2954856" y="-33054"/>
                          <a:pt x="3095254" y="0"/>
                        </a:cubicBezTo>
                        <a:cubicBezTo>
                          <a:pt x="3313612" y="13135"/>
                          <a:pt x="3443183" y="112019"/>
                          <a:pt x="3764190" y="0"/>
                        </a:cubicBezTo>
                        <a:cubicBezTo>
                          <a:pt x="4067743" y="-24153"/>
                          <a:pt x="4245976" y="43326"/>
                          <a:pt x="4331088" y="0"/>
                        </a:cubicBezTo>
                        <a:cubicBezTo>
                          <a:pt x="4555767" y="-23750"/>
                          <a:pt x="4716483" y="-80578"/>
                          <a:pt x="5102068" y="0"/>
                        </a:cubicBezTo>
                        <a:cubicBezTo>
                          <a:pt x="5271808" y="191815"/>
                          <a:pt x="5172172" y="377895"/>
                          <a:pt x="5102068" y="588930"/>
                        </a:cubicBezTo>
                        <a:cubicBezTo>
                          <a:pt x="5101385" y="767265"/>
                          <a:pt x="5096775" y="807282"/>
                          <a:pt x="5102068" y="1065685"/>
                        </a:cubicBezTo>
                        <a:cubicBezTo>
                          <a:pt x="5106251" y="1277709"/>
                          <a:pt x="5080585" y="1380799"/>
                          <a:pt x="5102068" y="1542438"/>
                        </a:cubicBezTo>
                        <a:cubicBezTo>
                          <a:pt x="5065589" y="1695817"/>
                          <a:pt x="5071647" y="1874346"/>
                          <a:pt x="5102068" y="2103325"/>
                        </a:cubicBezTo>
                        <a:cubicBezTo>
                          <a:pt x="5290189" y="2325275"/>
                          <a:pt x="5089818" y="2566569"/>
                          <a:pt x="5102068" y="2804435"/>
                        </a:cubicBezTo>
                        <a:cubicBezTo>
                          <a:pt x="4911902" y="2769827"/>
                          <a:pt x="4712651" y="2765320"/>
                          <a:pt x="4484150" y="2804435"/>
                        </a:cubicBezTo>
                        <a:cubicBezTo>
                          <a:pt x="4168876" y="2767511"/>
                          <a:pt x="4083520" y="2758609"/>
                          <a:pt x="3917253" y="2804435"/>
                        </a:cubicBezTo>
                        <a:cubicBezTo>
                          <a:pt x="3800839" y="2789901"/>
                          <a:pt x="3576105" y="2792448"/>
                          <a:pt x="3248316" y="2804435"/>
                        </a:cubicBezTo>
                        <a:cubicBezTo>
                          <a:pt x="3012061" y="2833583"/>
                          <a:pt x="2939387" y="2765362"/>
                          <a:pt x="2783461" y="2804435"/>
                        </a:cubicBezTo>
                        <a:cubicBezTo>
                          <a:pt x="2651655" y="2890126"/>
                          <a:pt x="2454272" y="2677529"/>
                          <a:pt x="2216565" y="2804435"/>
                        </a:cubicBezTo>
                        <a:cubicBezTo>
                          <a:pt x="2000922" y="2887897"/>
                          <a:pt x="1732739" y="2796481"/>
                          <a:pt x="1547626" y="2804435"/>
                        </a:cubicBezTo>
                        <a:cubicBezTo>
                          <a:pt x="1380397" y="2857900"/>
                          <a:pt x="1273874" y="2748022"/>
                          <a:pt x="1082770" y="2804435"/>
                        </a:cubicBezTo>
                        <a:cubicBezTo>
                          <a:pt x="911526" y="2899313"/>
                          <a:pt x="658912" y="2702499"/>
                          <a:pt x="515874" y="2804435"/>
                        </a:cubicBezTo>
                        <a:cubicBezTo>
                          <a:pt x="346289" y="2883774"/>
                          <a:pt x="175279" y="2770676"/>
                          <a:pt x="0" y="2804435"/>
                        </a:cubicBezTo>
                        <a:cubicBezTo>
                          <a:pt x="-86108" y="2570044"/>
                          <a:pt x="3842" y="2489680"/>
                          <a:pt x="0" y="2187458"/>
                        </a:cubicBezTo>
                        <a:cubicBezTo>
                          <a:pt x="-41720" y="1900537"/>
                          <a:pt x="9796" y="1844244"/>
                          <a:pt x="0" y="1598526"/>
                        </a:cubicBezTo>
                        <a:cubicBezTo>
                          <a:pt x="-26396" y="1363613"/>
                          <a:pt x="55820" y="1174040"/>
                          <a:pt x="0" y="1093728"/>
                        </a:cubicBezTo>
                        <a:cubicBezTo>
                          <a:pt x="19741" y="937856"/>
                          <a:pt x="-1780" y="658011"/>
                          <a:pt x="0" y="532841"/>
                        </a:cubicBezTo>
                        <a:cubicBezTo>
                          <a:pt x="6425" y="284072"/>
                          <a:pt x="53585" y="257691"/>
                          <a:pt x="0" y="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GB" sz="3200">
              <a:solidFill>
                <a:schemeClr val="tx1"/>
              </a:solidFill>
              <a:latin typeface="Poppins SemiBold"/>
            </a:endParaRPr>
          </a:p>
        </p:txBody>
      </p:sp>
      <p:sp>
        <p:nvSpPr>
          <p:cNvPr id="18" name="TextBox 1">
            <a:extLst>
              <a:ext uri="{FF2B5EF4-FFF2-40B4-BE49-F238E27FC236}">
                <a16:creationId xmlns:a16="http://schemas.microsoft.com/office/drawing/2014/main" id="{6E007D3B-A500-73E6-8D82-FEAE4DCB6216}"/>
              </a:ext>
            </a:extLst>
          </p:cNvPr>
          <p:cNvSpPr txBox="1"/>
          <p:nvPr/>
        </p:nvSpPr>
        <p:spPr>
          <a:xfrm>
            <a:off x="675415" y="4888977"/>
            <a:ext cx="4208149" cy="584775"/>
          </a:xfrm>
          <a:prstGeom prst="rect">
            <a:avLst/>
          </a:prstGeom>
          <a:noFill/>
        </p:spPr>
        <p:txBody>
          <a:bodyPr wrap="square" l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600">
                <a:solidFill>
                  <a:srgbClr val="2F336C"/>
                </a:solidFill>
                <a:latin typeface="Sofia Pro Regular" panose="020B0000000000000000" pitchFamily="34" charset="0"/>
                <a:cs typeface="Poppins" panose="02000000000000000000" pitchFamily="2" charset="77"/>
              </a:rPr>
              <a:t>If you are using social media, please tag: #Buddle, @SportEngland @SportStructures</a:t>
            </a:r>
          </a:p>
        </p:txBody>
      </p:sp>
      <p:sp>
        <p:nvSpPr>
          <p:cNvPr id="19" name="TextBox 1">
            <a:extLst>
              <a:ext uri="{FF2B5EF4-FFF2-40B4-BE49-F238E27FC236}">
                <a16:creationId xmlns:a16="http://schemas.microsoft.com/office/drawing/2014/main" id="{F32718C3-7800-023B-3454-A68EB50CF083}"/>
              </a:ext>
            </a:extLst>
          </p:cNvPr>
          <p:cNvSpPr txBox="1"/>
          <p:nvPr/>
        </p:nvSpPr>
        <p:spPr>
          <a:xfrm>
            <a:off x="5299816" y="4203857"/>
            <a:ext cx="4208149" cy="379656"/>
          </a:xfrm>
          <a:prstGeom prst="rect">
            <a:avLst/>
          </a:prstGeom>
          <a:noFill/>
        </p:spPr>
        <p:txBody>
          <a:bodyPr wrap="square" l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67">
                <a:solidFill>
                  <a:srgbClr val="2F336C"/>
                </a:solidFill>
                <a:latin typeface="Sofia Pro Regular" panose="020B0000000000000000" pitchFamily="34" charset="0"/>
                <a:cs typeface="Poppins" panose="02000000000000000000" pitchFamily="2" charset="77"/>
              </a:rPr>
              <a:t>Before we start, please ensure that:</a:t>
            </a:r>
          </a:p>
        </p:txBody>
      </p:sp>
      <p:pic>
        <p:nvPicPr>
          <p:cNvPr id="20" name="Graphic 2" descr="Radio microphone">
            <a:extLst>
              <a:ext uri="{FF2B5EF4-FFF2-40B4-BE49-F238E27FC236}">
                <a16:creationId xmlns:a16="http://schemas.microsoft.com/office/drawing/2014/main" id="{D509E250-9F47-4598-06B4-9FB6357628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1085" y="4732397"/>
            <a:ext cx="926919" cy="926919"/>
          </a:xfrm>
          <a:prstGeom prst="rect">
            <a:avLst/>
          </a:prstGeom>
        </p:spPr>
      </p:pic>
      <p:cxnSp>
        <p:nvCxnSpPr>
          <p:cNvPr id="22" name="Straight Connector 21">
            <a:extLst>
              <a:ext uri="{FF2B5EF4-FFF2-40B4-BE49-F238E27FC236}">
                <a16:creationId xmlns:a16="http://schemas.microsoft.com/office/drawing/2014/main" id="{3886A9B1-B99C-14CD-38D1-AFF35083F862}"/>
              </a:ext>
            </a:extLst>
          </p:cNvPr>
          <p:cNvCxnSpPr>
            <a:cxnSpLocks/>
          </p:cNvCxnSpPr>
          <p:nvPr/>
        </p:nvCxnSpPr>
        <p:spPr>
          <a:xfrm>
            <a:off x="5315772" y="4847397"/>
            <a:ext cx="614281" cy="6969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4">
            <a:extLst>
              <a:ext uri="{FF2B5EF4-FFF2-40B4-BE49-F238E27FC236}">
                <a16:creationId xmlns:a16="http://schemas.microsoft.com/office/drawing/2014/main" id="{3689476D-E81C-747A-9BE2-2A1CFDA6293D}"/>
              </a:ext>
            </a:extLst>
          </p:cNvPr>
          <p:cNvSpPr txBox="1"/>
          <p:nvPr/>
        </p:nvSpPr>
        <p:spPr>
          <a:xfrm>
            <a:off x="6256401" y="4847041"/>
            <a:ext cx="2104075" cy="666977"/>
          </a:xfrm>
          <a:prstGeom prst="rect">
            <a:avLst/>
          </a:prstGeom>
          <a:noFill/>
        </p:spPr>
        <p:txBody>
          <a:bodyPr wrap="square" l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67">
                <a:solidFill>
                  <a:srgbClr val="2F336C"/>
                </a:solidFill>
                <a:latin typeface="Sofia Pro Regular" panose="020B0000000000000000" pitchFamily="34" charset="0"/>
                <a:cs typeface="Poppins" panose="02000000000000000000" pitchFamily="2" charset="77"/>
              </a:rPr>
              <a:t>Your microphone is muted</a:t>
            </a:r>
          </a:p>
        </p:txBody>
      </p:sp>
      <p:pic>
        <p:nvPicPr>
          <p:cNvPr id="26" name="Graphic 5" descr="Chat bubble">
            <a:extLst>
              <a:ext uri="{FF2B5EF4-FFF2-40B4-BE49-F238E27FC236}">
                <a16:creationId xmlns:a16="http://schemas.microsoft.com/office/drawing/2014/main" id="{F4B4606C-4EE7-6428-8B90-7949FED3B5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6000" y="4698476"/>
            <a:ext cx="984885" cy="984885"/>
          </a:xfrm>
          <a:prstGeom prst="rect">
            <a:avLst/>
          </a:prstGeom>
        </p:spPr>
      </p:pic>
      <p:sp>
        <p:nvSpPr>
          <p:cNvPr id="28" name="TextBox 6">
            <a:extLst>
              <a:ext uri="{FF2B5EF4-FFF2-40B4-BE49-F238E27FC236}">
                <a16:creationId xmlns:a16="http://schemas.microsoft.com/office/drawing/2014/main" id="{022E04B7-EEB4-E0E0-6BEA-E6EE733416D1}"/>
              </a:ext>
            </a:extLst>
          </p:cNvPr>
          <p:cNvSpPr txBox="1"/>
          <p:nvPr/>
        </p:nvSpPr>
        <p:spPr>
          <a:xfrm>
            <a:off x="9826068" y="4842685"/>
            <a:ext cx="2104075" cy="666977"/>
          </a:xfrm>
          <a:prstGeom prst="rect">
            <a:avLst/>
          </a:prstGeom>
          <a:noFill/>
        </p:spPr>
        <p:txBody>
          <a:bodyPr wrap="square" l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867">
                <a:solidFill>
                  <a:srgbClr val="2F336C"/>
                </a:solidFill>
                <a:latin typeface="Sofia Pro Regular" panose="020B0000000000000000" pitchFamily="34" charset="0"/>
                <a:cs typeface="Poppins" panose="02000000000000000000" pitchFamily="2" charset="77"/>
              </a:rPr>
              <a:t>You can see and use the chat box</a:t>
            </a:r>
          </a:p>
        </p:txBody>
      </p:sp>
      <p:sp>
        <p:nvSpPr>
          <p:cNvPr id="4" name="TextBox 3">
            <a:extLst>
              <a:ext uri="{FF2B5EF4-FFF2-40B4-BE49-F238E27FC236}">
                <a16:creationId xmlns:a16="http://schemas.microsoft.com/office/drawing/2014/main" id="{213FDD26-9D21-2FAD-A6D3-ADD3B8E18FD1}"/>
              </a:ext>
            </a:extLst>
          </p:cNvPr>
          <p:cNvSpPr txBox="1"/>
          <p:nvPr/>
        </p:nvSpPr>
        <p:spPr>
          <a:xfrm>
            <a:off x="6927939" y="773165"/>
            <a:ext cx="4565211" cy="2400657"/>
          </a:xfrm>
          <a:prstGeom prst="rect">
            <a:avLst/>
          </a:prstGeom>
          <a:noFill/>
        </p:spPr>
        <p:txBody>
          <a:bodyPr wrap="square" lIns="91440" tIns="45720" rIns="91440" bIns="45720" rtlCol="0" anchor="t">
            <a:spAutoFit/>
          </a:bodyPr>
          <a:lstStyle/>
          <a:p>
            <a:r>
              <a:rPr lang="en-GB" sz="2000" b="1" i="1">
                <a:latin typeface="Sofia Pro Regular"/>
                <a:ea typeface="Tahoma"/>
                <a:cs typeface="Tahoma"/>
              </a:rPr>
              <a:t>While you are waiting – type in the chat box...</a:t>
            </a:r>
          </a:p>
          <a:p>
            <a:endParaRPr lang="en-GB" sz="2000" b="1" i="1">
              <a:latin typeface="Sofia Pro Regular"/>
              <a:ea typeface="Tahoma"/>
              <a:cs typeface="Tahoma"/>
            </a:endParaRPr>
          </a:p>
          <a:p>
            <a:pPr marL="342900" indent="-342900">
              <a:buFontTx/>
              <a:buChar char="-"/>
            </a:pPr>
            <a:r>
              <a:rPr lang="en-GB">
                <a:latin typeface="Sofia Pro Regular"/>
              </a:rPr>
              <a:t>Where are you in England?</a:t>
            </a:r>
          </a:p>
          <a:p>
            <a:pPr marL="342900" indent="-342900">
              <a:buFontTx/>
              <a:buChar char="-"/>
            </a:pPr>
            <a:r>
              <a:rPr lang="en-GB">
                <a:latin typeface="Sofia Pro Regular"/>
              </a:rPr>
              <a:t>Which community organisation / club are you  representing?</a:t>
            </a:r>
          </a:p>
          <a:p>
            <a:pPr marL="342900" indent="-342900">
              <a:buFontTx/>
              <a:buChar char="-"/>
            </a:pPr>
            <a:r>
              <a:rPr lang="en-GB">
                <a:latin typeface="Sofia Pro Regular"/>
              </a:rPr>
              <a:t>Have you attended Club Matters training before?</a:t>
            </a:r>
            <a:endParaRPr lang="en-GB">
              <a:latin typeface="Sofia Pro Regular"/>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5833996"/>
      </p:ext>
    </p:extLst>
  </p:cSld>
  <p:clrMapOvr>
    <a:masterClrMapping/>
  </p:clrMapOvr>
  <mc:AlternateContent xmlns:mc="http://schemas.openxmlformats.org/markup-compatibility/2006" xmlns:p14="http://schemas.microsoft.com/office/powerpoint/2010/main">
    <mc:Choice Requires="p14">
      <p:transition spd="med" p14:dur="700" advTm="7410">
        <p:fade/>
      </p:transition>
    </mc:Choice>
    <mc:Fallback xmlns="">
      <p:transition spd="med" advTm="741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7477407" cy="755412"/>
          </a:xfrm>
          <a:prstGeom prst="rect">
            <a:avLst/>
          </a:prstGeom>
        </p:spPr>
        <p:txBody>
          <a:bodyPr>
            <a:normAutofit/>
          </a:bodyPr>
          <a:lstStyle/>
          <a:p>
            <a:pPr>
              <a:lnSpc>
                <a:spcPct val="100000"/>
              </a:lnSpc>
            </a:pPr>
            <a:r>
              <a:rPr lang="en-US" sz="2800">
                <a:solidFill>
                  <a:srgbClr val="2F336C"/>
                </a:solidFill>
              </a:rPr>
              <a:t>New Sport England guidance </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Picture 7" descr="Graphical user interface, website&#10;&#10;Description automatically generated">
            <a:extLst>
              <a:ext uri="{FF2B5EF4-FFF2-40B4-BE49-F238E27FC236}">
                <a16:creationId xmlns:a16="http://schemas.microsoft.com/office/drawing/2014/main" id="{6BF23735-6434-392F-049B-C31746E6A20F}"/>
              </a:ext>
            </a:extLst>
          </p:cNvPr>
          <p:cNvPicPr>
            <a:picLocks noChangeAspect="1"/>
          </p:cNvPicPr>
          <p:nvPr/>
        </p:nvPicPr>
        <p:blipFill rotWithShape="1">
          <a:blip r:embed="rId4"/>
          <a:srcRect t="9096" r="1232" b="19038"/>
          <a:stretch/>
        </p:blipFill>
        <p:spPr>
          <a:xfrm>
            <a:off x="701144" y="1169006"/>
            <a:ext cx="10274452" cy="4176954"/>
          </a:xfrm>
          <a:prstGeom prst="rect">
            <a:avLst/>
          </a:prstGeom>
        </p:spPr>
      </p:pic>
      <p:grpSp>
        <p:nvGrpSpPr>
          <p:cNvPr id="4" name="Group 3">
            <a:extLst>
              <a:ext uri="{FF2B5EF4-FFF2-40B4-BE49-F238E27FC236}">
                <a16:creationId xmlns:a16="http://schemas.microsoft.com/office/drawing/2014/main" id="{67E2D262-374D-8044-EAFA-B90DD409A900}"/>
              </a:ext>
            </a:extLst>
          </p:cNvPr>
          <p:cNvGrpSpPr/>
          <p:nvPr/>
        </p:nvGrpSpPr>
        <p:grpSpPr>
          <a:xfrm>
            <a:off x="0" y="5784067"/>
            <a:ext cx="12192000" cy="1073933"/>
            <a:chOff x="0" y="5784067"/>
            <a:chExt cx="12192000" cy="1073933"/>
          </a:xfrm>
        </p:grpSpPr>
        <p:pic>
          <p:nvPicPr>
            <p:cNvPr id="7" name="Picture 6">
              <a:extLst>
                <a:ext uri="{FF2B5EF4-FFF2-40B4-BE49-F238E27FC236}">
                  <a16:creationId xmlns:a16="http://schemas.microsoft.com/office/drawing/2014/main" id="{F7A3609C-3A88-CE0F-ACE5-75D435365FD4}"/>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8" name="TextBox 7">
              <a:extLst>
                <a:ext uri="{FF2B5EF4-FFF2-40B4-BE49-F238E27FC236}">
                  <a16:creationId xmlns:a16="http://schemas.microsoft.com/office/drawing/2014/main" id="{9F5BAB77-6CE6-1618-734C-0B668F0E2765}"/>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9" name="Picture 8" descr="A white and black logo&#10;&#10;Description automatically generated">
              <a:extLst>
                <a:ext uri="{FF2B5EF4-FFF2-40B4-BE49-F238E27FC236}">
                  <a16:creationId xmlns:a16="http://schemas.microsoft.com/office/drawing/2014/main" id="{347EB731-476D-1A22-EB3A-522A5340EE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388453548"/>
      </p:ext>
    </p:extLst>
  </p:cSld>
  <p:clrMapOvr>
    <a:masterClrMapping/>
  </p:clrMapOvr>
  <mc:AlternateContent xmlns:mc="http://schemas.openxmlformats.org/markup-compatibility/2006" xmlns:p14="http://schemas.microsoft.com/office/powerpoint/2010/main">
    <mc:Choice Requires="p14">
      <p:transition spd="slow" p14:dur="2000" advTm="11786"/>
    </mc:Choice>
    <mc:Fallback xmlns="">
      <p:transition spd="slow" advTm="1178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1FEB1D-9476-8A3B-C68D-F6A8C11AEDD0}"/>
              </a:ext>
            </a:extLst>
          </p:cNvPr>
          <p:cNvSpPr txBox="1"/>
          <p:nvPr/>
        </p:nvSpPr>
        <p:spPr>
          <a:xfrm>
            <a:off x="476759" y="1885201"/>
            <a:ext cx="3936215" cy="1793248"/>
          </a:xfrm>
          <a:prstGeom prst="rect">
            <a:avLst/>
          </a:prstGeom>
          <a:noFill/>
        </p:spPr>
        <p:txBody>
          <a:bodyPr wrap="square">
            <a:spAutoFit/>
          </a:bodyPr>
          <a:lstStyle/>
          <a:p>
            <a:pPr defTabSz="609585">
              <a:lnSpc>
                <a:spcPts val="6986"/>
              </a:lnSpc>
            </a:pPr>
            <a:r>
              <a:rPr lang="en-US" sz="4267" b="1" kern="1600">
                <a:solidFill>
                  <a:srgbClr val="FFFFFF"/>
                </a:solidFill>
                <a:highlight>
                  <a:srgbClr val="2F336C"/>
                </a:highlight>
                <a:latin typeface="Sofia Pro Semi Bold" panose="020B0000000000000000" pitchFamily="34" charset="0"/>
                <a:cs typeface="Poppins SemiBold" panose="02000000000000000000" pitchFamily="2" charset="77"/>
              </a:rPr>
              <a:t>Asset owning content only </a:t>
            </a:r>
          </a:p>
        </p:txBody>
      </p:sp>
      <p:pic>
        <p:nvPicPr>
          <p:cNvPr id="3" name="Graphic 10">
            <a:extLst>
              <a:ext uri="{FF2B5EF4-FFF2-40B4-BE49-F238E27FC236}">
                <a16:creationId xmlns:a16="http://schemas.microsoft.com/office/drawing/2014/main" id="{4ED24E3D-AFB0-6C50-5F4D-3AD50CE0D1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9866"/>
            <a:ext cx="926164" cy="239119"/>
          </a:xfrm>
          <a:prstGeom prst="rect">
            <a:avLst/>
          </a:prstGeom>
        </p:spPr>
      </p:pic>
      <p:grpSp>
        <p:nvGrpSpPr>
          <p:cNvPr id="2" name="Group 1">
            <a:extLst>
              <a:ext uri="{FF2B5EF4-FFF2-40B4-BE49-F238E27FC236}">
                <a16:creationId xmlns:a16="http://schemas.microsoft.com/office/drawing/2014/main" id="{592F44BB-80B8-471C-CE5A-7A6DA3A7DBB8}"/>
              </a:ext>
            </a:extLst>
          </p:cNvPr>
          <p:cNvGrpSpPr/>
          <p:nvPr/>
        </p:nvGrpSpPr>
        <p:grpSpPr>
          <a:xfrm>
            <a:off x="4735116" y="1263614"/>
            <a:ext cx="6227745" cy="4073699"/>
            <a:chOff x="3234308" y="935622"/>
            <a:chExt cx="5589611" cy="3562237"/>
          </a:xfrm>
        </p:grpSpPr>
        <p:pic>
          <p:nvPicPr>
            <p:cNvPr id="4" name="Picture 3" descr="A blue rectangle with black border&#10;&#10;Description automatically generated">
              <a:extLst>
                <a:ext uri="{FF2B5EF4-FFF2-40B4-BE49-F238E27FC236}">
                  <a16:creationId xmlns:a16="http://schemas.microsoft.com/office/drawing/2014/main" id="{A11BADAC-4511-44E9-FC44-F97A19F85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4178" y="935622"/>
              <a:ext cx="4390200" cy="324000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2760531A-2135-11A9-70E1-6838C6CAE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0921" y="935622"/>
              <a:ext cx="4388400" cy="3238673"/>
            </a:xfrm>
            <a:prstGeom prst="rect">
              <a:avLst/>
            </a:prstGeom>
          </p:spPr>
        </p:pic>
        <p:pic>
          <p:nvPicPr>
            <p:cNvPr id="6" name="Graphic 5">
              <a:extLst>
                <a:ext uri="{FF2B5EF4-FFF2-40B4-BE49-F238E27FC236}">
                  <a16:creationId xmlns:a16="http://schemas.microsoft.com/office/drawing/2014/main" id="{91E0ED0A-1726-9979-54DF-1D0DB61EA5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79266" y="1404966"/>
              <a:ext cx="4644653" cy="3092893"/>
            </a:xfrm>
            <a:prstGeom prst="rect">
              <a:avLst/>
            </a:prstGeom>
          </p:spPr>
        </p:pic>
        <p:sp>
          <p:nvSpPr>
            <p:cNvPr id="9" name="Oval 8">
              <a:extLst>
                <a:ext uri="{FF2B5EF4-FFF2-40B4-BE49-F238E27FC236}">
                  <a16:creationId xmlns:a16="http://schemas.microsoft.com/office/drawing/2014/main" id="{EE127A24-280A-6C0D-D9D0-2B4DBE084F46}"/>
                </a:ext>
              </a:extLst>
            </p:cNvPr>
            <p:cNvSpPr/>
            <p:nvPr/>
          </p:nvSpPr>
          <p:spPr>
            <a:xfrm>
              <a:off x="3234308" y="3697458"/>
              <a:ext cx="666947" cy="66694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2301881"/>
      </p:ext>
    </p:extLst>
  </p:cSld>
  <p:clrMapOvr>
    <a:masterClrMapping/>
  </p:clrMapOvr>
  <mc:AlternateContent xmlns:mc="http://schemas.openxmlformats.org/markup-compatibility/2006">
    <mc:Choice xmlns:p14="http://schemas.microsoft.com/office/powerpoint/2010/main" Requires="p14">
      <p:transition spd="med" p14:dur="700" advTm="11634">
        <p:fade/>
      </p:transition>
    </mc:Choice>
    <mc:Fallback>
      <p:transition spd="med" advTm="11634">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391771"/>
            <a:ext cx="9245288" cy="755412"/>
          </a:xfrm>
          <a:prstGeom prst="rect">
            <a:avLst/>
          </a:prstGeom>
        </p:spPr>
        <p:txBody>
          <a:bodyPr>
            <a:normAutofit/>
          </a:bodyPr>
          <a:lstStyle/>
          <a:p>
            <a:pPr>
              <a:lnSpc>
                <a:spcPct val="100000"/>
              </a:lnSpc>
            </a:pPr>
            <a:r>
              <a:rPr lang="en-US" sz="2800">
                <a:solidFill>
                  <a:srgbClr val="2F336C"/>
                </a:solidFill>
              </a:rPr>
              <a:t>Asset owning –TIPS- Hot water and heating </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4" name="Content Placeholder 2">
            <a:extLst>
              <a:ext uri="{FF2B5EF4-FFF2-40B4-BE49-F238E27FC236}">
                <a16:creationId xmlns:a16="http://schemas.microsoft.com/office/drawing/2014/main" id="{E86B9889-CEB7-01F9-96C1-B08F038279C8}"/>
              </a:ext>
            </a:extLst>
          </p:cNvPr>
          <p:cNvSpPr txBox="1">
            <a:spLocks/>
          </p:cNvSpPr>
          <p:nvPr/>
        </p:nvSpPr>
        <p:spPr>
          <a:xfrm>
            <a:off x="589176" y="1783513"/>
            <a:ext cx="11299091" cy="3376316"/>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Semi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Are you overheating your facility? </a:t>
            </a: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Control hot water temperatures – reduce the heat (60 degree)</a:t>
            </a: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Don’t let heat escape -insulate </a:t>
            </a:r>
            <a:endParaRPr lang="en-US" sz="1600">
              <a:solidFill>
                <a:srgbClr val="242424"/>
              </a:solidFill>
              <a:latin typeface="Sofia Pro Regular" panose="020B0000000000000000" pitchFamily="34" charset="0"/>
              <a:ea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Ensure boiler are on a timer and set these timers to match the building use</a:t>
            </a:r>
          </a:p>
          <a:p>
            <a:pPr marL="0" marR="0" lvl="0" indent="0" algn="l" defTabSz="914400" rtl="0" eaLnBrk="1" fontAlgn="auto" latinLnBrk="0" hangingPunct="1">
              <a:lnSpc>
                <a:spcPct val="90000"/>
              </a:lnSpc>
              <a:spcBef>
                <a:spcPts val="1000"/>
              </a:spcBef>
              <a:spcAft>
                <a:spcPts val="0"/>
              </a:spcAft>
              <a:buClr>
                <a:srgbClr val="77C2F6"/>
              </a:buClr>
              <a:buSzTx/>
              <a:buNone/>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Keep heaters clear </a:t>
            </a: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Heater boiler turn off in summer</a:t>
            </a: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77C2F6"/>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Draught proof doors and windows</a:t>
            </a:r>
          </a:p>
        </p:txBody>
      </p:sp>
      <p:grpSp>
        <p:nvGrpSpPr>
          <p:cNvPr id="6" name="Group 5">
            <a:extLst>
              <a:ext uri="{FF2B5EF4-FFF2-40B4-BE49-F238E27FC236}">
                <a16:creationId xmlns:a16="http://schemas.microsoft.com/office/drawing/2014/main" id="{DBB5187B-EE4C-9469-0195-59D490707808}"/>
              </a:ext>
            </a:extLst>
          </p:cNvPr>
          <p:cNvGrpSpPr/>
          <p:nvPr/>
        </p:nvGrpSpPr>
        <p:grpSpPr>
          <a:xfrm>
            <a:off x="0" y="5784067"/>
            <a:ext cx="12192000" cy="1073933"/>
            <a:chOff x="0" y="5784067"/>
            <a:chExt cx="12192000" cy="1073933"/>
          </a:xfrm>
        </p:grpSpPr>
        <p:pic>
          <p:nvPicPr>
            <p:cNvPr id="7" name="Picture 6">
              <a:extLst>
                <a:ext uri="{FF2B5EF4-FFF2-40B4-BE49-F238E27FC236}">
                  <a16:creationId xmlns:a16="http://schemas.microsoft.com/office/drawing/2014/main" id="{7108B0C8-C7C0-E469-5059-165400A15A65}"/>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8" name="TextBox 7">
              <a:extLst>
                <a:ext uri="{FF2B5EF4-FFF2-40B4-BE49-F238E27FC236}">
                  <a16:creationId xmlns:a16="http://schemas.microsoft.com/office/drawing/2014/main" id="{0D4C091A-ACE4-40C9-E499-123EAF7A06EE}"/>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9" name="Picture 8" descr="A white and black logo&#10;&#10;Description automatically generated">
              <a:extLst>
                <a:ext uri="{FF2B5EF4-FFF2-40B4-BE49-F238E27FC236}">
                  <a16:creationId xmlns:a16="http://schemas.microsoft.com/office/drawing/2014/main" id="{FE88E8A9-D621-9DF1-7D0B-7952C5A59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3918852525"/>
      </p:ext>
    </p:extLst>
  </p:cSld>
  <p:clrMapOvr>
    <a:masterClrMapping/>
  </p:clrMapOvr>
  <mc:AlternateContent xmlns:mc="http://schemas.openxmlformats.org/markup-compatibility/2006" xmlns:p14="http://schemas.microsoft.com/office/powerpoint/2010/main">
    <mc:Choice Requires="p14">
      <p:transition spd="slow" p14:dur="2000" advTm="33837"/>
    </mc:Choice>
    <mc:Fallback xmlns="">
      <p:transition spd="slow" advTm="3383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65966" y="407040"/>
            <a:ext cx="7477407" cy="755412"/>
          </a:xfrm>
          <a:prstGeom prst="rect">
            <a:avLst/>
          </a:prstGeom>
        </p:spPr>
        <p:txBody>
          <a:bodyPr>
            <a:normAutofit/>
          </a:bodyPr>
          <a:lstStyle/>
          <a:p>
            <a:pPr>
              <a:lnSpc>
                <a:spcPct val="100000"/>
              </a:lnSpc>
            </a:pPr>
            <a:r>
              <a:rPr lang="en-US" sz="2800">
                <a:solidFill>
                  <a:srgbClr val="2F336C"/>
                </a:solidFill>
              </a:rPr>
              <a:t>Asset owning – TIPS- Lighting </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4" name="Content Placeholder 2">
            <a:extLst>
              <a:ext uri="{FF2B5EF4-FFF2-40B4-BE49-F238E27FC236}">
                <a16:creationId xmlns:a16="http://schemas.microsoft.com/office/drawing/2014/main" id="{E86B9889-CEB7-01F9-96C1-B08F038279C8}"/>
              </a:ext>
            </a:extLst>
          </p:cNvPr>
          <p:cNvSpPr txBox="1">
            <a:spLocks/>
          </p:cNvSpPr>
          <p:nvPr/>
        </p:nvSpPr>
        <p:spPr>
          <a:xfrm>
            <a:off x="565966" y="1763486"/>
            <a:ext cx="11242919" cy="4687474"/>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Semi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Switch on to switching off - Put posters and visual aids to remind people to turn off lights</a:t>
            </a: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Reduce unnecessary lighting</a:t>
            </a: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Automate lighting in little used areas</a:t>
            </a: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Install daylight sensors</a:t>
            </a: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Change to LED lightening where possible</a:t>
            </a: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lang="en-US" sz="1600" dirty="0">
              <a:solidFill>
                <a:srgbClr val="242424"/>
              </a:solidFill>
              <a:latin typeface="Sofia Pro Regular" panose="020B0000000000000000" pitchFamily="34" charset="0"/>
              <a:ea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0"/>
              </a:spcAft>
              <a:buClr>
                <a:srgbClr val="162854"/>
              </a:buClr>
              <a:buSzTx/>
              <a:buNone/>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Use natural light – let the sunshine in</a:t>
            </a:r>
          </a:p>
          <a:p>
            <a:pPr marL="0" marR="0" lvl="0" indent="0" algn="l" defTabSz="914400" rtl="0" eaLnBrk="1" fontAlgn="auto" latinLnBrk="0" hangingPunct="1">
              <a:lnSpc>
                <a:spcPct val="90000"/>
              </a:lnSpc>
              <a:spcBef>
                <a:spcPts val="1000"/>
              </a:spcBef>
              <a:spcAft>
                <a:spcPts val="0"/>
              </a:spcAft>
              <a:buClr>
                <a:srgbClr val="162854"/>
              </a:buClr>
              <a:buSzTx/>
              <a:buNone/>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Take control of car park lighting</a:t>
            </a:r>
            <a:endParaRPr lang="en-US" sz="1600" dirty="0">
              <a:solidFill>
                <a:srgbClr val="242424"/>
              </a:solidFill>
              <a:latin typeface="Sofia Pro Regular" panose="020B0000000000000000" pitchFamily="34" charset="0"/>
              <a:ea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Right thermostat -right place</a:t>
            </a: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Insulate pipework</a:t>
            </a: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16285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2424"/>
                </a:solidFill>
                <a:effectLst/>
                <a:uLnTx/>
                <a:uFillTx/>
                <a:latin typeface="Sofia Pro Regular" panose="020B0000000000000000" pitchFamily="34" charset="0"/>
                <a:ea typeface="Times New Roman" panose="02020603050405020304" pitchFamily="18" charset="0"/>
                <a:cs typeface="+mn-cs"/>
              </a:rPr>
              <a:t>Install TRVS </a:t>
            </a:r>
          </a:p>
        </p:txBody>
      </p:sp>
    </p:spTree>
    <p:extLst>
      <p:ext uri="{BB962C8B-B14F-4D97-AF65-F5344CB8AC3E}">
        <p14:creationId xmlns:p14="http://schemas.microsoft.com/office/powerpoint/2010/main" val="606006795"/>
      </p:ext>
    </p:extLst>
  </p:cSld>
  <p:clrMapOvr>
    <a:masterClrMapping/>
  </p:clrMapOvr>
  <mc:AlternateContent xmlns:mc="http://schemas.openxmlformats.org/markup-compatibility/2006" xmlns:p14="http://schemas.microsoft.com/office/powerpoint/2010/main">
    <mc:Choice Requires="p14">
      <p:transition spd="slow" p14:dur="2000" advTm="27639"/>
    </mc:Choice>
    <mc:Fallback xmlns="">
      <p:transition spd="slow" advTm="2763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7477407" cy="755412"/>
          </a:xfrm>
          <a:prstGeom prst="rect">
            <a:avLst/>
          </a:prstGeom>
        </p:spPr>
        <p:txBody>
          <a:bodyPr>
            <a:normAutofit/>
          </a:bodyPr>
          <a:lstStyle/>
          <a:p>
            <a:pPr>
              <a:lnSpc>
                <a:spcPct val="100000"/>
              </a:lnSpc>
            </a:pPr>
            <a:r>
              <a:rPr lang="en-US" sz="2800">
                <a:solidFill>
                  <a:srgbClr val="2F336C"/>
                </a:solidFill>
              </a:rPr>
              <a:t>Asset owning - club's cellars and bars </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sp>
        <p:nvSpPr>
          <p:cNvPr id="4" name="Content Placeholder 2">
            <a:extLst>
              <a:ext uri="{FF2B5EF4-FFF2-40B4-BE49-F238E27FC236}">
                <a16:creationId xmlns:a16="http://schemas.microsoft.com/office/drawing/2014/main" id="{E86B9889-CEB7-01F9-96C1-B08F038279C8}"/>
              </a:ext>
            </a:extLst>
          </p:cNvPr>
          <p:cNvSpPr txBox="1">
            <a:spLocks/>
          </p:cNvSpPr>
          <p:nvPr/>
        </p:nvSpPr>
        <p:spPr>
          <a:xfrm>
            <a:off x="565966" y="1523023"/>
            <a:ext cx="11242919" cy="51028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Semi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DA3D2E"/>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Insulation and door management - Insulate your cellar walls - Add items such as strip curtains and door gaskets to prevent warm air from permeating the cellar </a:t>
            </a:r>
          </a:p>
          <a:p>
            <a:pPr marL="228600" marR="0" lvl="0" indent="-228600" algn="l" defTabSz="914400" rtl="0" eaLnBrk="1" fontAlgn="auto" latinLnBrk="0" hangingPunct="1">
              <a:lnSpc>
                <a:spcPct val="90000"/>
              </a:lnSpc>
              <a:spcBef>
                <a:spcPts val="1000"/>
              </a:spcBef>
              <a:spcAft>
                <a:spcPts val="0"/>
              </a:spcAft>
              <a:buClr>
                <a:srgbClr val="DA3D2E"/>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DA3D2E"/>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Removing fridges and ice machines - Where possible, remove fridges and ice machines from cellars N/A Turn off bar fridges between uses - Turn off bar fridges when there is several days between uses - Install 7-day timer plugs on bar fridges </a:t>
            </a:r>
          </a:p>
          <a:p>
            <a:pPr marL="228600" marR="0" lvl="0" indent="-228600" algn="l" defTabSz="914400" rtl="0" eaLnBrk="1" fontAlgn="auto" latinLnBrk="0" hangingPunct="1">
              <a:lnSpc>
                <a:spcPct val="90000"/>
              </a:lnSpc>
              <a:spcBef>
                <a:spcPts val="1000"/>
              </a:spcBef>
              <a:spcAft>
                <a:spcPts val="0"/>
              </a:spcAft>
              <a:buClr>
                <a:srgbClr val="DA3D2E"/>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DA3D2E"/>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Install a thermostat in your cellar - Regularly check the temperature and settings </a:t>
            </a:r>
          </a:p>
          <a:p>
            <a:pPr marL="228600" marR="0" lvl="0" indent="-228600" algn="l" defTabSz="914400" rtl="0" eaLnBrk="1" fontAlgn="auto" latinLnBrk="0" hangingPunct="1">
              <a:lnSpc>
                <a:spcPct val="90000"/>
              </a:lnSpc>
              <a:spcBef>
                <a:spcPts val="1000"/>
              </a:spcBef>
              <a:spcAft>
                <a:spcPts val="0"/>
              </a:spcAft>
              <a:buClr>
                <a:srgbClr val="DA3D2E"/>
              </a:buClr>
              <a:buSzTx/>
              <a:buFont typeface="Arial" panose="020B0604020202020204" pitchFamily="34" charset="0"/>
              <a:buChar char="•"/>
              <a:tabLst/>
              <a:defRPr/>
            </a:pPr>
            <a:endPar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endParaRPr>
          </a:p>
          <a:p>
            <a:pPr marL="228600" marR="0" lvl="0" indent="-228600" algn="l" defTabSz="914400" rtl="0" eaLnBrk="1" fontAlgn="auto" latinLnBrk="0" hangingPunct="1">
              <a:lnSpc>
                <a:spcPct val="90000"/>
              </a:lnSpc>
              <a:spcBef>
                <a:spcPts val="1000"/>
              </a:spcBef>
              <a:spcAft>
                <a:spcPts val="0"/>
              </a:spcAft>
              <a:buClr>
                <a:srgbClr val="DA3D2E"/>
              </a:buClr>
              <a:buSzTx/>
              <a:buFont typeface="Arial" panose="020B0604020202020204" pitchFamily="34" charset="0"/>
              <a:buChar char="•"/>
              <a:tabLst/>
              <a:defRPr/>
            </a:pPr>
            <a:r>
              <a:rPr kumimoji="0" lang="en-US" sz="1600" b="0" i="0" u="none" strike="noStrike" kern="1200" cap="none" spc="0" normalizeH="0" baseline="0" noProof="0">
                <a:ln>
                  <a:noFill/>
                </a:ln>
                <a:solidFill>
                  <a:srgbClr val="242424"/>
                </a:solidFill>
                <a:effectLst/>
                <a:uLnTx/>
                <a:uFillTx/>
                <a:latin typeface="Sofia Pro Regular" panose="020B0000000000000000" pitchFamily="34" charset="0"/>
                <a:ea typeface="Times New Roman" panose="02020603050405020304" pitchFamily="18" charset="0"/>
                <a:cs typeface="+mn-cs"/>
              </a:rPr>
              <a:t>Free cooling systems - Cellars should be kept between 10 – 13 C - Consider professionally installing “freecooling” system. </a:t>
            </a:r>
          </a:p>
        </p:txBody>
      </p:sp>
      <p:grpSp>
        <p:nvGrpSpPr>
          <p:cNvPr id="2" name="Group 1">
            <a:extLst>
              <a:ext uri="{FF2B5EF4-FFF2-40B4-BE49-F238E27FC236}">
                <a16:creationId xmlns:a16="http://schemas.microsoft.com/office/drawing/2014/main" id="{FE401E00-59C7-69BB-7B86-F909CE3453A2}"/>
              </a:ext>
            </a:extLst>
          </p:cNvPr>
          <p:cNvGrpSpPr/>
          <p:nvPr/>
        </p:nvGrpSpPr>
        <p:grpSpPr>
          <a:xfrm>
            <a:off x="0" y="5784067"/>
            <a:ext cx="12192000" cy="1073933"/>
            <a:chOff x="0" y="5784067"/>
            <a:chExt cx="12192000" cy="1073933"/>
          </a:xfrm>
        </p:grpSpPr>
        <p:pic>
          <p:nvPicPr>
            <p:cNvPr id="6" name="Picture 5">
              <a:extLst>
                <a:ext uri="{FF2B5EF4-FFF2-40B4-BE49-F238E27FC236}">
                  <a16:creationId xmlns:a16="http://schemas.microsoft.com/office/drawing/2014/main" id="{AAAC40E6-6922-37A4-A4D7-01EDBB0C0613}"/>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7" name="TextBox 6">
              <a:extLst>
                <a:ext uri="{FF2B5EF4-FFF2-40B4-BE49-F238E27FC236}">
                  <a16:creationId xmlns:a16="http://schemas.microsoft.com/office/drawing/2014/main" id="{0CFE5EB2-DD27-A5F1-D893-F4CB61425887}"/>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8" name="Picture 7" descr="A white and black logo&#10;&#10;Description automatically generated">
              <a:extLst>
                <a:ext uri="{FF2B5EF4-FFF2-40B4-BE49-F238E27FC236}">
                  <a16:creationId xmlns:a16="http://schemas.microsoft.com/office/drawing/2014/main" id="{E88158F3-9D8C-BE48-3B8C-CD3B6796E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2318352785"/>
      </p:ext>
    </p:extLst>
  </p:cSld>
  <p:clrMapOvr>
    <a:masterClrMapping/>
  </p:clrMapOvr>
  <mc:AlternateContent xmlns:mc="http://schemas.openxmlformats.org/markup-compatibility/2006" xmlns:p14="http://schemas.microsoft.com/office/powerpoint/2010/main">
    <mc:Choice Requires="p14">
      <p:transition spd="slow" p14:dur="2000" advTm="13591"/>
    </mc:Choice>
    <mc:Fallback xmlns="">
      <p:transition spd="slow" advTm="1359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9790608" cy="755412"/>
          </a:xfrm>
          <a:prstGeom prst="rect">
            <a:avLst/>
          </a:prstGeom>
        </p:spPr>
        <p:txBody>
          <a:bodyPr>
            <a:normAutofit/>
          </a:bodyPr>
          <a:lstStyle/>
          <a:p>
            <a:pPr>
              <a:lnSpc>
                <a:spcPct val="100000"/>
              </a:lnSpc>
            </a:pPr>
            <a:r>
              <a:rPr lang="en-US" sz="2800">
                <a:solidFill>
                  <a:srgbClr val="2F336C"/>
                </a:solidFill>
              </a:rPr>
              <a:t>RFU guidance to reduce energy costs…</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4" name="Picture 3">
            <a:extLst>
              <a:ext uri="{FF2B5EF4-FFF2-40B4-BE49-F238E27FC236}">
                <a16:creationId xmlns:a16="http://schemas.microsoft.com/office/drawing/2014/main" id="{267BFD5E-9468-B7B3-E434-ED0349193A57}"/>
              </a:ext>
            </a:extLst>
          </p:cNvPr>
          <p:cNvPicPr>
            <a:picLocks noChangeAspect="1"/>
          </p:cNvPicPr>
          <p:nvPr/>
        </p:nvPicPr>
        <p:blipFill rotWithShape="1">
          <a:blip r:embed="rId4"/>
          <a:srcRect b="6027"/>
          <a:stretch/>
        </p:blipFill>
        <p:spPr>
          <a:xfrm>
            <a:off x="696594" y="1284837"/>
            <a:ext cx="10297663" cy="4437441"/>
          </a:xfrm>
          <a:prstGeom prst="rect">
            <a:avLst/>
          </a:prstGeom>
        </p:spPr>
      </p:pic>
      <p:grpSp>
        <p:nvGrpSpPr>
          <p:cNvPr id="6" name="Group 5">
            <a:extLst>
              <a:ext uri="{FF2B5EF4-FFF2-40B4-BE49-F238E27FC236}">
                <a16:creationId xmlns:a16="http://schemas.microsoft.com/office/drawing/2014/main" id="{98D18F87-6CD7-022A-A423-55D7A7C038FE}"/>
              </a:ext>
            </a:extLst>
          </p:cNvPr>
          <p:cNvGrpSpPr/>
          <p:nvPr/>
        </p:nvGrpSpPr>
        <p:grpSpPr>
          <a:xfrm>
            <a:off x="0" y="5784067"/>
            <a:ext cx="12192000" cy="1073933"/>
            <a:chOff x="0" y="5784067"/>
            <a:chExt cx="12192000" cy="1073933"/>
          </a:xfrm>
        </p:grpSpPr>
        <p:pic>
          <p:nvPicPr>
            <p:cNvPr id="7" name="Picture 6">
              <a:extLst>
                <a:ext uri="{FF2B5EF4-FFF2-40B4-BE49-F238E27FC236}">
                  <a16:creationId xmlns:a16="http://schemas.microsoft.com/office/drawing/2014/main" id="{54A69366-C0A2-3EF5-1CFB-F23E724425F8}"/>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8" name="TextBox 7">
              <a:extLst>
                <a:ext uri="{FF2B5EF4-FFF2-40B4-BE49-F238E27FC236}">
                  <a16:creationId xmlns:a16="http://schemas.microsoft.com/office/drawing/2014/main" id="{2F04A21A-E937-8913-59E3-B5D98FE49F4B}"/>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9" name="Picture 8" descr="A white and black logo&#10;&#10;Description automatically generated">
              <a:extLst>
                <a:ext uri="{FF2B5EF4-FFF2-40B4-BE49-F238E27FC236}">
                  <a16:creationId xmlns:a16="http://schemas.microsoft.com/office/drawing/2014/main" id="{AD85A365-93A3-2CD7-1151-88708E430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2586230900"/>
      </p:ext>
    </p:extLst>
  </p:cSld>
  <p:clrMapOvr>
    <a:masterClrMapping/>
  </p:clrMapOvr>
  <mc:AlternateContent xmlns:mc="http://schemas.openxmlformats.org/markup-compatibility/2006" xmlns:p14="http://schemas.microsoft.com/office/powerpoint/2010/main">
    <mc:Choice Requires="p14">
      <p:transition spd="slow" p14:dur="2000" advTm="17120"/>
    </mc:Choice>
    <mc:Fallback xmlns="">
      <p:transition spd="slow" advTm="1712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9790608" cy="755412"/>
          </a:xfrm>
          <a:prstGeom prst="rect">
            <a:avLst/>
          </a:prstGeom>
        </p:spPr>
        <p:txBody>
          <a:bodyPr>
            <a:normAutofit/>
          </a:bodyPr>
          <a:lstStyle/>
          <a:p>
            <a:pPr>
              <a:lnSpc>
                <a:spcPct val="100000"/>
              </a:lnSpc>
            </a:pPr>
            <a:r>
              <a:rPr lang="en-US" sz="2800">
                <a:solidFill>
                  <a:srgbClr val="2F336C"/>
                </a:solidFill>
              </a:rPr>
              <a:t>Asset owning – Energy Saving Trust Webinar - RFU</a:t>
            </a:r>
          </a:p>
        </p:txBody>
      </p:sp>
      <p:pic>
        <p:nvPicPr>
          <p:cNvPr id="5" name="Graphic 16">
            <a:extLst>
              <a:ext uri="{FF2B5EF4-FFF2-40B4-BE49-F238E27FC236}">
                <a16:creationId xmlns:a16="http://schemas.microsoft.com/office/drawing/2014/main" id="{8176D566-AFBB-E3D1-4730-228D377FBC7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Online Media 4" title="WEBINAR: Tackling Energy Use in Rugby Clubs">
            <a:hlinkClick r:id="" action="ppaction://media"/>
            <a:extLst>
              <a:ext uri="{FF2B5EF4-FFF2-40B4-BE49-F238E27FC236}">
                <a16:creationId xmlns:a16="http://schemas.microsoft.com/office/drawing/2014/main" id="{3260F806-2176-CB4F-AAF2-939D9891D90A}"/>
              </a:ext>
            </a:extLst>
          </p:cNvPr>
          <p:cNvPicPr>
            <a:picLocks noRot="1" noChangeAspect="1"/>
          </p:cNvPicPr>
          <p:nvPr>
            <a:videoFile r:link="rId2"/>
          </p:nvPr>
        </p:nvPicPr>
        <p:blipFill>
          <a:blip r:embed="rId6"/>
          <a:stretch>
            <a:fillRect/>
          </a:stretch>
        </p:blipFill>
        <p:spPr>
          <a:xfrm>
            <a:off x="2825131" y="1625218"/>
            <a:ext cx="6541738" cy="3696082"/>
          </a:xfrm>
          <a:prstGeom prst="rect">
            <a:avLst/>
          </a:prstGeom>
        </p:spPr>
      </p:pic>
      <p:grpSp>
        <p:nvGrpSpPr>
          <p:cNvPr id="6" name="Group 5">
            <a:extLst>
              <a:ext uri="{FF2B5EF4-FFF2-40B4-BE49-F238E27FC236}">
                <a16:creationId xmlns:a16="http://schemas.microsoft.com/office/drawing/2014/main" id="{D93191C3-52FE-1D84-7F2F-C1488B159CCB}"/>
              </a:ext>
            </a:extLst>
          </p:cNvPr>
          <p:cNvGrpSpPr/>
          <p:nvPr/>
        </p:nvGrpSpPr>
        <p:grpSpPr>
          <a:xfrm>
            <a:off x="0" y="5784067"/>
            <a:ext cx="12192000" cy="1073933"/>
            <a:chOff x="0" y="5784067"/>
            <a:chExt cx="12192000" cy="1073933"/>
          </a:xfrm>
        </p:grpSpPr>
        <p:pic>
          <p:nvPicPr>
            <p:cNvPr id="7" name="Picture 6">
              <a:extLst>
                <a:ext uri="{FF2B5EF4-FFF2-40B4-BE49-F238E27FC236}">
                  <a16:creationId xmlns:a16="http://schemas.microsoft.com/office/drawing/2014/main" id="{EBF9BAC8-4A55-2B43-4C24-362E2EF68B42}"/>
                </a:ext>
              </a:extLst>
            </p:cNvPr>
            <p:cNvPicPr>
              <a:picLocks noChangeAspect="1"/>
            </p:cNvPicPr>
            <p:nvPr/>
          </p:nvPicPr>
          <p:blipFill rotWithShape="1">
            <a:blip r:embed="rId7">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8" name="TextBox 7">
              <a:extLst>
                <a:ext uri="{FF2B5EF4-FFF2-40B4-BE49-F238E27FC236}">
                  <a16:creationId xmlns:a16="http://schemas.microsoft.com/office/drawing/2014/main" id="{6B146A39-6BF5-7D12-FBE8-59F81EE1F4CB}"/>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9" name="Picture 8" descr="A white and black logo&#10;&#10;Description automatically generated">
              <a:extLst>
                <a:ext uri="{FF2B5EF4-FFF2-40B4-BE49-F238E27FC236}">
                  <a16:creationId xmlns:a16="http://schemas.microsoft.com/office/drawing/2014/main" id="{C486D3E5-B7A4-20B4-88B9-442D33AC52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custDataLst>
      <p:tags r:id="rId1"/>
    </p:custDataLst>
    <p:extLst>
      <p:ext uri="{BB962C8B-B14F-4D97-AF65-F5344CB8AC3E}">
        <p14:creationId xmlns:p14="http://schemas.microsoft.com/office/powerpoint/2010/main" val="2071419799"/>
      </p:ext>
    </p:extLst>
  </p:cSld>
  <p:clrMapOvr>
    <a:masterClrMapping/>
  </p:clrMapOvr>
  <mc:AlternateContent xmlns:mc="http://schemas.openxmlformats.org/markup-compatibility/2006" xmlns:p14="http://schemas.microsoft.com/office/powerpoint/2010/main">
    <mc:Choice Requires="p14">
      <p:transition spd="slow" p14:dur="2000" advTm="7807"/>
    </mc:Choice>
    <mc:Fallback xmlns="">
      <p:transition spd="slow" advTm="7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9177" y="407040"/>
            <a:ext cx="9921111" cy="508895"/>
          </a:xfrm>
          <a:prstGeom prst="rect">
            <a:avLst/>
          </a:prstGeom>
        </p:spPr>
        <p:txBody>
          <a:bodyPr>
            <a:normAutofit fontScale="90000"/>
          </a:bodyPr>
          <a:lstStyle/>
          <a:p>
            <a:r>
              <a:rPr lang="en-US" sz="3100">
                <a:solidFill>
                  <a:srgbClr val="2F336C"/>
                </a:solidFill>
              </a:rPr>
              <a:t>Recap</a:t>
            </a:r>
            <a:r>
              <a:rPr lang="en-US" sz="3200">
                <a:solidFill>
                  <a:srgbClr val="2F336C"/>
                </a:solidFill>
              </a:rPr>
              <a:t>:</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707390" y="1568018"/>
            <a:ext cx="10552908" cy="3028280"/>
          </a:xfrm>
          <a:prstGeom prst="rect">
            <a:avLst/>
          </a:prstGeom>
        </p:spPr>
        <p:txBody>
          <a:bodyPr vert="horz" lIns="0" tIns="0" rIns="0" bIns="0" rtlCol="0">
            <a:normAutofit/>
          </a:bodyPr>
          <a:lstStyle/>
          <a:p>
            <a:pPr marL="342900" indent="-342900">
              <a:buClr>
                <a:srgbClr val="002060"/>
              </a:buClr>
              <a:buFont typeface="Arial" panose="020B0604020202020204" pitchFamily="34" charset="0"/>
              <a:buChar char="•"/>
            </a:pPr>
            <a:r>
              <a:rPr lang="en-US" sz="1800">
                <a:latin typeface="Sofia Pro Regular" panose="020B0000000000000000" pitchFamily="34" charset="0"/>
              </a:rPr>
              <a:t>Explore the potential impact the cost-of-living increases are having on clubs and community </a:t>
            </a:r>
            <a:r>
              <a:rPr lang="en-US" sz="1800" err="1">
                <a:latin typeface="Sofia Pro Regular" panose="020B0000000000000000" pitchFamily="34" charset="0"/>
              </a:rPr>
              <a:t>organisations</a:t>
            </a:r>
            <a:r>
              <a:rPr lang="en-US" sz="1800">
                <a:latin typeface="Sofia Pro Regular" panose="020B0000000000000000" pitchFamily="34" charset="0"/>
              </a:rPr>
              <a:t>.</a:t>
            </a:r>
          </a:p>
          <a:p>
            <a:pPr marL="342900" indent="-342900">
              <a:buClr>
                <a:srgbClr val="002060"/>
              </a:buClr>
              <a:buFont typeface="Arial" panose="020B0604020202020204" pitchFamily="34" charset="0"/>
              <a:buChar char="•"/>
            </a:pPr>
            <a:endParaRPr lang="en-US" sz="1800">
              <a:latin typeface="Sofia Pro Regular" panose="020B0000000000000000" pitchFamily="34" charset="0"/>
            </a:endParaRPr>
          </a:p>
          <a:p>
            <a:pPr marL="342900" indent="-342900">
              <a:buClr>
                <a:srgbClr val="002060"/>
              </a:buClr>
              <a:buFont typeface="Arial" panose="020B0604020202020204" pitchFamily="34" charset="0"/>
              <a:buChar char="•"/>
            </a:pPr>
            <a:r>
              <a:rPr lang="en-US" sz="1800">
                <a:latin typeface="Sofia Pro Regular" panose="020B0000000000000000" pitchFamily="34" charset="0"/>
              </a:rPr>
              <a:t>Share learning on what organisations have been doing to counterbalance the cost-of-living increases and what support they are accessing. </a:t>
            </a:r>
          </a:p>
          <a:p>
            <a:pPr marL="342900" indent="-342900">
              <a:buClr>
                <a:srgbClr val="002060"/>
              </a:buClr>
              <a:buFont typeface="Arial" panose="020B0604020202020204" pitchFamily="34" charset="0"/>
              <a:buChar char="•"/>
            </a:pPr>
            <a:endParaRPr lang="en-US" sz="1800">
              <a:latin typeface="Sofia Pro Regular" panose="020B0000000000000000" pitchFamily="34" charset="0"/>
            </a:endParaRPr>
          </a:p>
          <a:p>
            <a:pPr marL="342900" indent="-342900">
              <a:buClr>
                <a:srgbClr val="002060"/>
              </a:buClr>
              <a:buFont typeface="Arial" panose="020B0604020202020204" pitchFamily="34" charset="0"/>
              <a:buChar char="•"/>
            </a:pPr>
            <a:r>
              <a:rPr lang="en-US" sz="1800">
                <a:latin typeface="Sofia Pro Regular" panose="020B0000000000000000" pitchFamily="34" charset="0"/>
              </a:rPr>
              <a:t>Signpost to tips, hints and other sources of information to support with cost-of-living increases.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pSp>
        <p:nvGrpSpPr>
          <p:cNvPr id="8" name="Group 7">
            <a:extLst>
              <a:ext uri="{FF2B5EF4-FFF2-40B4-BE49-F238E27FC236}">
                <a16:creationId xmlns:a16="http://schemas.microsoft.com/office/drawing/2014/main" id="{FB0376D8-E5AB-7BB3-B800-A492922FA0C1}"/>
              </a:ext>
            </a:extLst>
          </p:cNvPr>
          <p:cNvGrpSpPr/>
          <p:nvPr/>
        </p:nvGrpSpPr>
        <p:grpSpPr>
          <a:xfrm>
            <a:off x="0" y="5784067"/>
            <a:ext cx="12192000" cy="1073933"/>
            <a:chOff x="0" y="5784067"/>
            <a:chExt cx="12192000" cy="1073933"/>
          </a:xfrm>
        </p:grpSpPr>
        <p:pic>
          <p:nvPicPr>
            <p:cNvPr id="2" name="Picture 1">
              <a:extLst>
                <a:ext uri="{FF2B5EF4-FFF2-40B4-BE49-F238E27FC236}">
                  <a16:creationId xmlns:a16="http://schemas.microsoft.com/office/drawing/2014/main" id="{837F9BA2-8101-63DB-54CE-92F77BCEA9E9}"/>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4" name="TextBox 3">
              <a:extLst>
                <a:ext uri="{FF2B5EF4-FFF2-40B4-BE49-F238E27FC236}">
                  <a16:creationId xmlns:a16="http://schemas.microsoft.com/office/drawing/2014/main" id="{F07967C1-A8D8-9F9F-91E8-C0F0A38A4034}"/>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726F6A0D-7495-1A48-BFF2-0B93D8F258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320765873"/>
      </p:ext>
    </p:extLst>
  </p:cSld>
  <p:clrMapOvr>
    <a:masterClrMapping/>
  </p:clrMapOvr>
  <mc:AlternateContent xmlns:mc="http://schemas.openxmlformats.org/markup-compatibility/2006" xmlns:p14="http://schemas.microsoft.com/office/powerpoint/2010/main">
    <mc:Choice Requires="p14">
      <p:transition spd="slow" p14:dur="2000" advTm="31446"/>
    </mc:Choice>
    <mc:Fallback xmlns="">
      <p:transition spd="slow" advTm="3144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3200">
                <a:solidFill>
                  <a:schemeClr val="accent6"/>
                </a:solidFill>
              </a:rPr>
              <a:t>Reflection</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2469517" y="1815125"/>
            <a:ext cx="7246344" cy="1534511"/>
          </a:xfrm>
          <a:prstGeom prst="rect">
            <a:avLst/>
          </a:prstGeom>
        </p:spPr>
        <p:txBody>
          <a:bodyPr vert="horz" lIns="0" tIns="0" rIns="0" bIns="0" rtlCol="0">
            <a:noAutofit/>
          </a:bodyPr>
          <a:lstStyle/>
          <a:p>
            <a:pPr algn="ctr">
              <a:lnSpc>
                <a:spcPct val="100000"/>
              </a:lnSpc>
            </a:pPr>
            <a:r>
              <a:rPr lang="en-GB" sz="4267" b="1"/>
              <a:t>What will you take away from this session?</a:t>
            </a:r>
            <a:endParaRPr lang="en-US" sz="4267" b="1"/>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Graphic 1" descr="Questions with solid fill">
            <a:extLst>
              <a:ext uri="{FF2B5EF4-FFF2-40B4-BE49-F238E27FC236}">
                <a16:creationId xmlns:a16="http://schemas.microsoft.com/office/drawing/2014/main" id="{4108F81B-3453-0EB7-8D05-EE3259E0DC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851" y="4005000"/>
            <a:ext cx="1219200" cy="1219200"/>
          </a:xfrm>
          <a:prstGeom prst="rect">
            <a:avLst/>
          </a:prstGeom>
        </p:spPr>
      </p:pic>
      <p:pic>
        <p:nvPicPr>
          <p:cNvPr id="4" name="Graphic 3" descr="Person eating with solid fill">
            <a:extLst>
              <a:ext uri="{FF2B5EF4-FFF2-40B4-BE49-F238E27FC236}">
                <a16:creationId xmlns:a16="http://schemas.microsoft.com/office/drawing/2014/main" id="{0C5D406B-090B-2BCC-D357-A487A9710C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9136" y="4051684"/>
            <a:ext cx="1219200" cy="1219200"/>
          </a:xfrm>
          <a:prstGeom prst="rect">
            <a:avLst/>
          </a:prstGeom>
        </p:spPr>
      </p:pic>
      <p:pic>
        <p:nvPicPr>
          <p:cNvPr id="5" name="Graphic 4" descr="Horseshoe with solid fill">
            <a:extLst>
              <a:ext uri="{FF2B5EF4-FFF2-40B4-BE49-F238E27FC236}">
                <a16:creationId xmlns:a16="http://schemas.microsoft.com/office/drawing/2014/main" id="{1F5D61A3-A546-8B88-9736-3C5A838D42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58603" y="4051684"/>
            <a:ext cx="1219200" cy="1219200"/>
          </a:xfrm>
          <a:prstGeom prst="rect">
            <a:avLst/>
          </a:prstGeom>
        </p:spPr>
      </p:pic>
      <p:sp>
        <p:nvSpPr>
          <p:cNvPr id="6" name="Content Placeholder 6">
            <a:extLst>
              <a:ext uri="{FF2B5EF4-FFF2-40B4-BE49-F238E27FC236}">
                <a16:creationId xmlns:a16="http://schemas.microsoft.com/office/drawing/2014/main" id="{C2B35353-8C75-C8B4-FAE7-74055554C36C}"/>
              </a:ext>
            </a:extLst>
          </p:cNvPr>
          <p:cNvSpPr txBox="1">
            <a:spLocks/>
          </p:cNvSpPr>
          <p:nvPr/>
        </p:nvSpPr>
        <p:spPr>
          <a:xfrm>
            <a:off x="1887384" y="4222335"/>
            <a:ext cx="2058531" cy="750356"/>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67"/>
              <a:t>Any questions?</a:t>
            </a:r>
          </a:p>
        </p:txBody>
      </p:sp>
      <p:sp>
        <p:nvSpPr>
          <p:cNvPr id="8" name="Content Placeholder 6">
            <a:extLst>
              <a:ext uri="{FF2B5EF4-FFF2-40B4-BE49-F238E27FC236}">
                <a16:creationId xmlns:a16="http://schemas.microsoft.com/office/drawing/2014/main" id="{5BE7A292-D935-5354-C068-8A114C709DC8}"/>
              </a:ext>
            </a:extLst>
          </p:cNvPr>
          <p:cNvSpPr txBox="1">
            <a:spLocks/>
          </p:cNvSpPr>
          <p:nvPr/>
        </p:nvSpPr>
        <p:spPr>
          <a:xfrm>
            <a:off x="5449692" y="4286107"/>
            <a:ext cx="2849515" cy="750356"/>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67"/>
              <a:t>Please complete the evaluation</a:t>
            </a:r>
          </a:p>
        </p:txBody>
      </p:sp>
      <p:sp>
        <p:nvSpPr>
          <p:cNvPr id="9" name="Content Placeholder 6">
            <a:extLst>
              <a:ext uri="{FF2B5EF4-FFF2-40B4-BE49-F238E27FC236}">
                <a16:creationId xmlns:a16="http://schemas.microsoft.com/office/drawing/2014/main" id="{E3B81D7B-5465-EFCA-AD35-CAEB2330400E}"/>
              </a:ext>
            </a:extLst>
          </p:cNvPr>
          <p:cNvSpPr txBox="1">
            <a:spLocks/>
          </p:cNvSpPr>
          <p:nvPr/>
        </p:nvSpPr>
        <p:spPr>
          <a:xfrm>
            <a:off x="10051375" y="4286107"/>
            <a:ext cx="1447911" cy="750356"/>
          </a:xfrm>
          <a:prstGeom prst="rect">
            <a:avLst/>
          </a:prstGeom>
        </p:spPr>
        <p:txBody>
          <a:bodyPr vert="horz" lIns="0" tIns="0" rIns="0" bIns="0" rtlCol="0">
            <a:noAutofit/>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67"/>
              <a:t>Good luck!</a:t>
            </a:r>
          </a:p>
        </p:txBody>
      </p:sp>
      <p:pic>
        <p:nvPicPr>
          <p:cNvPr id="10" name="Picture 9">
            <a:extLst>
              <a:ext uri="{FF2B5EF4-FFF2-40B4-BE49-F238E27FC236}">
                <a16:creationId xmlns:a16="http://schemas.microsoft.com/office/drawing/2014/main" id="{1BAD600C-6DD0-27F6-BF73-3B2C65F83FF0}"/>
              </a:ext>
            </a:extLst>
          </p:cNvPr>
          <p:cNvPicPr>
            <a:picLocks noChangeAspect="1"/>
          </p:cNvPicPr>
          <p:nvPr/>
        </p:nvPicPr>
        <p:blipFill rotWithShape="1">
          <a:blip r:embed="rId10">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1" name="TextBox 10">
            <a:extLst>
              <a:ext uri="{FF2B5EF4-FFF2-40B4-BE49-F238E27FC236}">
                <a16:creationId xmlns:a16="http://schemas.microsoft.com/office/drawing/2014/main" id="{7DAEC00C-25BA-EAB6-408C-5277DBD51C2E}"/>
              </a:ext>
            </a:extLst>
          </p:cNvPr>
          <p:cNvSpPr txBox="1"/>
          <p:nvPr/>
        </p:nvSpPr>
        <p:spPr>
          <a:xfrm>
            <a:off x="10863629" y="6301262"/>
            <a:ext cx="805349" cy="276999"/>
          </a:xfrm>
          <a:prstGeom prst="rect">
            <a:avLst/>
          </a:prstGeom>
          <a:noFill/>
        </p:spPr>
        <p:txBody>
          <a:bodyPr wrap="none" rtlCol="0">
            <a:spAutoFit/>
          </a:bodyPr>
          <a:lstStyle/>
          <a:p>
            <a:r>
              <a:rPr lang="en-US" sz="1200" dirty="0">
                <a:solidFill>
                  <a:schemeClr val="bg1"/>
                </a:solidFill>
                <a:latin typeface="Sofia Pro Regular" panose="020B0000000000000000" pitchFamily="34" charset="0"/>
                <a:cs typeface="Poppins" panose="02000000000000000000" pitchFamily="2" charset="77"/>
              </a:rPr>
              <a:t>Buddle.co</a:t>
            </a:r>
          </a:p>
        </p:txBody>
      </p:sp>
      <p:pic>
        <p:nvPicPr>
          <p:cNvPr id="12" name="Picture 11" descr="A white and black logo&#10;&#10;Description automatically generated">
            <a:extLst>
              <a:ext uri="{FF2B5EF4-FFF2-40B4-BE49-F238E27FC236}">
                <a16:creationId xmlns:a16="http://schemas.microsoft.com/office/drawing/2014/main" id="{B9963C7D-6B02-EB19-F7E5-4B4D39FC6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1157287127"/>
      </p:ext>
    </p:extLst>
  </p:cSld>
  <p:clrMapOvr>
    <a:masterClrMapping/>
  </p:clrMapOvr>
  <mc:AlternateContent xmlns:mc="http://schemas.openxmlformats.org/markup-compatibility/2006" xmlns:p14="http://schemas.microsoft.com/office/powerpoint/2010/main">
    <mc:Choice Requires="p14">
      <p:transition spd="med" p14:dur="700" advTm="22861">
        <p:fade/>
      </p:transition>
    </mc:Choice>
    <mc:Fallback xmlns="">
      <p:transition spd="med" advTm="22861">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410785"/>
            <a:ext cx="9921111" cy="508895"/>
          </a:xfrm>
          <a:prstGeom prst="rect">
            <a:avLst/>
          </a:prstGeom>
        </p:spPr>
        <p:txBody>
          <a:bodyPr>
            <a:normAutofit fontScale="90000"/>
          </a:bodyPr>
          <a:lstStyle/>
          <a:p>
            <a:r>
              <a:rPr lang="en-US" sz="3200">
                <a:solidFill>
                  <a:schemeClr val="accent6"/>
                </a:solidFill>
              </a:rPr>
              <a:t>Feedback</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573658" y="2463165"/>
            <a:ext cx="7937493" cy="1414873"/>
          </a:xfrm>
          <a:prstGeom prst="rect">
            <a:avLst/>
          </a:prstGeom>
        </p:spPr>
        <p:txBody>
          <a:bodyPr vert="horz" lIns="0" tIns="0" rIns="0" bIns="0" rtlCol="0" anchor="t">
            <a:noAutofit/>
          </a:bodyPr>
          <a:lstStyle/>
          <a:p>
            <a:r>
              <a:rPr lang="en-GB">
                <a:latin typeface="Sofia Pro Light"/>
                <a:cs typeface="Poppins Light"/>
              </a:rPr>
              <a:t>Please take the time to fill in the evaluation survey by scanning the QR code.</a:t>
            </a:r>
          </a:p>
          <a:p>
            <a:r>
              <a:rPr lang="en-US">
                <a:latin typeface="Sofia Pro Light"/>
                <a:cs typeface="Poppins Light"/>
              </a:rPr>
              <a:t>Alternatively, the tutor will put the link in the chat box for you.</a:t>
            </a:r>
          </a:p>
          <a:p>
            <a:r>
              <a:rPr lang="en-US">
                <a:latin typeface="Sofia Pro Light"/>
                <a:cs typeface="Poppins Light"/>
              </a:rPr>
              <a:t>- Thanks in advance, the Buddle Team.</a:t>
            </a:r>
            <a:endParaRPr lang="en-GB">
              <a:latin typeface="Sofia Pro Light"/>
              <a:cs typeface="Poppins Light"/>
            </a:endParaRP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Graphic 1" descr="Chat bubble">
            <a:extLst>
              <a:ext uri="{FF2B5EF4-FFF2-40B4-BE49-F238E27FC236}">
                <a16:creationId xmlns:a16="http://schemas.microsoft.com/office/drawing/2014/main" id="{D4E73D10-2F5C-2F2E-7EDA-3875E6096B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7024" y="5598823"/>
            <a:ext cx="872080" cy="872080"/>
          </a:xfrm>
          <a:prstGeom prst="rect">
            <a:avLst/>
          </a:prstGeom>
        </p:spPr>
      </p:pic>
      <p:pic>
        <p:nvPicPr>
          <p:cNvPr id="4" name="Graphic 3" descr="Radio microphone">
            <a:extLst>
              <a:ext uri="{FF2B5EF4-FFF2-40B4-BE49-F238E27FC236}">
                <a16:creationId xmlns:a16="http://schemas.microsoft.com/office/drawing/2014/main" id="{E3ED4AF2-BB9A-2C4A-542A-65EA54D3B0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95411" y="5598823"/>
            <a:ext cx="872080" cy="872080"/>
          </a:xfrm>
          <a:prstGeom prst="rect">
            <a:avLst/>
          </a:prstGeom>
        </p:spPr>
      </p:pic>
      <p:pic>
        <p:nvPicPr>
          <p:cNvPr id="5" name="Graphic 4" descr="Pen">
            <a:extLst>
              <a:ext uri="{FF2B5EF4-FFF2-40B4-BE49-F238E27FC236}">
                <a16:creationId xmlns:a16="http://schemas.microsoft.com/office/drawing/2014/main" id="{5C9B3943-DCDC-A9A1-61F9-EEE553BAB3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3900" y="5602794"/>
            <a:ext cx="783929" cy="783929"/>
          </a:xfrm>
          <a:prstGeom prst="rect">
            <a:avLst/>
          </a:prstGeom>
        </p:spPr>
      </p:pic>
      <p:pic>
        <p:nvPicPr>
          <p:cNvPr id="6" name="Graphic 5" descr="Smiling face outline">
            <a:extLst>
              <a:ext uri="{FF2B5EF4-FFF2-40B4-BE49-F238E27FC236}">
                <a16:creationId xmlns:a16="http://schemas.microsoft.com/office/drawing/2014/main" id="{EEED9B44-9EDF-97E3-326A-415C22D940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84165" y="5516574"/>
            <a:ext cx="1026553" cy="1026553"/>
          </a:xfrm>
          <a:prstGeom prst="rect">
            <a:avLst/>
          </a:prstGeom>
        </p:spPr>
      </p:pic>
      <p:pic>
        <p:nvPicPr>
          <p:cNvPr id="8" name="Graphic 7" descr="Clipboard">
            <a:extLst>
              <a:ext uri="{FF2B5EF4-FFF2-40B4-BE49-F238E27FC236}">
                <a16:creationId xmlns:a16="http://schemas.microsoft.com/office/drawing/2014/main" id="{569B1620-EFA2-524B-85FA-93B71CD3D4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43793" y="5602794"/>
            <a:ext cx="783929" cy="783929"/>
          </a:xfrm>
          <a:prstGeom prst="rect">
            <a:avLst/>
          </a:prstGeom>
        </p:spPr>
      </p:pic>
      <p:pic>
        <p:nvPicPr>
          <p:cNvPr id="11" name="Picture 10">
            <a:extLst>
              <a:ext uri="{FF2B5EF4-FFF2-40B4-BE49-F238E27FC236}">
                <a16:creationId xmlns:a16="http://schemas.microsoft.com/office/drawing/2014/main" id="{1ED6E5CD-F44D-FA41-DA27-087C3BFD86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95669" y="1996356"/>
            <a:ext cx="2263060" cy="2253033"/>
          </a:xfrm>
          <a:prstGeom prst="rect">
            <a:avLst/>
          </a:prstGeom>
        </p:spPr>
      </p:pic>
    </p:spTree>
    <p:extLst>
      <p:ext uri="{BB962C8B-B14F-4D97-AF65-F5344CB8AC3E}">
        <p14:creationId xmlns:p14="http://schemas.microsoft.com/office/powerpoint/2010/main" val="3720293036"/>
      </p:ext>
    </p:extLst>
  </p:cSld>
  <p:clrMapOvr>
    <a:masterClrMapping/>
  </p:clrMapOvr>
  <mc:AlternateContent xmlns:mc="http://schemas.openxmlformats.org/markup-compatibility/2006" xmlns:p14="http://schemas.microsoft.com/office/powerpoint/2010/main">
    <mc:Choice Requires="p14">
      <p:transition spd="med" p14:dur="700" advTm="7082">
        <p:fade/>
      </p:transition>
    </mc:Choice>
    <mc:Fallback xmlns="">
      <p:transition spd="med" advTm="708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urple square with black border&#10;&#10;Description automatically generated">
            <a:extLst>
              <a:ext uri="{FF2B5EF4-FFF2-40B4-BE49-F238E27FC236}">
                <a16:creationId xmlns:a16="http://schemas.microsoft.com/office/drawing/2014/main" id="{3ECB4914-B983-C35F-2FE8-B194A280EA52}"/>
              </a:ext>
            </a:extLst>
          </p:cNvPr>
          <p:cNvPicPr>
            <a:picLocks noChangeAspect="1"/>
          </p:cNvPicPr>
          <p:nvPr/>
        </p:nvPicPr>
        <p:blipFill>
          <a:blip r:embed="rId3"/>
          <a:stretch>
            <a:fillRect/>
          </a:stretch>
        </p:blipFill>
        <p:spPr>
          <a:xfrm>
            <a:off x="5706979" y="826239"/>
            <a:ext cx="4748463" cy="4794444"/>
          </a:xfrm>
          <a:prstGeom prst="rect">
            <a:avLst/>
          </a:prstGeom>
        </p:spPr>
      </p:pic>
      <p:pic>
        <p:nvPicPr>
          <p:cNvPr id="2" name="Picture 1" descr="A black square with orange border&#10;&#10;Description automatically generated">
            <a:extLst>
              <a:ext uri="{FF2B5EF4-FFF2-40B4-BE49-F238E27FC236}">
                <a16:creationId xmlns:a16="http://schemas.microsoft.com/office/drawing/2014/main" id="{4DF58742-EE94-83AD-D51C-BF7D66E85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77" y="1058047"/>
            <a:ext cx="2584755" cy="2584755"/>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3200">
                <a:solidFill>
                  <a:schemeClr val="accent6"/>
                </a:solidFill>
              </a:rPr>
              <a:t>A little about me…</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806328" y="3878910"/>
            <a:ext cx="3292309" cy="1498921"/>
          </a:xfrm>
          <a:prstGeom prst="rect">
            <a:avLst/>
          </a:prstGeom>
        </p:spPr>
        <p:txBody>
          <a:bodyPr vert="horz" lIns="0" tIns="0" rIns="0" bIns="0" rtlCol="0" anchor="t">
            <a:normAutofit/>
          </a:bodyPr>
          <a:lstStyle/>
          <a:p>
            <a:r>
              <a:rPr lang="en-GB">
                <a:latin typeface="Sofia Pro Light"/>
                <a:cs typeface="Poppins Light"/>
              </a:rPr>
              <a:t>- Insert name</a:t>
            </a:r>
          </a:p>
          <a:p>
            <a:r>
              <a:rPr lang="en-GB">
                <a:latin typeface="Sofia Pro Light"/>
                <a:cs typeface="Poppins Light"/>
              </a:rPr>
              <a:t>- Insert Experience</a:t>
            </a:r>
          </a:p>
          <a:p>
            <a:r>
              <a:rPr lang="en-GB">
                <a:latin typeface="Sofia Pro Light"/>
                <a:cs typeface="Poppins Light"/>
              </a:rPr>
              <a:t>- My favourite … </a:t>
            </a:r>
            <a:endParaRPr lang="en-GB"/>
          </a:p>
        </p:txBody>
      </p:sp>
      <p:sp>
        <p:nvSpPr>
          <p:cNvPr id="13" name="TextBox 12">
            <a:extLst>
              <a:ext uri="{FF2B5EF4-FFF2-40B4-BE49-F238E27FC236}">
                <a16:creationId xmlns:a16="http://schemas.microsoft.com/office/drawing/2014/main" id="{DBD52859-566A-154D-8464-576051942917}"/>
              </a:ext>
            </a:extLst>
          </p:cNvPr>
          <p:cNvSpPr txBox="1"/>
          <p:nvPr/>
        </p:nvSpPr>
        <p:spPr>
          <a:xfrm>
            <a:off x="5847847" y="1159379"/>
            <a:ext cx="4847767" cy="99520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rgbClr val="FFFFFF"/>
                </a:solidFill>
                <a:effectLst/>
                <a:uLnTx/>
                <a:uFillTx/>
                <a:latin typeface="Sofia Pro Regular" panose="020B0000000000000000" pitchFamily="34" charset="0"/>
                <a:ea typeface="+mn-ea"/>
                <a:cs typeface="Poppins" panose="02000000000000000000" pitchFamily="2" charset="77"/>
              </a:rPr>
              <a:t>… and you! </a:t>
            </a:r>
          </a:p>
        </p:txBody>
      </p:sp>
      <p:pic>
        <p:nvPicPr>
          <p:cNvPr id="11" name="Graphic 10">
            <a:extLst>
              <a:ext uri="{FF2B5EF4-FFF2-40B4-BE49-F238E27FC236}">
                <a16:creationId xmlns:a16="http://schemas.microsoft.com/office/drawing/2014/main" id="{94B6FA20-16A7-3047-9733-EA8641AEC7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959917" y="407040"/>
            <a:ext cx="926164" cy="244771"/>
          </a:xfrm>
          <a:prstGeom prst="rect">
            <a:avLst/>
          </a:prstGeom>
        </p:spPr>
      </p:pic>
      <p:sp>
        <p:nvSpPr>
          <p:cNvPr id="14" name="TextBox 13">
            <a:extLst>
              <a:ext uri="{FF2B5EF4-FFF2-40B4-BE49-F238E27FC236}">
                <a16:creationId xmlns:a16="http://schemas.microsoft.com/office/drawing/2014/main" id="{385A53D4-1204-F732-D56C-16B161615BB8}"/>
              </a:ext>
            </a:extLst>
          </p:cNvPr>
          <p:cNvSpPr txBox="1"/>
          <p:nvPr/>
        </p:nvSpPr>
        <p:spPr>
          <a:xfrm>
            <a:off x="6010335" y="2552225"/>
            <a:ext cx="4147583" cy="3365473"/>
          </a:xfrm>
          <a:prstGeom prst="rect">
            <a:avLst/>
          </a:prstGeom>
          <a:noFill/>
        </p:spPr>
        <p:txBody>
          <a:bodyPr wrap="square" lIns="121920" tIns="60960" rIns="121920" bIns="60960" anchor="t">
            <a:spAutoFit/>
          </a:bodyPr>
          <a:lstStyle/>
          <a:p>
            <a:pPr marL="0" marR="0" lvl="0" indent="0" algn="l" defTabSz="609585" rtl="0" eaLnBrk="1" fontAlgn="auto" latinLnBrk="0" hangingPunct="1">
              <a:lnSpc>
                <a:spcPct val="100000"/>
              </a:lnSpc>
              <a:spcBef>
                <a:spcPts val="0"/>
              </a:spcBef>
              <a:spcAft>
                <a:spcPts val="2400"/>
              </a:spcAft>
              <a:buClrTx/>
              <a:buSzTx/>
              <a:buFontTx/>
              <a:buNone/>
              <a:tabLst/>
              <a:defRPr/>
            </a:pPr>
            <a:r>
              <a:rPr kumimoji="0" lang="en-US" sz="1850" b="0" i="0" u="none" strike="noStrike" kern="1200" cap="none" spc="0" normalizeH="0" baseline="0" noProof="0">
                <a:ln>
                  <a:noFill/>
                </a:ln>
                <a:solidFill>
                  <a:srgbClr val="FFFFFF"/>
                </a:solidFill>
                <a:effectLst/>
                <a:uLnTx/>
                <a:uFillTx/>
                <a:latin typeface="Sofia Pro Regular"/>
                <a:cs typeface="Poppins"/>
              </a:rPr>
              <a:t>Add some info about you in the chat box:</a:t>
            </a:r>
          </a:p>
          <a:p>
            <a:pPr marL="0" marR="0" lvl="0" indent="0" algn="l" defTabSz="609585" rtl="0" eaLnBrk="1" fontAlgn="auto" latinLnBrk="0" hangingPunct="1">
              <a:lnSpc>
                <a:spcPct val="100000"/>
              </a:lnSpc>
              <a:spcBef>
                <a:spcPts val="0"/>
              </a:spcBef>
              <a:spcAft>
                <a:spcPts val="2400"/>
              </a:spcAft>
              <a:buClrTx/>
              <a:buSzTx/>
              <a:buFontTx/>
              <a:buNone/>
              <a:tabLst/>
              <a:defRPr/>
            </a:pPr>
            <a:r>
              <a:rPr kumimoji="0" lang="en-US" sz="1850" b="0" i="0" u="none" strike="noStrike" kern="1200" cap="none" spc="0" normalizeH="0" baseline="0" noProof="0">
                <a:ln>
                  <a:noFill/>
                </a:ln>
                <a:solidFill>
                  <a:srgbClr val="FFFFFF"/>
                </a:solidFill>
                <a:effectLst/>
                <a:uLnTx/>
                <a:uFillTx/>
                <a:latin typeface="Sofia Pro Regular"/>
                <a:cs typeface="Poppins"/>
              </a:rPr>
              <a:t>- Your Club/</a:t>
            </a:r>
            <a:r>
              <a:rPr kumimoji="0" lang="en-US" sz="1850" b="0" i="0" u="none" strike="noStrike" kern="1200" cap="none" spc="0" normalizeH="0" baseline="0" noProof="0" err="1">
                <a:ln>
                  <a:noFill/>
                </a:ln>
                <a:solidFill>
                  <a:srgbClr val="FFFFFF"/>
                </a:solidFill>
                <a:effectLst/>
                <a:uLnTx/>
                <a:uFillTx/>
                <a:latin typeface="Sofia Pro Regular"/>
                <a:cs typeface="Poppins"/>
              </a:rPr>
              <a:t>Organisation</a:t>
            </a:r>
            <a:r>
              <a:rPr kumimoji="0" lang="en-US" sz="1850" b="0" i="0" u="none" strike="noStrike" kern="1200" cap="none" spc="0" normalizeH="0" baseline="0" noProof="0">
                <a:ln>
                  <a:noFill/>
                </a:ln>
                <a:solidFill>
                  <a:srgbClr val="FFFFFF"/>
                </a:solidFill>
                <a:effectLst/>
                <a:uLnTx/>
                <a:uFillTx/>
                <a:latin typeface="Sofia Pro Regular"/>
                <a:cs typeface="Poppins"/>
              </a:rPr>
              <a:t> Name</a:t>
            </a:r>
            <a:endParaRPr lang="en-US" sz="1850" b="0" i="0" u="none" strike="noStrike" kern="1200" cap="none" spc="0" normalizeH="0" baseline="0" noProof="0">
              <a:ln>
                <a:noFill/>
              </a:ln>
              <a:solidFill>
                <a:srgbClr val="FFFFFF"/>
              </a:solidFill>
              <a:effectLst/>
              <a:uLnTx/>
              <a:uFillTx/>
              <a:latin typeface="Sofia Pro Regular"/>
              <a:cs typeface="Poppins"/>
            </a:endParaRPr>
          </a:p>
          <a:p>
            <a:pPr marL="0" marR="0" lvl="0" indent="0" algn="l" defTabSz="609585" rtl="0" eaLnBrk="1" fontAlgn="auto" latinLnBrk="0" hangingPunct="1">
              <a:lnSpc>
                <a:spcPct val="100000"/>
              </a:lnSpc>
              <a:spcBef>
                <a:spcPts val="0"/>
              </a:spcBef>
              <a:spcAft>
                <a:spcPts val="2400"/>
              </a:spcAft>
              <a:buClrTx/>
              <a:buSzTx/>
              <a:buFontTx/>
              <a:buNone/>
              <a:tabLst/>
              <a:defRPr/>
            </a:pPr>
            <a:r>
              <a:rPr kumimoji="0" lang="en-US" sz="1850" b="0" i="0" u="none" strike="noStrike" kern="1200" cap="none" spc="0" normalizeH="0" baseline="0" noProof="0">
                <a:ln>
                  <a:noFill/>
                </a:ln>
                <a:solidFill>
                  <a:srgbClr val="FFFFFF"/>
                </a:solidFill>
                <a:effectLst/>
                <a:uLnTx/>
                <a:uFillTx/>
                <a:latin typeface="Sofia Pro Regular"/>
                <a:cs typeface="Poppins"/>
              </a:rPr>
              <a:t>- Where you are based</a:t>
            </a:r>
            <a:endParaRPr lang="en-US" sz="1850" b="0" i="0" u="none" strike="noStrike" kern="1200" cap="none" spc="0" normalizeH="0" baseline="0" noProof="0">
              <a:ln>
                <a:noFill/>
              </a:ln>
              <a:solidFill>
                <a:srgbClr val="FFFFFF"/>
              </a:solidFill>
              <a:effectLst/>
              <a:uLnTx/>
              <a:uFillTx/>
              <a:latin typeface="Sofia Pro Regular"/>
              <a:cs typeface="Poppins"/>
            </a:endParaRPr>
          </a:p>
          <a:p>
            <a:pPr defTabSz="609585">
              <a:spcAft>
                <a:spcPts val="2400"/>
              </a:spcAft>
              <a:defRPr/>
            </a:pPr>
            <a:r>
              <a:rPr kumimoji="0" lang="en-US" sz="1850" b="0" i="0" u="none" strike="noStrike" kern="1200" cap="none" spc="0" normalizeH="0" baseline="0" noProof="0">
                <a:ln>
                  <a:noFill/>
                </a:ln>
                <a:solidFill>
                  <a:srgbClr val="FFFFFF"/>
                </a:solidFill>
                <a:effectLst/>
                <a:uLnTx/>
                <a:uFillTx/>
                <a:latin typeface="Sofia Pro Regular"/>
                <a:ea typeface="+mn-ea"/>
                <a:cs typeface="Poppins"/>
              </a:rPr>
              <a:t>- What would </a:t>
            </a:r>
            <a:r>
              <a:rPr lang="en-US" sz="1850">
                <a:solidFill>
                  <a:srgbClr val="FFFFFF"/>
                </a:solidFill>
                <a:latin typeface="Sofia Pro Regular"/>
                <a:cs typeface="Poppins"/>
              </a:rPr>
              <a:t>you </a:t>
            </a:r>
            <a:r>
              <a:rPr kumimoji="0" lang="en-US" sz="1850" b="0" i="0" u="none" strike="noStrike" kern="1200" cap="none" spc="0" normalizeH="0" baseline="0" noProof="0">
                <a:ln>
                  <a:noFill/>
                </a:ln>
                <a:solidFill>
                  <a:srgbClr val="FFFFFF"/>
                </a:solidFill>
                <a:effectLst/>
                <a:uLnTx/>
                <a:uFillTx/>
                <a:latin typeface="Sofia Pro Regular"/>
                <a:ea typeface="+mn-ea"/>
                <a:cs typeface="Poppins"/>
              </a:rPr>
              <a:t>like to gain from this workshop?</a:t>
            </a:r>
            <a:endParaRPr lang="en-US" sz="1850" b="0" i="0" u="none" strike="noStrike" kern="1200" cap="none" spc="0" normalizeH="0" baseline="0" noProof="0">
              <a:ln>
                <a:noFill/>
              </a:ln>
              <a:solidFill>
                <a:srgbClr val="FFFFFF"/>
              </a:solidFill>
              <a:effectLst/>
              <a:uLnTx/>
              <a:uFillTx/>
              <a:latin typeface="Sofia Pro Regular"/>
              <a:cs typeface="Poppins"/>
            </a:endParaRPr>
          </a:p>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Sofia Pro Regular" panose="020B0000000000000000" pitchFamily="34" charset="0"/>
              <a:ea typeface="+mn-ea"/>
              <a:cs typeface="Poppins" panose="02000000000000000000" pitchFamily="2" charset="77"/>
            </a:endParaRPr>
          </a:p>
        </p:txBody>
      </p:sp>
      <p:sp>
        <p:nvSpPr>
          <p:cNvPr id="16" name="Oval 15">
            <a:extLst>
              <a:ext uri="{FF2B5EF4-FFF2-40B4-BE49-F238E27FC236}">
                <a16:creationId xmlns:a16="http://schemas.microsoft.com/office/drawing/2014/main" id="{51FAF4E7-63F0-FF2A-E626-FB68FC039F02}"/>
              </a:ext>
            </a:extLst>
          </p:cNvPr>
          <p:cNvSpPr/>
          <p:nvPr/>
        </p:nvSpPr>
        <p:spPr>
          <a:xfrm>
            <a:off x="2433344" y="1058048"/>
            <a:ext cx="477624" cy="45839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Content Placeholder 6">
            <a:extLst>
              <a:ext uri="{FF2B5EF4-FFF2-40B4-BE49-F238E27FC236}">
                <a16:creationId xmlns:a16="http://schemas.microsoft.com/office/drawing/2014/main" id="{359EEBA1-C146-0488-0A10-7074BD02AFE4}"/>
              </a:ext>
            </a:extLst>
          </p:cNvPr>
          <p:cNvSpPr txBox="1">
            <a:spLocks/>
          </p:cNvSpPr>
          <p:nvPr/>
        </p:nvSpPr>
        <p:spPr>
          <a:xfrm>
            <a:off x="1421645" y="2232530"/>
            <a:ext cx="1291620" cy="599089"/>
          </a:xfrm>
          <a:prstGeom prst="rect">
            <a:avLst/>
          </a:prstGeom>
        </p:spPr>
        <p:txBody>
          <a:bodyPr vert="horz" lIns="0" tIns="0" rIns="0" bIns="0" rtlCol="0">
            <a:normAutofit fontScale="77500" lnSpcReduction="20000"/>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ts val="2507"/>
              </a:lnSpc>
              <a:spcBef>
                <a:spcPts val="1000"/>
              </a:spcBef>
              <a:spcAft>
                <a:spcPts val="0"/>
              </a:spcAft>
              <a:buClrTx/>
              <a:buSzTx/>
              <a:buFont typeface="Arial" panose="020B0604020202020204" pitchFamily="34" charset="0"/>
              <a:buNone/>
              <a:tabLst/>
              <a:defRPr/>
            </a:pPr>
            <a:r>
              <a:rPr kumimoji="0" lang="en-GB" sz="1867" b="0" i="0" u="none" strike="noStrike" kern="1200" cap="none" spc="0" normalizeH="0" baseline="0" noProof="0">
                <a:ln>
                  <a:noFill/>
                </a:ln>
                <a:solidFill>
                  <a:srgbClr val="000000"/>
                </a:solidFill>
                <a:effectLst/>
                <a:uLnTx/>
                <a:uFillTx/>
                <a:latin typeface="Sofia Pro Light" panose="020B0000000000000000" pitchFamily="34" charset="0"/>
                <a:ea typeface="+mn-ea"/>
                <a:cs typeface="Poppins Light" pitchFamily="2" charset="77"/>
              </a:rPr>
              <a:t>Add Tutor Picture</a:t>
            </a:r>
          </a:p>
        </p:txBody>
      </p:sp>
      <p:pic>
        <p:nvPicPr>
          <p:cNvPr id="4" name="Picture 3">
            <a:extLst>
              <a:ext uri="{FF2B5EF4-FFF2-40B4-BE49-F238E27FC236}">
                <a16:creationId xmlns:a16="http://schemas.microsoft.com/office/drawing/2014/main" id="{708BFACF-4878-1DAF-53B6-493926EAF60A}"/>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5" name="TextBox 4">
            <a:extLst>
              <a:ext uri="{FF2B5EF4-FFF2-40B4-BE49-F238E27FC236}">
                <a16:creationId xmlns:a16="http://schemas.microsoft.com/office/drawing/2014/main" id="{2C874974-2518-9861-B6EA-3CF34CABC345}"/>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87B4FCBA-8D96-661E-15AE-2FCEC8E00A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1292554718"/>
      </p:ext>
    </p:extLst>
  </p:cSld>
  <p:clrMapOvr>
    <a:masterClrMapping/>
  </p:clrMapOvr>
  <mc:AlternateContent xmlns:mc="http://schemas.openxmlformats.org/markup-compatibility/2006" xmlns:p14="http://schemas.microsoft.com/office/powerpoint/2010/main">
    <mc:Choice Requires="p14">
      <p:transition spd="slow" p14:dur="2000" advTm="26904"/>
    </mc:Choice>
    <mc:Fallback xmlns="">
      <p:transition spd="slow" advTm="2690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430C3-FF94-DA0F-A157-CDE45C618E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054" y="669377"/>
            <a:ext cx="12183365" cy="5931712"/>
          </a:xfrm>
          <a:prstGeom prst="rect">
            <a:avLst/>
          </a:prstGeom>
        </p:spPr>
      </p:pic>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410785"/>
            <a:ext cx="9921111" cy="508895"/>
          </a:xfrm>
          <a:prstGeom prst="rect">
            <a:avLst/>
          </a:prstGeom>
        </p:spPr>
        <p:txBody>
          <a:bodyPr>
            <a:normAutofit fontScale="90000"/>
          </a:bodyPr>
          <a:lstStyle/>
          <a:p>
            <a:r>
              <a:rPr lang="en-US" sz="3200">
                <a:solidFill>
                  <a:schemeClr val="accent6"/>
                </a:solidFill>
                <a:latin typeface="Sofia Pro Semi Bold"/>
                <a:cs typeface="Poppins SemiBold"/>
              </a:rPr>
              <a:t>Buddle training</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aphicFrame>
        <p:nvGraphicFramePr>
          <p:cNvPr id="8" name="Table 7">
            <a:extLst>
              <a:ext uri="{FF2B5EF4-FFF2-40B4-BE49-F238E27FC236}">
                <a16:creationId xmlns:a16="http://schemas.microsoft.com/office/drawing/2014/main" id="{67B716A7-9171-4CAB-04CD-CFCE63A3A8CC}"/>
              </a:ext>
            </a:extLst>
          </p:cNvPr>
          <p:cNvGraphicFramePr>
            <a:graphicFrameLocks noGrp="1"/>
          </p:cNvGraphicFramePr>
          <p:nvPr/>
        </p:nvGraphicFramePr>
        <p:xfrm>
          <a:off x="1648189" y="1425593"/>
          <a:ext cx="9186045" cy="4562950"/>
        </p:xfrm>
        <a:graphic>
          <a:graphicData uri="http://schemas.openxmlformats.org/drawingml/2006/table">
            <a:tbl>
              <a:tblPr firstRow="1" bandRow="1">
                <a:tableStyleId>{5C22544A-7EE6-4342-B048-85BDC9FD1C3A}</a:tableStyleId>
              </a:tblPr>
              <a:tblGrid>
                <a:gridCol w="1837209">
                  <a:extLst>
                    <a:ext uri="{9D8B030D-6E8A-4147-A177-3AD203B41FA5}">
                      <a16:colId xmlns:a16="http://schemas.microsoft.com/office/drawing/2014/main" val="3601450900"/>
                    </a:ext>
                  </a:extLst>
                </a:gridCol>
                <a:gridCol w="1837209">
                  <a:extLst>
                    <a:ext uri="{9D8B030D-6E8A-4147-A177-3AD203B41FA5}">
                      <a16:colId xmlns:a16="http://schemas.microsoft.com/office/drawing/2014/main" val="1437472167"/>
                    </a:ext>
                  </a:extLst>
                </a:gridCol>
                <a:gridCol w="1837209">
                  <a:extLst>
                    <a:ext uri="{9D8B030D-6E8A-4147-A177-3AD203B41FA5}">
                      <a16:colId xmlns:a16="http://schemas.microsoft.com/office/drawing/2014/main" val="804639007"/>
                    </a:ext>
                  </a:extLst>
                </a:gridCol>
                <a:gridCol w="1837209">
                  <a:extLst>
                    <a:ext uri="{9D8B030D-6E8A-4147-A177-3AD203B41FA5}">
                      <a16:colId xmlns:a16="http://schemas.microsoft.com/office/drawing/2014/main" val="1373729571"/>
                    </a:ext>
                  </a:extLst>
                </a:gridCol>
                <a:gridCol w="1837209">
                  <a:extLst>
                    <a:ext uri="{9D8B030D-6E8A-4147-A177-3AD203B41FA5}">
                      <a16:colId xmlns:a16="http://schemas.microsoft.com/office/drawing/2014/main" val="1920962508"/>
                    </a:ext>
                  </a:extLst>
                </a:gridCol>
              </a:tblGrid>
              <a:tr h="1224823">
                <a:tc>
                  <a:txBody>
                    <a:bodyPr/>
                    <a:lstStyle/>
                    <a:p>
                      <a:pPr algn="ctr"/>
                      <a:r>
                        <a:rPr lang="en-GB" sz="2100">
                          <a:latin typeface="Sofia Pro Regular"/>
                        </a:rPr>
                        <a:t>Getting Organised</a:t>
                      </a:r>
                    </a:p>
                  </a:txBody>
                  <a:tcPr marL="121920" marR="121920" marT="60960" marB="60960">
                    <a:solidFill>
                      <a:srgbClr val="871E63"/>
                    </a:solidFill>
                  </a:tcPr>
                </a:tc>
                <a:tc>
                  <a:txBody>
                    <a:bodyPr/>
                    <a:lstStyle/>
                    <a:p>
                      <a:pPr algn="ctr"/>
                      <a:r>
                        <a:rPr lang="en-GB" sz="2100">
                          <a:latin typeface="Sofia Pro Regular"/>
                        </a:rPr>
                        <a:t>Inclusion</a:t>
                      </a:r>
                    </a:p>
                  </a:txBody>
                  <a:tcPr marL="121920" marR="121920" marT="60960" marB="60960">
                    <a:solidFill>
                      <a:srgbClr val="871E63"/>
                    </a:solidFill>
                  </a:tcPr>
                </a:tc>
                <a:tc>
                  <a:txBody>
                    <a:bodyPr/>
                    <a:lstStyle/>
                    <a:p>
                      <a:pPr algn="ctr"/>
                      <a:r>
                        <a:rPr lang="en-GB" sz="2100">
                          <a:latin typeface="Sofia Pro Regular"/>
                        </a:rPr>
                        <a:t>Getting Help From People</a:t>
                      </a:r>
                    </a:p>
                  </a:txBody>
                  <a:tcPr marL="121920" marR="121920" marT="60960" marB="60960">
                    <a:solidFill>
                      <a:srgbClr val="871E63"/>
                    </a:solidFill>
                  </a:tcPr>
                </a:tc>
                <a:tc>
                  <a:txBody>
                    <a:bodyPr/>
                    <a:lstStyle/>
                    <a:p>
                      <a:pPr algn="ctr"/>
                      <a:r>
                        <a:rPr lang="en-GB" sz="2100">
                          <a:latin typeface="Sofia Pro Regular"/>
                        </a:rPr>
                        <a:t>Money Matters</a:t>
                      </a:r>
                    </a:p>
                  </a:txBody>
                  <a:tcPr marL="121920" marR="121920" marT="60960" marB="60960">
                    <a:solidFill>
                      <a:srgbClr val="871E63"/>
                    </a:solidFill>
                  </a:tcPr>
                </a:tc>
                <a:tc>
                  <a:txBody>
                    <a:bodyPr/>
                    <a:lstStyle/>
                    <a:p>
                      <a:pPr algn="ctr"/>
                      <a:r>
                        <a:rPr lang="en-GB" sz="2100">
                          <a:latin typeface="Sofia Pro Regular"/>
                        </a:rPr>
                        <a:t>Develop and Grow</a:t>
                      </a:r>
                    </a:p>
                  </a:txBody>
                  <a:tcPr marL="121920" marR="121920" marT="60960" marB="60960">
                    <a:solidFill>
                      <a:srgbClr val="871E63"/>
                    </a:solidFill>
                  </a:tcPr>
                </a:tc>
                <a:extLst>
                  <a:ext uri="{0D108BD9-81ED-4DB2-BD59-A6C34878D82A}">
                    <a16:rowId xmlns:a16="http://schemas.microsoft.com/office/drawing/2014/main" val="4147662177"/>
                  </a:ext>
                </a:extLst>
              </a:tr>
              <a:tr h="1112709">
                <a:tc>
                  <a:txBody>
                    <a:bodyPr/>
                    <a:lstStyle/>
                    <a:p>
                      <a:pPr algn="ctr"/>
                      <a:r>
                        <a:rPr lang="en-GB" sz="1600" kern="1200">
                          <a:solidFill>
                            <a:schemeClr val="dk1"/>
                          </a:solidFill>
                          <a:effectLst/>
                          <a:latin typeface="Sofia Pro Regular"/>
                          <a:ea typeface="+mn-ea"/>
                          <a:cs typeface="+mn-cs"/>
                        </a:rPr>
                        <a:t>Leadership and Your People </a:t>
                      </a:r>
                      <a:endParaRPr lang="en-GB" sz="1600">
                        <a:latin typeface="Sofia Pro Regular"/>
                      </a:endParaRPr>
                    </a:p>
                  </a:txBody>
                  <a:tcPr marL="121920" marR="121920" marT="60960" marB="60960"/>
                </a:tc>
                <a:tc>
                  <a:txBody>
                    <a:bodyPr/>
                    <a:lstStyle/>
                    <a:p>
                      <a:pPr algn="ctr"/>
                      <a:r>
                        <a:rPr lang="en-GB" sz="1600">
                          <a:latin typeface="Sofia Pro Regular"/>
                        </a:rPr>
                        <a:t>Your Culture and Values In Your Organisation</a:t>
                      </a:r>
                    </a:p>
                  </a:txBody>
                  <a:tcPr marL="121920" marR="121920" marT="60960" marB="60960"/>
                </a:tc>
                <a:tc rowSpan="3">
                  <a:txBody>
                    <a:bodyPr/>
                    <a:lstStyle/>
                    <a:p>
                      <a:pPr algn="ctr"/>
                      <a:endParaRPr lang="en-GB" sz="1600">
                        <a:latin typeface="Sofia Pro Regular"/>
                      </a:endParaRPr>
                    </a:p>
                    <a:p>
                      <a:pPr algn="ctr"/>
                      <a:endParaRPr lang="en-GB" sz="1600">
                        <a:latin typeface="Sofia Pro Regular"/>
                      </a:endParaRPr>
                    </a:p>
                    <a:p>
                      <a:pPr algn="ctr"/>
                      <a:endParaRPr lang="en-GB" sz="1600">
                        <a:latin typeface="Sofia Pro Regular"/>
                      </a:endParaRPr>
                    </a:p>
                    <a:p>
                      <a:pPr algn="ctr"/>
                      <a:endParaRPr lang="en-GB" sz="1600">
                        <a:latin typeface="Sofia Pro Regular"/>
                      </a:endParaRPr>
                    </a:p>
                    <a:p>
                      <a:pPr algn="ctr"/>
                      <a:r>
                        <a:rPr lang="en-GB" sz="1600">
                          <a:latin typeface="Sofia Pro Regular"/>
                        </a:rPr>
                        <a:t>Maximising Your Volunteers Experience</a:t>
                      </a:r>
                    </a:p>
                  </a:txBody>
                  <a:tcPr marL="121920" marR="121920" marT="60960" marB="60960"/>
                </a:tc>
                <a:tc>
                  <a:txBody>
                    <a:bodyPr/>
                    <a:lstStyle/>
                    <a:p>
                      <a:pPr algn="ctr"/>
                      <a:r>
                        <a:rPr lang="en-GB" sz="1600">
                          <a:latin typeface="Sofia Pro Regular"/>
                        </a:rPr>
                        <a:t>Raising Money to Sustain Your Organisation</a:t>
                      </a:r>
                    </a:p>
                  </a:txBody>
                  <a:tcPr marL="121920" marR="121920" marT="60960" marB="60960"/>
                </a:tc>
                <a:tc>
                  <a:txBody>
                    <a:bodyPr/>
                    <a:lstStyle/>
                    <a:p>
                      <a:pPr algn="ctr"/>
                      <a:r>
                        <a:rPr lang="en-GB" sz="1600">
                          <a:latin typeface="Sofia Pro Regular"/>
                        </a:rPr>
                        <a:t>Promoting Your Offer Using Social Media</a:t>
                      </a:r>
                    </a:p>
                  </a:txBody>
                  <a:tcPr marL="121920" marR="121920" marT="60960" marB="60960"/>
                </a:tc>
                <a:extLst>
                  <a:ext uri="{0D108BD9-81ED-4DB2-BD59-A6C34878D82A}">
                    <a16:rowId xmlns:a16="http://schemas.microsoft.com/office/drawing/2014/main" val="2832458543"/>
                  </a:ext>
                </a:extLst>
              </a:tr>
              <a:tr h="1112709">
                <a:tc>
                  <a:txBody>
                    <a:bodyPr/>
                    <a:lstStyle/>
                    <a:p>
                      <a:pPr algn="ctr"/>
                      <a:r>
                        <a:rPr lang="en-GB" sz="1600">
                          <a:latin typeface="Sofia Pro Regular"/>
                        </a:rPr>
                        <a:t>Exploring Legal </a:t>
                      </a:r>
                      <a:br>
                        <a:rPr lang="en-GB" sz="1600">
                          <a:latin typeface="Sofia Pro Regular"/>
                        </a:rPr>
                      </a:br>
                      <a:r>
                        <a:rPr lang="en-GB" sz="1600">
                          <a:latin typeface="Sofia Pro Regular"/>
                        </a:rPr>
                        <a:t>Structures</a:t>
                      </a:r>
                    </a:p>
                  </a:txBody>
                  <a:tcPr marL="121920" marR="121920" marT="60960" marB="60960"/>
                </a:tc>
                <a:tc>
                  <a:txBody>
                    <a:bodyPr/>
                    <a:lstStyle/>
                    <a:p>
                      <a:pPr algn="ctr"/>
                      <a:r>
                        <a:rPr lang="en-GB" sz="1600">
                          <a:latin typeface="Sofia Pro Regular"/>
                        </a:rPr>
                        <a:t>Engaging different People</a:t>
                      </a:r>
                    </a:p>
                  </a:txBody>
                  <a:tcPr marL="121920" marR="121920" marT="60960" marB="60960"/>
                </a:tc>
                <a:tc vMerge="1">
                  <a:txBody>
                    <a:bodyPr/>
                    <a:lstStyle/>
                    <a:p>
                      <a:pPr algn="ctr"/>
                      <a:endParaRPr lang="en-GB" sz="1200"/>
                    </a:p>
                  </a:txBody>
                  <a:tcPr/>
                </a:tc>
                <a:tc>
                  <a:txBody>
                    <a:bodyPr/>
                    <a:lstStyle/>
                    <a:p>
                      <a:pPr algn="ctr"/>
                      <a:r>
                        <a:rPr lang="en-GB" sz="1600">
                          <a:latin typeface="Sofia Pro Regular"/>
                        </a:rPr>
                        <a:t>Financial Management</a:t>
                      </a:r>
                    </a:p>
                  </a:txBody>
                  <a:tcPr marL="121920" marR="121920" marT="60960" marB="60960"/>
                </a:tc>
                <a:tc>
                  <a:txBody>
                    <a:bodyPr/>
                    <a:lstStyle/>
                    <a:p>
                      <a:pPr algn="ctr"/>
                      <a:r>
                        <a:rPr lang="en-GB" sz="1600">
                          <a:latin typeface="Sofia Pro Regular"/>
                        </a:rPr>
                        <a:t>Creating a Marketing Strategy</a:t>
                      </a:r>
                    </a:p>
                  </a:txBody>
                  <a:tcPr marL="121920" marR="121920" marT="60960" marB="60960"/>
                </a:tc>
                <a:extLst>
                  <a:ext uri="{0D108BD9-81ED-4DB2-BD59-A6C34878D82A}">
                    <a16:rowId xmlns:a16="http://schemas.microsoft.com/office/drawing/2014/main" val="1552986903"/>
                  </a:ext>
                </a:extLst>
              </a:tr>
              <a:tr h="1112709">
                <a:tc>
                  <a:txBody>
                    <a:bodyPr/>
                    <a:lstStyle/>
                    <a:p>
                      <a:pPr algn="ctr"/>
                      <a:r>
                        <a:rPr lang="en-GB" sz="1600">
                          <a:latin typeface="Sofia Pro Regular"/>
                        </a:rPr>
                        <a:t>Simply Planning</a:t>
                      </a:r>
                    </a:p>
                  </a:txBody>
                  <a:tcPr marL="121920" marR="121920" marT="60960" marB="60960"/>
                </a:tc>
                <a:tc>
                  <a:txBody>
                    <a:bodyPr/>
                    <a:lstStyle/>
                    <a:p>
                      <a:pPr algn="ctr"/>
                      <a:r>
                        <a:rPr lang="en-GB" sz="1600">
                          <a:latin typeface="Sofia Pro Regular"/>
                        </a:rPr>
                        <a:t>Positive Experiences For All People</a:t>
                      </a:r>
                    </a:p>
                  </a:txBody>
                  <a:tcPr marL="121920" marR="121920" marT="60960" marB="60960"/>
                </a:tc>
                <a:tc vMerge="1">
                  <a:txBody>
                    <a:bodyPr/>
                    <a:lstStyle/>
                    <a:p>
                      <a:pPr algn="ctr"/>
                      <a:endParaRPr lang="en-GB" sz="1200"/>
                    </a:p>
                  </a:txBody>
                  <a:tcPr/>
                </a:tc>
                <a:tc>
                  <a:txBody>
                    <a:bodyPr/>
                    <a:lstStyle/>
                    <a:p>
                      <a:pPr algn="ctr"/>
                      <a:r>
                        <a:rPr lang="en-GB" sz="1600" dirty="0">
                          <a:latin typeface="Sofia Pro Regular"/>
                        </a:rPr>
                        <a:t>Dealing With Increasing Costs</a:t>
                      </a:r>
                    </a:p>
                  </a:txBody>
                  <a:tcPr marL="121920" marR="121920" marT="60960" marB="60960"/>
                </a:tc>
                <a:tc>
                  <a:txBody>
                    <a:bodyPr/>
                    <a:lstStyle/>
                    <a:p>
                      <a:pPr lvl="0" algn="ctr">
                        <a:buNone/>
                      </a:pPr>
                      <a:r>
                        <a:rPr lang="en-GB" sz="1600" dirty="0">
                          <a:latin typeface="Sofia Pro Regular"/>
                        </a:rPr>
                        <a:t>Engaging your community</a:t>
                      </a:r>
                      <a:endParaRPr lang="en-US" sz="3200" dirty="0">
                        <a:latin typeface="Sofia Pro Regular"/>
                      </a:endParaRPr>
                    </a:p>
                  </a:txBody>
                  <a:tcPr marL="121920" marR="121920" marT="60960" marB="60960"/>
                </a:tc>
                <a:extLst>
                  <a:ext uri="{0D108BD9-81ED-4DB2-BD59-A6C34878D82A}">
                    <a16:rowId xmlns:a16="http://schemas.microsoft.com/office/drawing/2014/main" val="1746597191"/>
                  </a:ext>
                </a:extLst>
              </a:tr>
            </a:tbl>
          </a:graphicData>
        </a:graphic>
      </p:graphicFrame>
      <p:sp>
        <p:nvSpPr>
          <p:cNvPr id="2" name="Content Placeholder 6">
            <a:extLst>
              <a:ext uri="{FF2B5EF4-FFF2-40B4-BE49-F238E27FC236}">
                <a16:creationId xmlns:a16="http://schemas.microsoft.com/office/drawing/2014/main" id="{8FE16E40-96D2-A1CE-CD06-B66C86465F12}"/>
              </a:ext>
            </a:extLst>
          </p:cNvPr>
          <p:cNvSpPr>
            <a:spLocks noGrp="1"/>
          </p:cNvSpPr>
          <p:nvPr>
            <p:ph idx="1"/>
          </p:nvPr>
        </p:nvSpPr>
        <p:spPr>
          <a:xfrm>
            <a:off x="961179" y="6358825"/>
            <a:ext cx="10552908" cy="638775"/>
          </a:xfrm>
          <a:prstGeom prst="rect">
            <a:avLst/>
          </a:prstGeom>
        </p:spPr>
        <p:txBody>
          <a:bodyPr vert="horz" lIns="0" tIns="0" rIns="0" bIns="0" rtlCol="0">
            <a:normAutofit/>
          </a:bodyPr>
          <a:lstStyle/>
          <a:p>
            <a:pPr algn="ctr">
              <a:buClr>
                <a:schemeClr val="tx2"/>
              </a:buClr>
            </a:pPr>
            <a:r>
              <a:rPr lang="en-US" sz="2133" b="1" dirty="0"/>
              <a:t>See future dates at www.Buddle.co</a:t>
            </a:r>
          </a:p>
        </p:txBody>
      </p:sp>
    </p:spTree>
    <p:extLst>
      <p:ext uri="{BB962C8B-B14F-4D97-AF65-F5344CB8AC3E}">
        <p14:creationId xmlns:p14="http://schemas.microsoft.com/office/powerpoint/2010/main" val="366092060"/>
      </p:ext>
    </p:extLst>
  </p:cSld>
  <p:clrMapOvr>
    <a:masterClrMapping/>
  </p:clrMapOvr>
  <mc:AlternateContent xmlns:mc="http://schemas.openxmlformats.org/markup-compatibility/2006" xmlns:p14="http://schemas.microsoft.com/office/powerpoint/2010/main">
    <mc:Choice Requires="p14">
      <p:transition spd="med" p14:dur="700" advTm="4345">
        <p:fade/>
      </p:transition>
    </mc:Choice>
    <mc:Fallback xmlns="">
      <p:transition spd="med" advTm="4345">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D2283A-C130-804F-2975-C044BDA57095}"/>
              </a:ext>
            </a:extLst>
          </p:cNvPr>
          <p:cNvGrpSpPr/>
          <p:nvPr/>
        </p:nvGrpSpPr>
        <p:grpSpPr>
          <a:xfrm>
            <a:off x="3970183" y="751024"/>
            <a:ext cx="7452815" cy="4749649"/>
            <a:chOff x="3234308" y="935622"/>
            <a:chExt cx="5589611" cy="3562237"/>
          </a:xfrm>
        </p:grpSpPr>
        <p:pic>
          <p:nvPicPr>
            <p:cNvPr id="6" name="Picture 5" descr="A blue rectangle with black border&#10;&#10;Description automatically generated">
              <a:extLst>
                <a:ext uri="{FF2B5EF4-FFF2-40B4-BE49-F238E27FC236}">
                  <a16:creationId xmlns:a16="http://schemas.microsoft.com/office/drawing/2014/main" id="{EF6D1013-C5BE-6DE1-C2C3-1C89A2DD9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178" y="935622"/>
              <a:ext cx="4390200" cy="32400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1D487243-FB5A-F7C8-0D45-B08F58ED2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21" y="935622"/>
              <a:ext cx="4388400" cy="3238673"/>
            </a:xfrm>
            <a:prstGeom prst="rect">
              <a:avLst/>
            </a:prstGeom>
          </p:spPr>
        </p:pic>
        <p:pic>
          <p:nvPicPr>
            <p:cNvPr id="8" name="Graphic 7">
              <a:extLst>
                <a:ext uri="{FF2B5EF4-FFF2-40B4-BE49-F238E27FC236}">
                  <a16:creationId xmlns:a16="http://schemas.microsoft.com/office/drawing/2014/main" id="{AA9545D8-DD83-652D-CC1B-ABF76722CB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9266" y="1404966"/>
              <a:ext cx="4644653" cy="3092893"/>
            </a:xfrm>
            <a:prstGeom prst="rect">
              <a:avLst/>
            </a:prstGeom>
          </p:spPr>
        </p:pic>
        <p:sp>
          <p:nvSpPr>
            <p:cNvPr id="9" name="Oval 8">
              <a:extLst>
                <a:ext uri="{FF2B5EF4-FFF2-40B4-BE49-F238E27FC236}">
                  <a16:creationId xmlns:a16="http://schemas.microsoft.com/office/drawing/2014/main" id="{F610C224-CC9C-3FAF-0582-E9596E3AAB74}"/>
                </a:ext>
              </a:extLst>
            </p:cNvPr>
            <p:cNvSpPr/>
            <p:nvPr/>
          </p:nvSpPr>
          <p:spPr>
            <a:xfrm>
              <a:off x="3234308" y="3697458"/>
              <a:ext cx="666947" cy="66694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Calibri" panose="020F0502020204030204"/>
              </a:endParaRPr>
            </a:p>
          </p:txBody>
        </p:sp>
      </p:grpSp>
      <p:pic>
        <p:nvPicPr>
          <p:cNvPr id="2" name="Graphic 1">
            <a:extLst>
              <a:ext uri="{FF2B5EF4-FFF2-40B4-BE49-F238E27FC236}">
                <a16:creationId xmlns:a16="http://schemas.microsoft.com/office/drawing/2014/main" id="{55FDE38B-EF5F-ACE9-8154-EA5FE3BB0C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 y="6798981"/>
            <a:ext cx="12192000" cy="90311"/>
          </a:xfrm>
          <a:prstGeom prst="rect">
            <a:avLst/>
          </a:prstGeom>
        </p:spPr>
      </p:pic>
      <p:sp>
        <p:nvSpPr>
          <p:cNvPr id="5" name="TextBox 4">
            <a:extLst>
              <a:ext uri="{FF2B5EF4-FFF2-40B4-BE49-F238E27FC236}">
                <a16:creationId xmlns:a16="http://schemas.microsoft.com/office/drawing/2014/main" id="{A28A07DF-F8EB-6522-375C-CCB12C61830D}"/>
              </a:ext>
            </a:extLst>
          </p:cNvPr>
          <p:cNvSpPr txBox="1"/>
          <p:nvPr/>
        </p:nvSpPr>
        <p:spPr>
          <a:xfrm>
            <a:off x="1000075" y="2469229"/>
            <a:ext cx="4885037" cy="990015"/>
          </a:xfrm>
          <a:prstGeom prst="rect">
            <a:avLst/>
          </a:prstGeom>
          <a:noFill/>
        </p:spPr>
        <p:txBody>
          <a:bodyPr wrap="square">
            <a:spAutoFit/>
          </a:bodyPr>
          <a:lstStyle/>
          <a:p>
            <a:pPr defTabSz="609585">
              <a:lnSpc>
                <a:spcPts val="6986"/>
              </a:lnSpc>
            </a:pPr>
            <a:r>
              <a:rPr lang="en-US" sz="5867" b="1" kern="1600">
                <a:solidFill>
                  <a:srgbClr val="FFFFFF"/>
                </a:solidFill>
                <a:highlight>
                  <a:srgbClr val="2F336C"/>
                </a:highlight>
                <a:latin typeface="Sofia Pro Semi Bold" panose="020B0000000000000000" pitchFamily="34" charset="0"/>
                <a:cs typeface="Poppins SemiBold" panose="02000000000000000000" pitchFamily="2" charset="77"/>
              </a:rPr>
              <a:t>Thank you!</a:t>
            </a:r>
          </a:p>
        </p:txBody>
      </p:sp>
      <p:sp>
        <p:nvSpPr>
          <p:cNvPr id="10" name="TextBox 9">
            <a:extLst>
              <a:ext uri="{FF2B5EF4-FFF2-40B4-BE49-F238E27FC236}">
                <a16:creationId xmlns:a16="http://schemas.microsoft.com/office/drawing/2014/main" id="{8EF9686F-CC2A-30B1-470F-1AF77574B7D1}"/>
              </a:ext>
            </a:extLst>
          </p:cNvPr>
          <p:cNvSpPr txBox="1"/>
          <p:nvPr/>
        </p:nvSpPr>
        <p:spPr>
          <a:xfrm>
            <a:off x="10369358" y="6301262"/>
            <a:ext cx="805349" cy="276999"/>
          </a:xfrm>
          <a:prstGeom prst="rect">
            <a:avLst/>
          </a:prstGeom>
          <a:noFill/>
        </p:spPr>
        <p:txBody>
          <a:bodyPr wrap="none" rtlCol="0">
            <a:spAutoFit/>
          </a:bodyPr>
          <a:lstStyle/>
          <a:p>
            <a:pPr defTabSz="609585"/>
            <a:r>
              <a:rPr lang="en-US" sz="1200" dirty="0">
                <a:solidFill>
                  <a:srgbClr val="FFFFFF"/>
                </a:solidFill>
                <a:latin typeface="Sofia Pro Regular" panose="020B0000000000000000" pitchFamily="34" charset="0"/>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45668AD1-AFB3-19C2-9952-0443F61104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pic>
        <p:nvPicPr>
          <p:cNvPr id="12" name="Graphic 10">
            <a:extLst>
              <a:ext uri="{FF2B5EF4-FFF2-40B4-BE49-F238E27FC236}">
                <a16:creationId xmlns:a16="http://schemas.microsoft.com/office/drawing/2014/main" id="{4739310B-53EB-ED7E-7AF5-2AEF9B6C396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882721" y="409866"/>
            <a:ext cx="926164" cy="239119"/>
          </a:xfrm>
          <a:prstGeom prst="rect">
            <a:avLst/>
          </a:prstGeom>
        </p:spPr>
      </p:pic>
    </p:spTree>
    <p:extLst>
      <p:ext uri="{BB962C8B-B14F-4D97-AF65-F5344CB8AC3E}">
        <p14:creationId xmlns:p14="http://schemas.microsoft.com/office/powerpoint/2010/main" val="3327240957"/>
      </p:ext>
    </p:extLst>
  </p:cSld>
  <p:clrMapOvr>
    <a:masterClrMapping/>
  </p:clrMapOvr>
  <mc:AlternateContent xmlns:mc="http://schemas.openxmlformats.org/markup-compatibility/2006">
    <mc:Choice xmlns:p14="http://schemas.microsoft.com/office/powerpoint/2010/main" Requires="p14">
      <p:transition spd="med" p14:dur="700" advTm="20506">
        <p:fade/>
      </p:transition>
    </mc:Choice>
    <mc:Fallback>
      <p:transition spd="med" advTm="2050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85931" y="410785"/>
            <a:ext cx="9921111" cy="508895"/>
          </a:xfrm>
          <a:prstGeom prst="rect">
            <a:avLst/>
          </a:prstGeom>
        </p:spPr>
        <p:txBody>
          <a:bodyPr>
            <a:normAutofit fontScale="90000"/>
          </a:bodyPr>
          <a:lstStyle/>
          <a:p>
            <a:r>
              <a:rPr lang="en-US" sz="3200">
                <a:solidFill>
                  <a:schemeClr val="accent6"/>
                </a:solidFill>
              </a:rPr>
              <a:t>Learning Agreement</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19" name="Graphic 18" descr="Questions">
            <a:extLst>
              <a:ext uri="{FF2B5EF4-FFF2-40B4-BE49-F238E27FC236}">
                <a16:creationId xmlns:a16="http://schemas.microsoft.com/office/drawing/2014/main" id="{D59CDCD1-1423-3F3E-0280-1198728C0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02001" y="2162600"/>
            <a:ext cx="1504912" cy="1504912"/>
          </a:xfrm>
          <a:prstGeom prst="rect">
            <a:avLst/>
          </a:prstGeom>
        </p:spPr>
      </p:pic>
      <p:sp>
        <p:nvSpPr>
          <p:cNvPr id="25" name="Content Placeholder 6">
            <a:extLst>
              <a:ext uri="{FF2B5EF4-FFF2-40B4-BE49-F238E27FC236}">
                <a16:creationId xmlns:a16="http://schemas.microsoft.com/office/drawing/2014/main" id="{5BD0F8A1-82BA-8008-7E78-6CF96745BBCE}"/>
              </a:ext>
            </a:extLst>
          </p:cNvPr>
          <p:cNvSpPr txBox="1">
            <a:spLocks/>
          </p:cNvSpPr>
          <p:nvPr/>
        </p:nvSpPr>
        <p:spPr>
          <a:xfrm>
            <a:off x="585088" y="1514765"/>
            <a:ext cx="8685433" cy="3994075"/>
          </a:xfrm>
          <a:prstGeom prst="rect">
            <a:avLst/>
          </a:prstGeom>
        </p:spPr>
        <p:txBody>
          <a:bodyPr vert="horz" lIns="0" tIns="0" rIns="0" bIns="0" numCol="1" rtlCol="0">
            <a:normAutofit fontScale="77500" lnSpcReduction="20000"/>
          </a:bodyPr>
          <a:lstStyle>
            <a:lvl1pPr marL="0" indent="0" algn="l" defTabSz="914400" rtl="0" eaLnBrk="1" latinLnBrk="0" hangingPunct="1">
              <a:lnSpc>
                <a:spcPts val="1880"/>
              </a:lnSpc>
              <a:spcBef>
                <a:spcPts val="750"/>
              </a:spcBef>
              <a:buFont typeface="Arial" panose="020B0604020202020204" pitchFamily="34" charset="0"/>
              <a:buNone/>
              <a:defRPr sz="1400" b="0" i="0" kern="1200">
                <a:solidFill>
                  <a:schemeClr val="tx1"/>
                </a:solidFill>
                <a:latin typeface="Sofia Pro Light" panose="020B0000000000000000" pitchFamily="34" charset="0"/>
                <a:ea typeface="+mn-ea"/>
                <a:cs typeface="Poppins Light" pitchFamily="2" charset="77"/>
              </a:defRPr>
            </a:lvl1pPr>
            <a:lvl2pPr marL="685800" indent="-228600" algn="l" defTabSz="914400" rtl="0" eaLnBrk="1" latinLnBrk="0" hangingPunct="1">
              <a:lnSpc>
                <a:spcPts val="1880"/>
              </a:lnSpc>
              <a:spcBef>
                <a:spcPts val="750"/>
              </a:spcBef>
              <a:buClr>
                <a:schemeClr val="tx2"/>
              </a:buClr>
              <a:buFont typeface="Arial" panose="020B0604020202020204" pitchFamily="34" charset="0"/>
              <a:buChar char="•"/>
              <a:defRPr sz="1400" b="0" i="0" kern="1200">
                <a:solidFill>
                  <a:schemeClr val="tx1"/>
                </a:solidFill>
                <a:latin typeface="Sofia Pro Light" panose="020B0000000000000000" pitchFamily="34" charset="0"/>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50000"/>
              </a:lnSpc>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Respect everybody </a:t>
            </a:r>
            <a:endParaRPr lang="en-GB" sz="2667" dirty="0">
              <a:latin typeface="Sofia Pro Light" panose="020B0604020202020204" charset="0"/>
              <a:ea typeface="Aptos" panose="020B0004020202020204" pitchFamily="34" charset="0"/>
              <a:cs typeface="Aptos" panose="020B0004020202020204" pitchFamily="34" charset="0"/>
            </a:endParaRPr>
          </a:p>
          <a:p>
            <a:pPr marL="457189" indent="-457189">
              <a:lnSpc>
                <a:spcPct val="150000"/>
              </a:lnSpc>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Participate actively </a:t>
            </a:r>
          </a:p>
          <a:p>
            <a:pPr marL="457189" indent="-457189">
              <a:lnSpc>
                <a:spcPct val="150000"/>
              </a:lnSpc>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Use technology responsibly </a:t>
            </a:r>
          </a:p>
          <a:p>
            <a:pPr marL="457189" indent="-457189">
              <a:lnSpc>
                <a:spcPct val="150000"/>
              </a:lnSpc>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Be engaged </a:t>
            </a:r>
          </a:p>
          <a:p>
            <a:pPr marL="457189" indent="-457189">
              <a:lnSpc>
                <a:spcPct val="150000"/>
              </a:lnSpc>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Challenge each other positively</a:t>
            </a:r>
            <a:endParaRPr lang="en-GB" sz="2667" dirty="0">
              <a:latin typeface="Sofia Pro Light" panose="020B0604020202020204" charset="0"/>
              <a:ea typeface="Aptos" panose="020B0004020202020204" pitchFamily="34" charset="0"/>
              <a:cs typeface="Aptos" panose="020B0004020202020204" pitchFamily="34" charset="0"/>
            </a:endParaRPr>
          </a:p>
          <a:p>
            <a:pPr marL="457189" indent="-457189">
              <a:lnSpc>
                <a:spcPct val="150000"/>
              </a:lnSpc>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Put phones on silent and return calls at an appropriate time</a:t>
            </a:r>
            <a:endParaRPr lang="en-GB" sz="2667" dirty="0">
              <a:latin typeface="Sofia Pro Light" panose="020B0604020202020204" charset="0"/>
              <a:ea typeface="Aptos" panose="020B0004020202020204" pitchFamily="34" charset="0"/>
              <a:cs typeface="Aptos" panose="020B0004020202020204" pitchFamily="34" charset="0"/>
            </a:endParaRPr>
          </a:p>
          <a:p>
            <a:pPr marL="457189" indent="-457189">
              <a:lnSpc>
                <a:spcPct val="150000"/>
              </a:lnSpc>
              <a:buFont typeface="Symbol" panose="05050102010706020507" pitchFamily="18" charset="2"/>
              <a:buChar char=""/>
            </a:pPr>
            <a:r>
              <a:rPr lang="en-GB" sz="2667" dirty="0">
                <a:latin typeface="Sofia Pro Light" panose="020B0604020202020204" charset="0"/>
                <a:ea typeface="Times New Roman" panose="02020603050405020304" pitchFamily="18" charset="0"/>
                <a:cs typeface="Aptos" panose="020B0004020202020204" pitchFamily="34" charset="0"/>
              </a:rPr>
              <a:t>Avoid sharing any personal/sensitive information outside of the session</a:t>
            </a:r>
            <a:endParaRPr lang="en-GB" sz="2667" dirty="0">
              <a:latin typeface="Sofia Pro Light" panose="020B0604020202020204" charset="0"/>
              <a:ea typeface="Aptos" panose="020B0004020202020204" pitchFamily="34" charset="0"/>
              <a:cs typeface="Aptos" panose="020B0004020202020204" pitchFamily="34" charset="0"/>
            </a:endParaRPr>
          </a:p>
        </p:txBody>
      </p:sp>
      <p:pic>
        <p:nvPicPr>
          <p:cNvPr id="29" name="Picture 28">
            <a:extLst>
              <a:ext uri="{FF2B5EF4-FFF2-40B4-BE49-F238E27FC236}">
                <a16:creationId xmlns:a16="http://schemas.microsoft.com/office/drawing/2014/main" id="{B1B0AC99-CFB3-B823-371F-343FA0B87EB5}"/>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14794"/>
            <a:ext cx="12192000" cy="1073933"/>
          </a:xfrm>
          <a:prstGeom prst="rect">
            <a:avLst/>
          </a:prstGeom>
        </p:spPr>
      </p:pic>
      <p:sp>
        <p:nvSpPr>
          <p:cNvPr id="30" name="TextBox 29">
            <a:extLst>
              <a:ext uri="{FF2B5EF4-FFF2-40B4-BE49-F238E27FC236}">
                <a16:creationId xmlns:a16="http://schemas.microsoft.com/office/drawing/2014/main" id="{809C9359-A055-0EB5-06BB-13B6C509BFDC}"/>
              </a:ext>
            </a:extLst>
          </p:cNvPr>
          <p:cNvSpPr txBox="1"/>
          <p:nvPr/>
        </p:nvSpPr>
        <p:spPr>
          <a:xfrm>
            <a:off x="10863629" y="6301262"/>
            <a:ext cx="865943" cy="276999"/>
          </a:xfrm>
          <a:prstGeom prst="rect">
            <a:avLst/>
          </a:prstGeom>
          <a:noFill/>
        </p:spPr>
        <p:txBody>
          <a:bodyPr wrap="none" rtlCol="0">
            <a:spAutoFit/>
          </a:bodyPr>
          <a:lstStyle/>
          <a:p>
            <a:r>
              <a:rPr lang="en-US" sz="1200" dirty="0">
                <a:solidFill>
                  <a:schemeClr val="bg1"/>
                </a:solidFill>
                <a:latin typeface="Sofia Pro Regular" panose="020B0000000000000000" pitchFamily="34" charset="0"/>
                <a:cs typeface="Poppins" panose="02000000000000000000" pitchFamily="2" charset="77"/>
              </a:rPr>
              <a:t>Buddle.co</a:t>
            </a:r>
          </a:p>
        </p:txBody>
      </p:sp>
      <p:pic>
        <p:nvPicPr>
          <p:cNvPr id="31" name="Picture 30" descr="A white and black logo&#10;&#10;Description automatically generated">
            <a:extLst>
              <a:ext uri="{FF2B5EF4-FFF2-40B4-BE49-F238E27FC236}">
                <a16:creationId xmlns:a16="http://schemas.microsoft.com/office/drawing/2014/main" id="{116FC128-1295-D57D-AB60-E7C03FFEA1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Tree>
    <p:extLst>
      <p:ext uri="{BB962C8B-B14F-4D97-AF65-F5344CB8AC3E}">
        <p14:creationId xmlns:p14="http://schemas.microsoft.com/office/powerpoint/2010/main" val="401360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prstGeom prst="rect">
            <a:avLst/>
          </a:prstGeom>
        </p:spPr>
        <p:txBody>
          <a:bodyPr>
            <a:normAutofit fontScale="90000"/>
          </a:bodyPr>
          <a:lstStyle/>
          <a:p>
            <a:r>
              <a:rPr lang="en-US" sz="3200">
                <a:solidFill>
                  <a:schemeClr val="accent6"/>
                </a:solidFill>
              </a:rPr>
              <a:t>What we’ll cover:</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726051" y="1362745"/>
            <a:ext cx="5979549" cy="3628355"/>
          </a:xfrm>
          <a:prstGeom prst="rect">
            <a:avLst/>
          </a:prstGeom>
        </p:spPr>
        <p:txBody>
          <a:bodyPr vert="horz" lIns="0" tIns="0" rIns="0" bIns="0" rtlCol="0">
            <a:normAutofit/>
          </a:bodyPr>
          <a:lstStyle/>
          <a:p>
            <a:r>
              <a:rPr lang="en-GB">
                <a:latin typeface="Sofia Pro Regular" panose="020B0000000000000000" pitchFamily="34" charset="0"/>
              </a:rPr>
              <a:t>By the end of this workshop, you will be able to:</a:t>
            </a:r>
          </a:p>
          <a:p>
            <a:pPr marL="380990" indent="-380990">
              <a:buClr>
                <a:schemeClr val="tx2"/>
              </a:buClr>
              <a:buFont typeface="Arial" panose="020B0604020202020204" pitchFamily="34" charset="0"/>
              <a:buChar char="•"/>
            </a:pPr>
            <a:r>
              <a:rPr lang="en-US">
                <a:latin typeface="Sofia Pro Regular" panose="020B0000000000000000" pitchFamily="34" charset="0"/>
              </a:rPr>
              <a:t>Explore the potential impact the cost-of-living increases are having on clubs and community organisations.</a:t>
            </a:r>
          </a:p>
          <a:p>
            <a:pPr marL="380990" indent="-380990">
              <a:buClr>
                <a:schemeClr val="tx2"/>
              </a:buClr>
              <a:buFont typeface="Arial" panose="020B0604020202020204" pitchFamily="34" charset="0"/>
              <a:buChar char="•"/>
            </a:pPr>
            <a:r>
              <a:rPr lang="en-US">
                <a:latin typeface="Sofia Pro Regular" panose="020B0000000000000000" pitchFamily="34" charset="0"/>
              </a:rPr>
              <a:t>Share learning on what organisations have been doing to counterbalance this.</a:t>
            </a:r>
          </a:p>
          <a:p>
            <a:pPr marL="380990" indent="-380990">
              <a:buClr>
                <a:schemeClr val="tx2"/>
              </a:buClr>
              <a:buFont typeface="Arial" panose="020B0604020202020204" pitchFamily="34" charset="0"/>
              <a:buChar char="•"/>
            </a:pPr>
            <a:r>
              <a:rPr lang="en-US">
                <a:latin typeface="Sofia Pro Regular" panose="020B0000000000000000" pitchFamily="34" charset="0"/>
              </a:rPr>
              <a:t>Signpost to tips, hints and other sources of information.</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Picture 1">
            <a:extLst>
              <a:ext uri="{FF2B5EF4-FFF2-40B4-BE49-F238E27FC236}">
                <a16:creationId xmlns:a16="http://schemas.microsoft.com/office/drawing/2014/main" id="{EF2B76D5-C6D6-137A-2861-1A17DE44AA9F}"/>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4" name="TextBox 3">
            <a:extLst>
              <a:ext uri="{FF2B5EF4-FFF2-40B4-BE49-F238E27FC236}">
                <a16:creationId xmlns:a16="http://schemas.microsoft.com/office/drawing/2014/main" id="{77A9B24C-8971-5B97-59E7-4FFF6D865953}"/>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5" name="Picture 4" descr="A white and black logo&#10;&#10;Description automatically generated">
            <a:extLst>
              <a:ext uri="{FF2B5EF4-FFF2-40B4-BE49-F238E27FC236}">
                <a16:creationId xmlns:a16="http://schemas.microsoft.com/office/drawing/2014/main" id="{0A58411B-90BE-7224-033D-7C141010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sp>
        <p:nvSpPr>
          <p:cNvPr id="6" name="Rectangle 5">
            <a:extLst>
              <a:ext uri="{FF2B5EF4-FFF2-40B4-BE49-F238E27FC236}">
                <a16:creationId xmlns:a16="http://schemas.microsoft.com/office/drawing/2014/main" id="{A179DD3B-C816-677C-EBCE-C6B40184CA51}"/>
              </a:ext>
            </a:extLst>
          </p:cNvPr>
          <p:cNvSpPr/>
          <p:nvPr/>
        </p:nvSpPr>
        <p:spPr>
          <a:xfrm>
            <a:off x="7341416" y="1473166"/>
            <a:ext cx="4245875" cy="3777466"/>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A0678EE0-B3E1-3A48-DCB5-447B461B21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66287" y="888599"/>
            <a:ext cx="5180532" cy="4767304"/>
          </a:xfrm>
          <a:prstGeom prst="rect">
            <a:avLst/>
          </a:prstGeom>
        </p:spPr>
      </p:pic>
    </p:spTree>
    <p:extLst>
      <p:ext uri="{BB962C8B-B14F-4D97-AF65-F5344CB8AC3E}">
        <p14:creationId xmlns:p14="http://schemas.microsoft.com/office/powerpoint/2010/main" val="2024707887"/>
      </p:ext>
    </p:extLst>
  </p:cSld>
  <p:clrMapOvr>
    <a:masterClrMapping/>
  </p:clrMapOvr>
  <mc:AlternateContent xmlns:mc="http://schemas.openxmlformats.org/markup-compatibility/2006" xmlns:p14="http://schemas.microsoft.com/office/powerpoint/2010/main">
    <mc:Choice Requires="p14">
      <p:transition spd="slow" p14:dur="2000" advTm="19937"/>
    </mc:Choice>
    <mc:Fallback xmlns="">
      <p:transition spd="slow" advTm="1993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419135"/>
            <a:ext cx="9921111" cy="508895"/>
          </a:xfrm>
          <a:prstGeom prst="rect">
            <a:avLst/>
          </a:prstGeom>
        </p:spPr>
        <p:txBody>
          <a:bodyPr>
            <a:normAutofit fontScale="90000"/>
          </a:bodyPr>
          <a:lstStyle/>
          <a:p>
            <a:r>
              <a:rPr lang="en-US" sz="3200">
                <a:solidFill>
                  <a:srgbClr val="002060"/>
                </a:solidFill>
              </a:rPr>
              <a:t>Cost of Living explained </a:t>
            </a: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99589" y="1270667"/>
            <a:ext cx="10552908" cy="4715920"/>
          </a:xfrm>
          <a:prstGeom prst="rect">
            <a:avLst/>
          </a:prstGeom>
        </p:spPr>
        <p:txBody>
          <a:bodyPr vert="horz" lIns="0" tIns="0" rIns="0" bIns="0" rtlCol="0">
            <a:normAutofit/>
          </a:bodyPr>
          <a:lstStyle/>
          <a:p>
            <a:pPr marL="342900" indent="-342900">
              <a:lnSpc>
                <a:spcPct val="150000"/>
              </a:lnSpc>
              <a:buClr>
                <a:srgbClr val="7030A0"/>
              </a:buClr>
              <a:buFont typeface="Arial" panose="020B0604020202020204" pitchFamily="34" charset="0"/>
              <a:buChar char="•"/>
            </a:pPr>
            <a:r>
              <a:rPr lang="en-US" sz="2000"/>
              <a:t>Why are we experiencing these challenges?</a:t>
            </a:r>
          </a:p>
          <a:p>
            <a:pPr marL="342900" indent="-342900">
              <a:lnSpc>
                <a:spcPct val="150000"/>
              </a:lnSpc>
              <a:buClr>
                <a:srgbClr val="7030A0"/>
              </a:buClr>
              <a:buFont typeface="Arial" panose="020B0604020202020204" pitchFamily="34" charset="0"/>
              <a:buChar char="•"/>
            </a:pPr>
            <a:r>
              <a:rPr lang="en-US" sz="2000"/>
              <a:t>Financial legacy of the Covid-19 pandemic </a:t>
            </a:r>
          </a:p>
          <a:p>
            <a:pPr marL="342900" indent="-342900">
              <a:lnSpc>
                <a:spcPct val="150000"/>
              </a:lnSpc>
              <a:buClr>
                <a:srgbClr val="7030A0"/>
              </a:buClr>
              <a:buFont typeface="Arial" panose="020B0604020202020204" pitchFamily="34" charset="0"/>
              <a:buChar char="•"/>
            </a:pPr>
            <a:r>
              <a:rPr lang="en-US" sz="2000"/>
              <a:t>Conflict in Ukraine and associated economic sanctions</a:t>
            </a:r>
          </a:p>
          <a:p>
            <a:pPr marL="342900" indent="-342900">
              <a:lnSpc>
                <a:spcPct val="150000"/>
              </a:lnSpc>
              <a:buClr>
                <a:srgbClr val="7030A0"/>
              </a:buClr>
              <a:buFont typeface="Arial" panose="020B0604020202020204" pitchFamily="34" charset="0"/>
              <a:buChar char="•"/>
            </a:pPr>
            <a:r>
              <a:rPr lang="en-US" sz="2000"/>
              <a:t>Global supply chain issues</a:t>
            </a:r>
          </a:p>
          <a:p>
            <a:pPr marL="342900" indent="-342900">
              <a:lnSpc>
                <a:spcPct val="150000"/>
              </a:lnSpc>
              <a:buClr>
                <a:srgbClr val="7030A0"/>
              </a:buClr>
              <a:buFont typeface="Arial" panose="020B0604020202020204" pitchFamily="34" charset="0"/>
              <a:buChar char="•"/>
            </a:pPr>
            <a:r>
              <a:rPr lang="en-US" sz="2000"/>
              <a:t>Other global instability</a:t>
            </a:r>
          </a:p>
          <a:p>
            <a:pPr marL="342900" indent="-342900">
              <a:lnSpc>
                <a:spcPct val="150000"/>
              </a:lnSpc>
              <a:buClr>
                <a:srgbClr val="7030A0"/>
              </a:buClr>
              <a:buFont typeface="Arial" panose="020B0604020202020204" pitchFamily="34" charset="0"/>
              <a:buChar char="•"/>
            </a:pPr>
            <a:r>
              <a:rPr lang="en-US" sz="2000"/>
              <a:t>Inflation, tax rises and wage stagnation  </a:t>
            </a:r>
          </a:p>
        </p:txBody>
      </p:sp>
      <p:pic>
        <p:nvPicPr>
          <p:cNvPr id="17" name="Graphic 16">
            <a:extLst>
              <a:ext uri="{FF2B5EF4-FFF2-40B4-BE49-F238E27FC236}">
                <a16:creationId xmlns:a16="http://schemas.microsoft.com/office/drawing/2014/main" id="{D84410A7-E607-AF47-9FFD-BA184D823E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grpSp>
        <p:nvGrpSpPr>
          <p:cNvPr id="2" name="Group 1">
            <a:extLst>
              <a:ext uri="{FF2B5EF4-FFF2-40B4-BE49-F238E27FC236}">
                <a16:creationId xmlns:a16="http://schemas.microsoft.com/office/drawing/2014/main" id="{48FCD09C-692F-DB6C-360F-8DDC6A757D58}"/>
              </a:ext>
            </a:extLst>
          </p:cNvPr>
          <p:cNvGrpSpPr/>
          <p:nvPr/>
        </p:nvGrpSpPr>
        <p:grpSpPr>
          <a:xfrm>
            <a:off x="0" y="5784067"/>
            <a:ext cx="12192000" cy="1073933"/>
            <a:chOff x="0" y="5784067"/>
            <a:chExt cx="12192000" cy="1073933"/>
          </a:xfrm>
        </p:grpSpPr>
        <p:pic>
          <p:nvPicPr>
            <p:cNvPr id="4" name="Picture 3">
              <a:extLst>
                <a:ext uri="{FF2B5EF4-FFF2-40B4-BE49-F238E27FC236}">
                  <a16:creationId xmlns:a16="http://schemas.microsoft.com/office/drawing/2014/main" id="{A7FDF8C6-885D-783F-E3F1-78340C9CFD5C}"/>
                </a:ext>
              </a:extLst>
            </p:cNvPr>
            <p:cNvPicPr>
              <a:picLocks noChangeAspect="1"/>
            </p:cNvPicPr>
            <p:nvPr/>
          </p:nvPicPr>
          <p:blipFill rotWithShape="1">
            <a:blip r:embed="rId4">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5" name="TextBox 4">
              <a:extLst>
                <a:ext uri="{FF2B5EF4-FFF2-40B4-BE49-F238E27FC236}">
                  <a16:creationId xmlns:a16="http://schemas.microsoft.com/office/drawing/2014/main" id="{E6364D8E-C1ED-B76B-8854-558ACCF2D575}"/>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6" name="Picture 5" descr="A white and black logo&#10;&#10;Description automatically generated">
              <a:extLst>
                <a:ext uri="{FF2B5EF4-FFF2-40B4-BE49-F238E27FC236}">
                  <a16:creationId xmlns:a16="http://schemas.microsoft.com/office/drawing/2014/main" id="{8C0ADE59-1739-306C-68CA-186963A9B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523121589"/>
      </p:ext>
    </p:extLst>
  </p:cSld>
  <p:clrMapOvr>
    <a:masterClrMapping/>
  </p:clrMapOvr>
  <mc:AlternateContent xmlns:mc="http://schemas.openxmlformats.org/markup-compatibility/2006" xmlns:p14="http://schemas.microsoft.com/office/powerpoint/2010/main">
    <mc:Choice Requires="p14">
      <p:transition spd="slow" p14:dur="2000" advTm="32783"/>
    </mc:Choice>
    <mc:Fallback xmlns="">
      <p:transition spd="slow" advTm="3278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65630" y="407040"/>
            <a:ext cx="10192171" cy="755412"/>
          </a:xfrm>
          <a:prstGeom prst="rect">
            <a:avLst/>
          </a:prstGeom>
        </p:spPr>
        <p:txBody>
          <a:bodyPr>
            <a:normAutofit fontScale="90000"/>
          </a:bodyPr>
          <a:lstStyle/>
          <a:p>
            <a:pPr lvl="0" fontAlgn="base"/>
            <a:r>
              <a:rPr lang="en-US" sz="3200">
                <a:solidFill>
                  <a:srgbClr val="2F336C"/>
                </a:solidFill>
                <a:latin typeface="Sofia Pro Semi Bold"/>
                <a:cs typeface="Poppins SemiBold"/>
              </a:rPr>
              <a:t>What we know – cost of living and physical activity </a:t>
            </a:r>
            <a:br>
              <a:rPr lang="en-US" sz="3200"/>
            </a:br>
            <a:endParaRPr lang="en-US" sz="3200">
              <a:solidFill>
                <a:srgbClr val="2F336C"/>
              </a:solidFill>
            </a:endParaRP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45841" y="1424336"/>
            <a:ext cx="10798354" cy="3531731"/>
          </a:xfrm>
          <a:prstGeom prst="rect">
            <a:avLst/>
          </a:prstGeom>
        </p:spPr>
        <p:txBody>
          <a:bodyPr vert="horz" lIns="0" tIns="0" rIns="0" bIns="0" rtlCol="0" anchor="t">
            <a:normAutofit/>
          </a:bodyPr>
          <a:lstStyle/>
          <a:p>
            <a:pPr marL="342900" indent="-342900">
              <a:buClr>
                <a:srgbClr val="C00000"/>
              </a:buClr>
              <a:buFont typeface="Arial" panose="020B0604020202020204" pitchFamily="34" charset="0"/>
              <a:buChar char="•"/>
            </a:pPr>
            <a:r>
              <a:rPr lang="en-US" sz="1800" b="1">
                <a:latin typeface="Sofia Pro Regular"/>
                <a:cs typeface="Poppins Light"/>
              </a:rPr>
              <a:t>39% </a:t>
            </a:r>
            <a:r>
              <a:rPr lang="en-US" sz="1800">
                <a:latin typeface="Sofia Pro Light"/>
                <a:cs typeface="Poppins Light"/>
              </a:rPr>
              <a:t>of people (across all groups) agree the cost-of-living increase has had a negative impact on their ability to be active.</a:t>
            </a:r>
          </a:p>
          <a:p>
            <a:pPr marL="342900" indent="-342900">
              <a:buClr>
                <a:srgbClr val="C00000"/>
              </a:buClr>
              <a:buFont typeface="Arial" panose="020B0604020202020204" pitchFamily="34" charset="0"/>
              <a:buChar char="•"/>
            </a:pPr>
            <a:r>
              <a:rPr lang="en-US" sz="1800" b="1">
                <a:latin typeface="Sofia Pro Regular"/>
                <a:cs typeface="Poppins Light"/>
              </a:rPr>
              <a:t>13% </a:t>
            </a:r>
            <a:r>
              <a:rPr lang="en-US" sz="1800">
                <a:latin typeface="Sofia Pro Light"/>
                <a:cs typeface="Poppins Light"/>
              </a:rPr>
              <a:t>say they are spending less on physical activity.</a:t>
            </a:r>
          </a:p>
          <a:p>
            <a:pPr marL="342900" indent="-342900">
              <a:buClr>
                <a:srgbClr val="C00000"/>
              </a:buClr>
              <a:buFont typeface="Arial" panose="020B0604020202020204" pitchFamily="34" charset="0"/>
              <a:buChar char="•"/>
            </a:pPr>
            <a:r>
              <a:rPr lang="en-US" sz="1800" b="1">
                <a:latin typeface="Sofia Pro Regular"/>
                <a:cs typeface="Poppins Light"/>
              </a:rPr>
              <a:t>53% </a:t>
            </a:r>
            <a:r>
              <a:rPr lang="en-US" sz="1800">
                <a:latin typeface="Sofia Pro Light"/>
                <a:cs typeface="Poppins Light"/>
              </a:rPr>
              <a:t>think the cost of living will eventually have a negative impact on their ability to be active going forwards.</a:t>
            </a:r>
          </a:p>
          <a:p>
            <a:pPr>
              <a:buClr>
                <a:srgbClr val="C00000"/>
              </a:buClr>
            </a:pPr>
            <a:endParaRPr lang="en-US" sz="2000">
              <a:latin typeface="Sofia Pro Regular" panose="020B0000000000000000" pitchFamily="34" charset="0"/>
            </a:endParaRPr>
          </a:p>
          <a:p>
            <a:pPr>
              <a:buClr>
                <a:srgbClr val="C00000"/>
              </a:buClr>
            </a:pPr>
            <a:r>
              <a:rPr lang="en-US" sz="2000" b="1">
                <a:latin typeface="Sofia Pro Regular" panose="020B0000000000000000" pitchFamily="34" charset="0"/>
              </a:rPr>
              <a:t>Based on Sport England's cost of living research there are some key considerations; </a:t>
            </a:r>
          </a:p>
        </p:txBody>
      </p:sp>
      <p:pic>
        <p:nvPicPr>
          <p:cNvPr id="5" name="Graphic 16">
            <a:extLst>
              <a:ext uri="{FF2B5EF4-FFF2-40B4-BE49-F238E27FC236}">
                <a16:creationId xmlns:a16="http://schemas.microsoft.com/office/drawing/2014/main" id="{FF5D49D7-23C7-D5D1-4AD8-53EA9C7734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2" name="Graphic 1" descr="Coins with solid fill">
            <a:extLst>
              <a:ext uri="{FF2B5EF4-FFF2-40B4-BE49-F238E27FC236}">
                <a16:creationId xmlns:a16="http://schemas.microsoft.com/office/drawing/2014/main" id="{7A605025-5BF8-8178-335E-136278D946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0613" y="4349869"/>
            <a:ext cx="914400" cy="914400"/>
          </a:xfrm>
          <a:prstGeom prst="rect">
            <a:avLst/>
          </a:prstGeom>
        </p:spPr>
      </p:pic>
      <p:pic>
        <p:nvPicPr>
          <p:cNvPr id="4" name="Graphic 3" descr="Bus with solid fill">
            <a:extLst>
              <a:ext uri="{FF2B5EF4-FFF2-40B4-BE49-F238E27FC236}">
                <a16:creationId xmlns:a16="http://schemas.microsoft.com/office/drawing/2014/main" id="{6BC6A44C-3659-B414-FC1C-68EE1875DD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0718" y="5560234"/>
            <a:ext cx="914400" cy="914400"/>
          </a:xfrm>
          <a:prstGeom prst="rect">
            <a:avLst/>
          </a:prstGeom>
        </p:spPr>
      </p:pic>
      <p:sp>
        <p:nvSpPr>
          <p:cNvPr id="8" name="TextBox 7">
            <a:extLst>
              <a:ext uri="{FF2B5EF4-FFF2-40B4-BE49-F238E27FC236}">
                <a16:creationId xmlns:a16="http://schemas.microsoft.com/office/drawing/2014/main" id="{27F57F0F-6652-D5DD-0146-5C84DC9611FF}"/>
              </a:ext>
            </a:extLst>
          </p:cNvPr>
          <p:cNvSpPr txBox="1"/>
          <p:nvPr/>
        </p:nvSpPr>
        <p:spPr>
          <a:xfrm>
            <a:off x="1845855" y="4553987"/>
            <a:ext cx="9590500" cy="1754326"/>
          </a:xfrm>
          <a:prstGeom prst="rect">
            <a:avLst/>
          </a:prstGeom>
          <a:noFill/>
        </p:spPr>
        <p:txBody>
          <a:bodyPr wrap="square" lIns="91440" tIns="45720" rIns="91440" bIns="45720" anchor="t">
            <a:spAutoFit/>
          </a:bodyPr>
          <a:lstStyle/>
          <a:p>
            <a:r>
              <a:rPr lang="en-GB">
                <a:latin typeface="Sofia Pro Bold"/>
              </a:rPr>
              <a:t> </a:t>
            </a:r>
            <a:r>
              <a:rPr lang="en-GB" sz="1800">
                <a:latin typeface="Sofia Pro Light"/>
              </a:rPr>
              <a:t>1. </a:t>
            </a:r>
            <a:r>
              <a:rPr lang="en-GB" sz="1800">
                <a:solidFill>
                  <a:srgbClr val="861E62"/>
                </a:solidFill>
                <a:latin typeface="Sofia Pro Light"/>
              </a:rPr>
              <a:t>Cost</a:t>
            </a:r>
            <a:r>
              <a:rPr lang="en-GB" sz="1800">
                <a:latin typeface="Sofia Pro Light"/>
              </a:rPr>
              <a:t> – sport &amp; physical activity isn't considered an essential spend</a:t>
            </a:r>
            <a:endParaRPr lang="en-US">
              <a:latin typeface="Sofia Pro Light"/>
              <a:cs typeface="Calibri" panose="020F0502020204030204"/>
            </a:endParaRPr>
          </a:p>
          <a:p>
            <a:endParaRPr lang="en-US">
              <a:latin typeface="Sofia Pro Light"/>
              <a:cs typeface="Calibri" panose="020F0502020204030204"/>
            </a:endParaRPr>
          </a:p>
          <a:p>
            <a:pPr marL="0" indent="0">
              <a:buNone/>
            </a:pPr>
            <a:endParaRPr lang="en-GB" sz="1800">
              <a:latin typeface="Sofia Pro Light"/>
            </a:endParaRPr>
          </a:p>
          <a:p>
            <a:pPr marL="0" indent="0">
              <a:buNone/>
            </a:pPr>
            <a:endParaRPr lang="en-GB" sz="1800">
              <a:latin typeface="Sofia Pro Light"/>
            </a:endParaRPr>
          </a:p>
          <a:p>
            <a:r>
              <a:rPr lang="en-GB" sz="1800">
                <a:latin typeface="Sofia Pro Light"/>
              </a:rPr>
              <a:t>2. </a:t>
            </a:r>
            <a:r>
              <a:rPr lang="en-GB" sz="1800">
                <a:solidFill>
                  <a:srgbClr val="861E62"/>
                </a:solidFill>
                <a:latin typeface="Sofia Pro Light"/>
              </a:rPr>
              <a:t>Transport &amp; travel </a:t>
            </a:r>
            <a:r>
              <a:rPr lang="en-GB" sz="1800">
                <a:latin typeface="Sofia Pro Light"/>
              </a:rPr>
              <a:t>- 43% of people with less disposable income say</a:t>
            </a:r>
            <a:r>
              <a:rPr lang="en-GB">
                <a:latin typeface="Sofia Pro Light"/>
              </a:rPr>
              <a:t> </a:t>
            </a:r>
            <a:r>
              <a:rPr lang="en-GB" sz="1800">
                <a:latin typeface="Sofia Pro Light"/>
              </a:rPr>
              <a:t>they are spending less money on travel than they did a year ago. </a:t>
            </a:r>
          </a:p>
        </p:txBody>
      </p:sp>
    </p:spTree>
    <p:extLst>
      <p:ext uri="{BB962C8B-B14F-4D97-AF65-F5344CB8AC3E}">
        <p14:creationId xmlns:p14="http://schemas.microsoft.com/office/powerpoint/2010/main" val="555902081"/>
      </p:ext>
    </p:extLst>
  </p:cSld>
  <p:clrMapOvr>
    <a:masterClrMapping/>
  </p:clrMapOvr>
  <mc:AlternateContent xmlns:mc="http://schemas.openxmlformats.org/markup-compatibility/2006" xmlns:p14="http://schemas.microsoft.com/office/powerpoint/2010/main">
    <mc:Choice Requires="p14">
      <p:transition spd="slow" p14:dur="2000" advTm="29523"/>
    </mc:Choice>
    <mc:Fallback xmlns="">
      <p:transition spd="slow" advTm="2952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75905" y="391293"/>
            <a:ext cx="8473827" cy="755412"/>
          </a:xfrm>
          <a:prstGeom prst="rect">
            <a:avLst/>
          </a:prstGeom>
        </p:spPr>
        <p:txBody>
          <a:bodyPr>
            <a:normAutofit fontScale="90000"/>
          </a:bodyPr>
          <a:lstStyle/>
          <a:p>
            <a:pPr>
              <a:lnSpc>
                <a:spcPct val="100000"/>
              </a:lnSpc>
            </a:pPr>
            <a:r>
              <a:rPr lang="en-GB" sz="2800" b="1" dirty="0">
                <a:solidFill>
                  <a:schemeClr val="accent6"/>
                </a:solidFill>
                <a:latin typeface="Poppins"/>
                <a:cs typeface="Poppins"/>
              </a:rPr>
              <a:t>We know clubs and community organisations are concerned  </a:t>
            </a:r>
            <a:r>
              <a:rPr lang="en-GB" sz="2800" b="1" i="0" u="none" strike="noStrike" kern="1200" baseline="0" dirty="0">
                <a:solidFill>
                  <a:schemeClr val="accent6"/>
                </a:solidFill>
                <a:latin typeface="Poppins"/>
                <a:cs typeface="Poppins"/>
              </a:rPr>
              <a:t>- </a:t>
            </a:r>
            <a:r>
              <a:rPr lang="en-GB" sz="2800" i="0" u="none" strike="noStrike" kern="1200" baseline="0" dirty="0">
                <a:solidFill>
                  <a:schemeClr val="accent6"/>
                </a:solidFill>
                <a:latin typeface="Poppins"/>
                <a:cs typeface="Poppins"/>
              </a:rPr>
              <a:t>F</a:t>
            </a:r>
            <a:r>
              <a:rPr lang="en-GB" sz="2800" b="1" dirty="0">
                <a:solidFill>
                  <a:schemeClr val="accent6"/>
                </a:solidFill>
                <a:latin typeface="Poppins"/>
                <a:cs typeface="Poppins"/>
              </a:rPr>
              <a:t>acility </a:t>
            </a:r>
            <a:r>
              <a:rPr lang="en-GB" sz="2800" dirty="0">
                <a:solidFill>
                  <a:schemeClr val="accent6"/>
                </a:solidFill>
                <a:latin typeface="Poppins"/>
                <a:cs typeface="Poppins"/>
              </a:rPr>
              <a:t>O</a:t>
            </a:r>
            <a:r>
              <a:rPr lang="en-GB" sz="2800" b="1" dirty="0">
                <a:solidFill>
                  <a:schemeClr val="accent6"/>
                </a:solidFill>
                <a:latin typeface="Poppins"/>
                <a:cs typeface="Poppins"/>
              </a:rPr>
              <a:t>wners</a:t>
            </a:r>
            <a:br>
              <a:rPr lang="en-GB" sz="2800" b="1" i="0" u="none" strike="noStrike" kern="1200" baseline="0" dirty="0">
                <a:latin typeface="Poppins" panose="00000500000000000000" pitchFamily="2" charset="0"/>
                <a:cs typeface="Poppins" panose="00000500000000000000" pitchFamily="2" charset="0"/>
              </a:rPr>
            </a:br>
            <a:endParaRPr lang="en-US" sz="2800" dirty="0">
              <a:solidFill>
                <a:srgbClr val="30346F"/>
              </a:solidFill>
              <a:latin typeface="Sofia Pro Semi Bold"/>
              <a:cs typeface="Poppins SemiBold"/>
            </a:endParaRPr>
          </a:p>
        </p:txBody>
      </p:sp>
      <p:sp>
        <p:nvSpPr>
          <p:cNvPr id="7" name="Content Placeholder 6">
            <a:extLst>
              <a:ext uri="{FF2B5EF4-FFF2-40B4-BE49-F238E27FC236}">
                <a16:creationId xmlns:a16="http://schemas.microsoft.com/office/drawing/2014/main" id="{155ED4A6-9E3F-C045-B215-55281319965F}"/>
              </a:ext>
            </a:extLst>
          </p:cNvPr>
          <p:cNvSpPr>
            <a:spLocks noGrp="1"/>
          </p:cNvSpPr>
          <p:nvPr>
            <p:ph idx="1"/>
          </p:nvPr>
        </p:nvSpPr>
        <p:spPr>
          <a:xfrm>
            <a:off x="685272" y="1436697"/>
            <a:ext cx="7603528" cy="4306436"/>
          </a:xfrm>
          <a:prstGeom prst="rect">
            <a:avLst/>
          </a:prstGeom>
        </p:spPr>
        <p:txBody>
          <a:bodyPr vert="horz" lIns="0" tIns="0" rIns="0" bIns="0" rtlCol="0">
            <a:normAutofit/>
          </a:bodyPr>
          <a:lstStyle/>
          <a:p>
            <a:pPr marL="342900" indent="-342900">
              <a:lnSpc>
                <a:spcPct val="150000"/>
              </a:lnSpc>
              <a:buFont typeface="Arial" panose="020B0604020202020204" pitchFamily="34" charset="0"/>
              <a:buChar char="•"/>
            </a:pPr>
            <a:r>
              <a:rPr lang="en-US"/>
              <a:t>Organisations that lease (77%) or own (81%) facilities reported concern around the challenges of increased utility costs. </a:t>
            </a:r>
          </a:p>
          <a:p>
            <a:pPr marL="342900" indent="-342900">
              <a:lnSpc>
                <a:spcPct val="150000"/>
              </a:lnSpc>
              <a:buFont typeface="Arial" panose="020B0604020202020204" pitchFamily="34" charset="0"/>
              <a:buChar char="•"/>
            </a:pPr>
            <a:r>
              <a:rPr lang="en-US"/>
              <a:t>For sessional (71%) and long-term renters (52%) increases in hire cost were the most commonly cited challenges.</a:t>
            </a:r>
          </a:p>
          <a:p>
            <a:pPr marL="342900" indent="-342900">
              <a:lnSpc>
                <a:spcPct val="150000"/>
              </a:lnSpc>
              <a:buFont typeface="Arial" panose="020B0604020202020204" pitchFamily="34" charset="0"/>
              <a:buChar char="•"/>
            </a:pPr>
            <a:r>
              <a:rPr lang="en-US"/>
              <a:t>Most clubs and community organisations have seen increases of up to 50% percent in their facility costs.</a:t>
            </a:r>
          </a:p>
          <a:p>
            <a:pPr marL="342900" indent="-342900">
              <a:lnSpc>
                <a:spcPct val="150000"/>
              </a:lnSpc>
              <a:buFont typeface="Arial" panose="020B0604020202020204" pitchFamily="34" charset="0"/>
              <a:buChar char="•"/>
            </a:pPr>
            <a:r>
              <a:rPr lang="en-US"/>
              <a:t>All clubs and community organisations said that 50% of young people are struggling to afford fees.  </a:t>
            </a:r>
          </a:p>
        </p:txBody>
      </p:sp>
      <p:pic>
        <p:nvPicPr>
          <p:cNvPr id="2" name="Graphic 16">
            <a:extLst>
              <a:ext uri="{FF2B5EF4-FFF2-40B4-BE49-F238E27FC236}">
                <a16:creationId xmlns:a16="http://schemas.microsoft.com/office/drawing/2014/main" id="{054C183C-49D5-A009-B797-3873370F9C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5" name="Graphic 4" descr="Stadium with solid fill">
            <a:extLst>
              <a:ext uri="{FF2B5EF4-FFF2-40B4-BE49-F238E27FC236}">
                <a16:creationId xmlns:a16="http://schemas.microsoft.com/office/drawing/2014/main" id="{739D15E8-E4A6-6423-6CF9-CF9CB284D5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0624" y="1712207"/>
            <a:ext cx="2456762" cy="2456762"/>
          </a:xfrm>
          <a:prstGeom prst="rect">
            <a:avLst/>
          </a:prstGeom>
        </p:spPr>
      </p:pic>
      <p:grpSp>
        <p:nvGrpSpPr>
          <p:cNvPr id="6" name="Group 5">
            <a:extLst>
              <a:ext uri="{FF2B5EF4-FFF2-40B4-BE49-F238E27FC236}">
                <a16:creationId xmlns:a16="http://schemas.microsoft.com/office/drawing/2014/main" id="{3B8C01E2-3DD5-BB71-CD0A-8B7C50A430C4}"/>
              </a:ext>
            </a:extLst>
          </p:cNvPr>
          <p:cNvGrpSpPr/>
          <p:nvPr/>
        </p:nvGrpSpPr>
        <p:grpSpPr>
          <a:xfrm>
            <a:off x="0" y="5784067"/>
            <a:ext cx="12192000" cy="1073933"/>
            <a:chOff x="0" y="5784067"/>
            <a:chExt cx="12192000" cy="1073933"/>
          </a:xfrm>
        </p:grpSpPr>
        <p:pic>
          <p:nvPicPr>
            <p:cNvPr id="9" name="Picture 8">
              <a:extLst>
                <a:ext uri="{FF2B5EF4-FFF2-40B4-BE49-F238E27FC236}">
                  <a16:creationId xmlns:a16="http://schemas.microsoft.com/office/drawing/2014/main" id="{CFBB1226-CED2-2990-48C4-CBE73E878373}"/>
                </a:ext>
              </a:extLst>
            </p:cNvPr>
            <p:cNvPicPr>
              <a:picLocks noChangeAspect="1"/>
            </p:cNvPicPr>
            <p:nvPr/>
          </p:nvPicPr>
          <p:blipFill rotWithShape="1">
            <a:blip r:embed="rId6">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10" name="TextBox 9">
              <a:extLst>
                <a:ext uri="{FF2B5EF4-FFF2-40B4-BE49-F238E27FC236}">
                  <a16:creationId xmlns:a16="http://schemas.microsoft.com/office/drawing/2014/main" id="{296C58E1-68B8-2C1A-62E6-513F01AF4A88}"/>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11" name="Picture 10" descr="A white and black logo&#10;&#10;Description automatically generated">
              <a:extLst>
                <a:ext uri="{FF2B5EF4-FFF2-40B4-BE49-F238E27FC236}">
                  <a16:creationId xmlns:a16="http://schemas.microsoft.com/office/drawing/2014/main" id="{9BFB0000-19D6-0649-E1C8-5FB15F31D3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1753362849"/>
      </p:ext>
    </p:extLst>
  </p:cSld>
  <p:clrMapOvr>
    <a:masterClrMapping/>
  </p:clrMapOvr>
  <mc:AlternateContent xmlns:mc="http://schemas.openxmlformats.org/markup-compatibility/2006" xmlns:p14="http://schemas.microsoft.com/office/powerpoint/2010/main">
    <mc:Choice Requires="p14">
      <p:transition spd="slow" p14:dur="2000" advTm="50158"/>
    </mc:Choice>
    <mc:Fallback xmlns="">
      <p:transition spd="slow" advTm="5015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376C1C-B1F0-4F41-B35B-F0523244A9D6}"/>
              </a:ext>
            </a:extLst>
          </p:cNvPr>
          <p:cNvSpPr>
            <a:spLocks noGrp="1"/>
          </p:cNvSpPr>
          <p:nvPr>
            <p:ph type="title"/>
          </p:nvPr>
        </p:nvSpPr>
        <p:spPr>
          <a:xfrm>
            <a:off x="534055" y="266672"/>
            <a:ext cx="7477407" cy="755412"/>
          </a:xfrm>
          <a:prstGeom prst="rect">
            <a:avLst/>
          </a:prstGeom>
        </p:spPr>
        <p:txBody>
          <a:bodyPr>
            <a:normAutofit/>
          </a:bodyPr>
          <a:lstStyle/>
          <a:p>
            <a:pPr>
              <a:lnSpc>
                <a:spcPct val="100000"/>
              </a:lnSpc>
            </a:pPr>
            <a:r>
              <a:rPr lang="en-US" sz="2800" b="1" dirty="0">
                <a:solidFill>
                  <a:srgbClr val="2F336C"/>
                </a:solidFill>
                <a:latin typeface="Sofia Pro Semi Bold"/>
              </a:rPr>
              <a:t>Share and learn  - the Costs</a:t>
            </a:r>
          </a:p>
        </p:txBody>
      </p:sp>
      <p:pic>
        <p:nvPicPr>
          <p:cNvPr id="2" name="Graphic 16">
            <a:extLst>
              <a:ext uri="{FF2B5EF4-FFF2-40B4-BE49-F238E27FC236}">
                <a16:creationId xmlns:a16="http://schemas.microsoft.com/office/drawing/2014/main" id="{5D5DFB47-8D5B-EE6D-2F58-C33A9CCAA7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82721" y="407040"/>
            <a:ext cx="926164" cy="244771"/>
          </a:xfrm>
          <a:prstGeom prst="rect">
            <a:avLst/>
          </a:prstGeom>
        </p:spPr>
      </p:pic>
      <p:pic>
        <p:nvPicPr>
          <p:cNvPr id="4" name="Picture 2" descr="Cost increase icon Royalty Free Vector Image - VectorStock">
            <a:extLst>
              <a:ext uri="{FF2B5EF4-FFF2-40B4-BE49-F238E27FC236}">
                <a16:creationId xmlns:a16="http://schemas.microsoft.com/office/drawing/2014/main" id="{06444D3B-BA7E-C5C8-C26A-F4C9A82DA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89" t="14861" r="13736" b="21048"/>
          <a:stretch/>
        </p:blipFill>
        <p:spPr bwMode="auto">
          <a:xfrm>
            <a:off x="9282537" y="1671530"/>
            <a:ext cx="2526348" cy="233157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77665172-203B-9B5C-B2D8-239BF007865C}"/>
              </a:ext>
            </a:extLst>
          </p:cNvPr>
          <p:cNvSpPr txBox="1">
            <a:spLocks/>
          </p:cNvSpPr>
          <p:nvPr/>
        </p:nvSpPr>
        <p:spPr>
          <a:xfrm>
            <a:off x="589177" y="1458110"/>
            <a:ext cx="13444064" cy="4515937"/>
          </a:xfrm>
          <a:prstGeom prst="rect">
            <a:avLst/>
          </a:prstGeom>
        </p:spPr>
        <p:txBody>
          <a:bodyPr lIns="91440" tIns="45720" rIns="91440" bIns="45720" numCol="2"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SemiBold"/>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SemiBold"/>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SemiBold"/>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SemiBold"/>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a:latin typeface="Sofia Pro Light"/>
              </a:rPr>
              <a:t>Rent or hire of buildings and facilities e.g., pitches</a:t>
            </a:r>
            <a:endParaRPr lang="en-GB" sz="1800">
              <a:latin typeface="Sofia Pro Light"/>
              <a:cs typeface="Poppins SemiBold"/>
            </a:endParaRPr>
          </a:p>
          <a:p>
            <a:pPr>
              <a:lnSpc>
                <a:spcPct val="100000"/>
              </a:lnSpc>
            </a:pPr>
            <a:r>
              <a:rPr lang="en-GB" sz="1800">
                <a:latin typeface="Sofia Pro Light"/>
              </a:rPr>
              <a:t>Food and subsidence</a:t>
            </a:r>
          </a:p>
          <a:p>
            <a:pPr>
              <a:lnSpc>
                <a:spcPct val="100000"/>
              </a:lnSpc>
            </a:pPr>
            <a:r>
              <a:rPr lang="en-GB" sz="1800">
                <a:latin typeface="Sofia Pro Light"/>
              </a:rPr>
              <a:t>Tax</a:t>
            </a:r>
          </a:p>
          <a:p>
            <a:pPr>
              <a:lnSpc>
                <a:spcPct val="100000"/>
              </a:lnSpc>
            </a:pPr>
            <a:r>
              <a:rPr lang="en-GB" sz="1800">
                <a:latin typeface="Sofia Pro Light"/>
              </a:rPr>
              <a:t>Everyday items (clothing, kit)</a:t>
            </a:r>
            <a:endParaRPr lang="en-GB" sz="1800">
              <a:latin typeface="Sofia Pro Light"/>
              <a:cs typeface="Poppins SemiBold"/>
            </a:endParaRPr>
          </a:p>
          <a:p>
            <a:pPr>
              <a:lnSpc>
                <a:spcPct val="100000"/>
              </a:lnSpc>
            </a:pPr>
            <a:r>
              <a:rPr lang="en-GB" sz="1800">
                <a:latin typeface="Sofia Pro Light"/>
              </a:rPr>
              <a:t>Transport </a:t>
            </a:r>
          </a:p>
          <a:p>
            <a:pPr>
              <a:lnSpc>
                <a:spcPct val="100000"/>
              </a:lnSpc>
            </a:pPr>
            <a:r>
              <a:rPr lang="en-GB" sz="1800">
                <a:latin typeface="Sofia Pro Light"/>
              </a:rPr>
              <a:t>Energy (gas and electric)</a:t>
            </a:r>
          </a:p>
          <a:p>
            <a:pPr>
              <a:lnSpc>
                <a:spcPct val="100000"/>
              </a:lnSpc>
            </a:pPr>
            <a:r>
              <a:rPr lang="en-GB" sz="1800">
                <a:latin typeface="Sofia Pro Light"/>
              </a:rPr>
              <a:t>Legal (insurance etc)</a:t>
            </a:r>
          </a:p>
          <a:p>
            <a:pPr>
              <a:lnSpc>
                <a:spcPct val="100000"/>
              </a:lnSpc>
            </a:pPr>
            <a:r>
              <a:rPr lang="en-GB" sz="1800">
                <a:latin typeface="Sofia Pro Light"/>
              </a:rPr>
              <a:t>Other costs</a:t>
            </a:r>
          </a:p>
        </p:txBody>
      </p:sp>
      <p:grpSp>
        <p:nvGrpSpPr>
          <p:cNvPr id="20" name="Group 19">
            <a:extLst>
              <a:ext uri="{FF2B5EF4-FFF2-40B4-BE49-F238E27FC236}">
                <a16:creationId xmlns:a16="http://schemas.microsoft.com/office/drawing/2014/main" id="{8FBACCDC-720D-2134-60D8-92A76CBE4877}"/>
              </a:ext>
            </a:extLst>
          </p:cNvPr>
          <p:cNvGrpSpPr/>
          <p:nvPr/>
        </p:nvGrpSpPr>
        <p:grpSpPr>
          <a:xfrm>
            <a:off x="0" y="5784067"/>
            <a:ext cx="12192000" cy="1073933"/>
            <a:chOff x="0" y="5784067"/>
            <a:chExt cx="12192000" cy="1073933"/>
          </a:xfrm>
        </p:grpSpPr>
        <p:pic>
          <p:nvPicPr>
            <p:cNvPr id="21" name="Picture 20">
              <a:extLst>
                <a:ext uri="{FF2B5EF4-FFF2-40B4-BE49-F238E27FC236}">
                  <a16:creationId xmlns:a16="http://schemas.microsoft.com/office/drawing/2014/main" id="{8A2B0532-3420-6CB6-A2D9-B7F181015A9C}"/>
                </a:ext>
              </a:extLst>
            </p:cNvPr>
            <p:cNvPicPr>
              <a:picLocks noChangeAspect="1"/>
            </p:cNvPicPr>
            <p:nvPr/>
          </p:nvPicPr>
          <p:blipFill rotWithShape="1">
            <a:blip r:embed="rId5">
              <a:extLst>
                <a:ext uri="{28A0092B-C50C-407E-A947-70E740481C1C}">
                  <a14:useLocalDpi xmlns:a14="http://schemas.microsoft.com/office/drawing/2010/main" val="0"/>
                </a:ext>
              </a:extLst>
            </a:blip>
            <a:srcRect b="19209"/>
            <a:stretch/>
          </p:blipFill>
          <p:spPr>
            <a:xfrm>
              <a:off x="0" y="5784067"/>
              <a:ext cx="12192000" cy="1073933"/>
            </a:xfrm>
            <a:prstGeom prst="rect">
              <a:avLst/>
            </a:prstGeom>
          </p:spPr>
        </p:pic>
        <p:sp>
          <p:nvSpPr>
            <p:cNvPr id="22" name="TextBox 21">
              <a:extLst>
                <a:ext uri="{FF2B5EF4-FFF2-40B4-BE49-F238E27FC236}">
                  <a16:creationId xmlns:a16="http://schemas.microsoft.com/office/drawing/2014/main" id="{A21A8B16-41DA-98B4-31F8-14456EF0A050}"/>
                </a:ext>
              </a:extLst>
            </p:cNvPr>
            <p:cNvSpPr txBox="1"/>
            <p:nvPr/>
          </p:nvSpPr>
          <p:spPr>
            <a:xfrm>
              <a:off x="10863629" y="6301262"/>
              <a:ext cx="805349" cy="27699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Sofia Pro Regular" panose="020B0000000000000000" pitchFamily="34" charset="0"/>
                  <a:ea typeface="+mn-ea"/>
                  <a:cs typeface="Poppins" panose="02000000000000000000" pitchFamily="2" charset="77"/>
                </a:rPr>
                <a:t>Buddle.co</a:t>
              </a:r>
            </a:p>
          </p:txBody>
        </p:sp>
        <p:pic>
          <p:nvPicPr>
            <p:cNvPr id="23" name="Picture 22" descr="A white and black logo&#10;&#10;Description automatically generated">
              <a:extLst>
                <a:ext uri="{FF2B5EF4-FFF2-40B4-BE49-F238E27FC236}">
                  <a16:creationId xmlns:a16="http://schemas.microsoft.com/office/drawing/2014/main" id="{3A32608E-8D49-D9E6-A98E-4E28C3C94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77" y="6126704"/>
              <a:ext cx="2106496" cy="499137"/>
            </a:xfrm>
            <a:prstGeom prst="rect">
              <a:avLst/>
            </a:prstGeom>
          </p:spPr>
        </p:pic>
      </p:grpSp>
    </p:spTree>
    <p:extLst>
      <p:ext uri="{BB962C8B-B14F-4D97-AF65-F5344CB8AC3E}">
        <p14:creationId xmlns:p14="http://schemas.microsoft.com/office/powerpoint/2010/main" val="376332317"/>
      </p:ext>
    </p:extLst>
  </p:cSld>
  <p:clrMapOvr>
    <a:masterClrMapping/>
  </p:clrMapOvr>
  <mc:AlternateContent xmlns:mc="http://schemas.openxmlformats.org/markup-compatibility/2006" xmlns:p14="http://schemas.microsoft.com/office/powerpoint/2010/main">
    <mc:Choice Requires="p14">
      <p:transition spd="slow" p14:dur="2000" advTm="43057"/>
    </mc:Choice>
    <mc:Fallback xmlns="">
      <p:transition spd="slow" advTm="4305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Buddle (v2)">
      <a:dk1>
        <a:srgbClr val="000000"/>
      </a:dk1>
      <a:lt1>
        <a:srgbClr val="FFFFFF"/>
      </a:lt1>
      <a:dk2>
        <a:srgbClr val="D83B2C"/>
      </a:dk2>
      <a:lt2>
        <a:srgbClr val="E7E6E6"/>
      </a:lt2>
      <a:accent1>
        <a:srgbClr val="861E61"/>
      </a:accent1>
      <a:accent2>
        <a:srgbClr val="38ADAD"/>
      </a:accent2>
      <a:accent3>
        <a:srgbClr val="F39344"/>
      </a:accent3>
      <a:accent4>
        <a:srgbClr val="75BFF2"/>
      </a:accent4>
      <a:accent5>
        <a:srgbClr val="545675"/>
      </a:accent5>
      <a:accent6>
        <a:srgbClr val="2F336C"/>
      </a:accent6>
      <a:hlink>
        <a:srgbClr val="67AFE1"/>
      </a:hlink>
      <a:folHlink>
        <a:srgbClr val="2F33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75214cf-9044-404d-b68e-55e5f0b886e2">
      <UserInfo>
        <DisplayName>Katherine Percival</DisplayName>
        <AccountId>13</AccountId>
        <AccountType/>
      </UserInfo>
    </SharedWithUsers>
    <lcf76f155ced4ddcb4097134ff3c332f xmlns="6b36425a-1ebe-43c9-8306-b0cc04ce306f">
      <Terms xmlns="http://schemas.microsoft.com/office/infopath/2007/PartnerControls"/>
    </lcf76f155ced4ddcb4097134ff3c332f>
    <TaxCatchAll xmlns="175214cf-9044-404d-b68e-55e5f0b886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94E57DE5F98047A43945233DAD41D2" ma:contentTypeVersion="15" ma:contentTypeDescription="Create a new document." ma:contentTypeScope="" ma:versionID="89187c816e40945849e4f4ffb897e969">
  <xsd:schema xmlns:xsd="http://www.w3.org/2001/XMLSchema" xmlns:xs="http://www.w3.org/2001/XMLSchema" xmlns:p="http://schemas.microsoft.com/office/2006/metadata/properties" xmlns:ns2="6b36425a-1ebe-43c9-8306-b0cc04ce306f" xmlns:ns3="175214cf-9044-404d-b68e-55e5f0b886e2" targetNamespace="http://schemas.microsoft.com/office/2006/metadata/properties" ma:root="true" ma:fieldsID="e761cf29391d1e603494f51e1417e153" ns2:_="" ns3:_="">
    <xsd:import namespace="6b36425a-1ebe-43c9-8306-b0cc04ce306f"/>
    <xsd:import namespace="175214cf-9044-404d-b68e-55e5f0b886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6425a-1ebe-43c9-8306-b0cc04ce30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8dd84a0-0ba7-478d-be26-3292d8cd889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5214cf-9044-404d-b68e-55e5f0b886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72aafec-e472-4a31-a178-244ef1e0ca37}" ma:internalName="TaxCatchAll" ma:showField="CatchAllData" ma:web="175214cf-9044-404d-b68e-55e5f0b886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1A8E55-3E02-417C-B42C-DDEA61E14C6C}">
  <ds:schemaRefs>
    <ds:schemaRef ds:uri="http://schemas.microsoft.com/sharepoint/v3/contenttype/forms"/>
  </ds:schemaRefs>
</ds:datastoreItem>
</file>

<file path=customXml/itemProps2.xml><?xml version="1.0" encoding="utf-8"?>
<ds:datastoreItem xmlns:ds="http://schemas.openxmlformats.org/officeDocument/2006/customXml" ds:itemID="{1522369D-CAF2-4DB7-AE06-DC147E560B0B}">
  <ds:schemaRefs>
    <ds:schemaRef ds:uri="http://purl.org/dc/terms/"/>
    <ds:schemaRef ds:uri="http://schemas.microsoft.com/office/infopath/2007/PartnerControls"/>
    <ds:schemaRef ds:uri="http://purl.org/dc/dcmitype/"/>
    <ds:schemaRef ds:uri="http://schemas.microsoft.com/office/2006/documentManagement/types"/>
    <ds:schemaRef ds:uri="175214cf-9044-404d-b68e-55e5f0b886e2"/>
    <ds:schemaRef ds:uri="http://purl.org/dc/elements/1.1/"/>
    <ds:schemaRef ds:uri="http://schemas.microsoft.com/office/2006/metadata/properties"/>
    <ds:schemaRef ds:uri="http://schemas.openxmlformats.org/package/2006/metadata/core-properties"/>
    <ds:schemaRef ds:uri="6b36425a-1ebe-43c9-8306-b0cc04ce306f"/>
    <ds:schemaRef ds:uri="http://www.w3.org/XML/1998/namespace"/>
  </ds:schemaRefs>
</ds:datastoreItem>
</file>

<file path=customXml/itemProps3.xml><?xml version="1.0" encoding="utf-8"?>
<ds:datastoreItem xmlns:ds="http://schemas.openxmlformats.org/officeDocument/2006/customXml" ds:itemID="{BFDA481C-F4D4-42C4-A933-8992B87BE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36425a-1ebe-43c9-8306-b0cc04ce306f"/>
    <ds:schemaRef ds:uri="175214cf-9044-404d-b68e-55e5f0b886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TotalTime>
  <Words>2235</Words>
  <Application>Microsoft Office PowerPoint</Application>
  <PresentationFormat>Widescreen</PresentationFormat>
  <Paragraphs>313</Paragraphs>
  <Slides>31</Slides>
  <Notes>31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31</vt:i4>
      </vt:variant>
    </vt:vector>
  </HeadingPairs>
  <TitlesOfParts>
    <vt:vector size="49" baseType="lpstr">
      <vt:lpstr>Arial</vt:lpstr>
      <vt:lpstr>Calibri</vt:lpstr>
      <vt:lpstr>Calibri Light</vt:lpstr>
      <vt:lpstr>Poppins</vt:lpstr>
      <vt:lpstr>Poppins </vt:lpstr>
      <vt:lpstr>Poppins Light</vt:lpstr>
      <vt:lpstr>Poppins SemiBold</vt:lpstr>
      <vt:lpstr>Sofia Pro Black</vt:lpstr>
      <vt:lpstr>Sofia Pro Bold</vt:lpstr>
      <vt:lpstr>Sofia Pro Light</vt:lpstr>
      <vt:lpstr>Sofia Pro Regular</vt:lpstr>
      <vt:lpstr>Sofia Pro Semi Bold</vt:lpstr>
      <vt:lpstr>Symbol</vt:lpstr>
      <vt:lpstr>Times New Roman</vt:lpstr>
      <vt:lpstr>Office Theme</vt:lpstr>
      <vt:lpstr>1_Office Theme</vt:lpstr>
      <vt:lpstr>2_Office Theme</vt:lpstr>
      <vt:lpstr>Custom Design</vt:lpstr>
      <vt:lpstr>PowerPoint Presentation</vt:lpstr>
      <vt:lpstr>PowerPoint Presentation</vt:lpstr>
      <vt:lpstr>A little about me…</vt:lpstr>
      <vt:lpstr>Learning Agreement</vt:lpstr>
      <vt:lpstr>What we’ll cover:</vt:lpstr>
      <vt:lpstr>Cost of Living explained </vt:lpstr>
      <vt:lpstr>What we know – cost of living and physical activity  </vt:lpstr>
      <vt:lpstr>We know clubs and community organisations are concerned  - Facility Owners </vt:lpstr>
      <vt:lpstr>Share and learn  - the Costs</vt:lpstr>
      <vt:lpstr>We know clubs and community organisations are concerned  - General   </vt:lpstr>
      <vt:lpstr>Talk and share – the issues </vt:lpstr>
      <vt:lpstr>Share and learn–the action…</vt:lpstr>
      <vt:lpstr>Actions - TIPS for asset and non asset owning    </vt:lpstr>
      <vt:lpstr>Share and learn – example 1 </vt:lpstr>
      <vt:lpstr>PowerPoint Presentation</vt:lpstr>
      <vt:lpstr>Share and learn: Membership fees versus subsidisation </vt:lpstr>
      <vt:lpstr>Share and learn – support</vt:lpstr>
      <vt:lpstr>Grants/fundraising </vt:lpstr>
      <vt:lpstr>Grants/fundraising </vt:lpstr>
      <vt:lpstr>New Sport England guidance </vt:lpstr>
      <vt:lpstr>PowerPoint Presentation</vt:lpstr>
      <vt:lpstr>Asset owning –TIPS- Hot water and heating </vt:lpstr>
      <vt:lpstr>Asset owning – TIPS- Lighting </vt:lpstr>
      <vt:lpstr>Asset owning - club's cellars and bars </vt:lpstr>
      <vt:lpstr>RFU guidance to reduce energy costs…</vt:lpstr>
      <vt:lpstr>Asset owning – Energy Saving Trust Webinar - RFU</vt:lpstr>
      <vt:lpstr>Recap:</vt:lpstr>
      <vt:lpstr>Reflection</vt:lpstr>
      <vt:lpstr>Feedback</vt:lpstr>
      <vt:lpstr>Buddle training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Jobeth Hamilton</dc:creator>
  <cp:lastModifiedBy>Katherine Percival</cp:lastModifiedBy>
  <cp:revision>2</cp:revision>
  <dcterms:created xsi:type="dcterms:W3CDTF">2022-10-20T08:07:58Z</dcterms:created>
  <dcterms:modified xsi:type="dcterms:W3CDTF">2025-02-04T17:41:08Z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0x0101007B94E57DE5F98047A43945233DAD41D2</vt:lpwstr>
  </property>
  <property fmtid="{D5CDD505-2E9C-101B-9397-08002B2CF9AE}" pid="3" name="MediaServiceImageTags">
    <vt:lpwstr/>
  </property>
</Properties>
</file>