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  <p:sldMasterId id="2147483664" r:id="rId5"/>
  </p:sldMasterIdLst>
  <p:notesMasterIdLst>
    <p:notesMasterId r:id="rId33"/>
  </p:notesMasterIdLst>
  <p:sldIdLst>
    <p:sldId id="450" r:id="rId6"/>
    <p:sldId id="476" r:id="rId7"/>
    <p:sldId id="426" r:id="rId8"/>
    <p:sldId id="483" r:id="rId9"/>
    <p:sldId id="441" r:id="rId10"/>
    <p:sldId id="482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1" r:id="rId21"/>
    <p:sldId id="460" r:id="rId22"/>
    <p:sldId id="464" r:id="rId23"/>
    <p:sldId id="462" r:id="rId24"/>
    <p:sldId id="463" r:id="rId25"/>
    <p:sldId id="465" r:id="rId26"/>
    <p:sldId id="466" r:id="rId27"/>
    <p:sldId id="477" r:id="rId28"/>
    <p:sldId id="478" r:id="rId29"/>
    <p:sldId id="444" r:id="rId30"/>
    <p:sldId id="481" r:id="rId31"/>
    <p:sldId id="438" r:id="rId32"/>
  </p:sldIdLst>
  <p:sldSz cx="9144000" cy="5143500" type="screen16x9"/>
  <p:notesSz cx="6858000" cy="9144000"/>
  <p:embeddedFontLs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Light" panose="00000400000000000000" pitchFamily="2" charset="0"/>
      <p:regular r:id="rId38"/>
      <p:italic r:id="rId39"/>
    </p:embeddedFont>
    <p:embeddedFont>
      <p:font typeface="Poppins SemiBold" panose="00000700000000000000" pitchFamily="2" charset="0"/>
      <p:bold r:id="rId40"/>
      <p:boldItalic r:id="rId41"/>
    </p:embeddedFont>
    <p:embeddedFont>
      <p:font typeface="Sofia Pro Light" panose="020B0604020202020204" charset="0"/>
      <p:regular r:id="rId42"/>
      <p:italic r:id="rId43"/>
    </p:embeddedFont>
    <p:embeddedFont>
      <p:font typeface="Sofia Pro Regular" panose="020B0604020202020204" charset="0"/>
      <p:regular r:id="rId44"/>
      <p:italic r:id="rId45"/>
    </p:embeddedFont>
    <p:embeddedFont>
      <p:font typeface="Sofia Pro Semi Bold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ining slides" id="{6C9BAB10-EBEE-D046-BAA4-DDAFF3E7CC8B}">
          <p14:sldIdLst>
            <p14:sldId id="450"/>
            <p14:sldId id="476"/>
            <p14:sldId id="426"/>
            <p14:sldId id="483"/>
            <p14:sldId id="441"/>
            <p14:sldId id="482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1"/>
            <p14:sldId id="460"/>
            <p14:sldId id="464"/>
            <p14:sldId id="462"/>
            <p14:sldId id="463"/>
            <p14:sldId id="465"/>
            <p14:sldId id="466"/>
          </p14:sldIdLst>
        </p14:section>
        <p14:section name="End slides" id="{1B5A2240-239F-45CD-B266-FD23ADE08723}">
          <p14:sldIdLst>
            <p14:sldId id="477"/>
            <p14:sldId id="478"/>
            <p14:sldId id="444"/>
            <p14:sldId id="481"/>
            <p14:sldId id="4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5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577" userDrawn="1">
          <p15:clr>
            <a:srgbClr val="A4A3A4"/>
          </p15:clr>
        </p15:guide>
        <p15:guide id="4" orient="horz" pos="758" userDrawn="1">
          <p15:clr>
            <a:srgbClr val="A4A3A4"/>
          </p15:clr>
        </p15:guide>
        <p15:guide id="5" pos="55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695F1D-6699-2E7D-7C12-1ADC4DB89CC8}" name="Jo Pilgrim" initials="JP" userId="S::jo.pilgrim@sportstructures.com::debbf2b1-827f-4cc4-a664-8fc6a5854544" providerId="AD"/>
  <p188:author id="{619E4C74-8420-32B8-69FC-FFAA30E35E4D}" name="Mark Knight" initials="MK" userId="S::Mark.Knight@sportstructures.com::9104a815-92d1-44f6-bf87-ab22fba67c07" providerId="AD"/>
  <p188:author id="{4BB351F1-33C5-A93A-B901-AAEBD039CFA0}" name="Katherine Percival" initials="KP" userId="S::Katherine.Percival@sportstructures.com::2c89040f-be39-46bd-b878-3aac107d58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770"/>
    <a:srgbClr val="39ADAD"/>
    <a:srgbClr val="871E63"/>
    <a:srgbClr val="76C0F4"/>
    <a:srgbClr val="F39444"/>
    <a:srgbClr val="F39546"/>
    <a:srgbClr val="DB4A3D"/>
    <a:srgbClr val="FFFFFF"/>
    <a:srgbClr val="39AEAE"/>
    <a:srgbClr val="861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007FA-D60A-4467-8E5B-9AB805734845}" v="1" dt="2025-02-04T17:01:09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4" y="58"/>
      </p:cViewPr>
      <p:guideLst>
        <p:guide orient="horz" pos="395"/>
        <p:guide pos="340"/>
        <p:guide orient="horz" pos="577"/>
        <p:guide orient="horz" pos="758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Wallbank" userId="94c777a8-f260-4167-b52e-1b650f308918" providerId="ADAL" clId="{A0481477-4B0E-4CBC-865E-35D62DA2C803}"/>
    <pc:docChg chg="undo custSel addSld delSld modSld sldOrd modSection">
      <pc:chgData name="Lucy Wallbank" userId="94c777a8-f260-4167-b52e-1b650f308918" providerId="ADAL" clId="{A0481477-4B0E-4CBC-865E-35D62DA2C803}" dt="2023-11-30T14:48:36.833" v="259" actId="47"/>
      <pc:docMkLst>
        <pc:docMk/>
      </pc:docMkLst>
      <pc:sldChg chg="del">
        <pc:chgData name="Lucy Wallbank" userId="94c777a8-f260-4167-b52e-1b650f308918" providerId="ADAL" clId="{A0481477-4B0E-4CBC-865E-35D62DA2C803}" dt="2023-11-30T14:32:31.551" v="0" actId="47"/>
        <pc:sldMkLst>
          <pc:docMk/>
          <pc:sldMk cId="1015927841" sldId="333"/>
        </pc:sldMkLst>
      </pc:sldChg>
      <pc:sldChg chg="modSp mod">
        <pc:chgData name="Lucy Wallbank" userId="94c777a8-f260-4167-b52e-1b650f308918" providerId="ADAL" clId="{A0481477-4B0E-4CBC-865E-35D62DA2C803}" dt="2023-11-30T14:32:41.787" v="2" actId="20577"/>
        <pc:sldMkLst>
          <pc:docMk/>
          <pc:sldMk cId="2024707887" sldId="441"/>
        </pc:sldMkLst>
      </pc:sldChg>
      <pc:sldChg chg="del">
        <pc:chgData name="Lucy Wallbank" userId="94c777a8-f260-4167-b52e-1b650f308918" providerId="ADAL" clId="{A0481477-4B0E-4CBC-865E-35D62DA2C803}" dt="2023-11-30T14:48:34.030" v="257" actId="47"/>
        <pc:sldMkLst>
          <pc:docMk/>
          <pc:sldMk cId="659090352" sldId="443"/>
        </pc:sldMkLst>
      </pc:sldChg>
      <pc:sldChg chg="ord">
        <pc:chgData name="Lucy Wallbank" userId="94c777a8-f260-4167-b52e-1b650f308918" providerId="ADAL" clId="{A0481477-4B0E-4CBC-865E-35D62DA2C803}" dt="2023-11-30T14:48:14.089" v="250"/>
        <pc:sldMkLst>
          <pc:docMk/>
          <pc:sldMk cId="2864022495" sldId="444"/>
        </pc:sldMkLst>
      </pc:sldChg>
      <pc:sldChg chg="del">
        <pc:chgData name="Lucy Wallbank" userId="94c777a8-f260-4167-b52e-1b650f308918" providerId="ADAL" clId="{A0481477-4B0E-4CBC-865E-35D62DA2C803}" dt="2023-11-30T14:48:35.129" v="258" actId="47"/>
        <pc:sldMkLst>
          <pc:docMk/>
          <pc:sldMk cId="2093977008" sldId="445"/>
        </pc:sldMkLst>
      </pc:sldChg>
      <pc:sldChg chg="del">
        <pc:chgData name="Lucy Wallbank" userId="94c777a8-f260-4167-b52e-1b650f308918" providerId="ADAL" clId="{A0481477-4B0E-4CBC-865E-35D62DA2C803}" dt="2023-11-30T14:48:36.833" v="259" actId="47"/>
        <pc:sldMkLst>
          <pc:docMk/>
          <pc:sldMk cId="1680915765" sldId="447"/>
        </pc:sldMkLst>
      </pc:sldChg>
      <pc:sldChg chg="del">
        <pc:chgData name="Lucy Wallbank" userId="94c777a8-f260-4167-b52e-1b650f308918" providerId="ADAL" clId="{A0481477-4B0E-4CBC-865E-35D62DA2C803}" dt="2023-11-30T14:48:32.775" v="256" actId="47"/>
        <pc:sldMkLst>
          <pc:docMk/>
          <pc:sldMk cId="3854004529" sldId="448"/>
        </pc:sldMkLst>
      </pc:sldChg>
      <pc:sldChg chg="modSp mod">
        <pc:chgData name="Lucy Wallbank" userId="94c777a8-f260-4167-b52e-1b650f308918" providerId="ADAL" clId="{A0481477-4B0E-4CBC-865E-35D62DA2C803}" dt="2023-11-30T14:33:06.493" v="6" actId="1076"/>
        <pc:sldMkLst>
          <pc:docMk/>
          <pc:sldMk cId="2348354298" sldId="451"/>
        </pc:sldMkLst>
      </pc:sldChg>
      <pc:sldChg chg="modSp mod">
        <pc:chgData name="Lucy Wallbank" userId="94c777a8-f260-4167-b52e-1b650f308918" providerId="ADAL" clId="{A0481477-4B0E-4CBC-865E-35D62DA2C803}" dt="2023-11-30T14:33:15.404" v="9" actId="1076"/>
        <pc:sldMkLst>
          <pc:docMk/>
          <pc:sldMk cId="1552629070" sldId="452"/>
        </pc:sldMkLst>
      </pc:sldChg>
      <pc:sldChg chg="modSp mod">
        <pc:chgData name="Lucy Wallbank" userId="94c777a8-f260-4167-b52e-1b650f308918" providerId="ADAL" clId="{A0481477-4B0E-4CBC-865E-35D62DA2C803}" dt="2023-11-30T14:38:03.051" v="96" actId="1035"/>
        <pc:sldMkLst>
          <pc:docMk/>
          <pc:sldMk cId="1998373623" sldId="453"/>
        </pc:sldMkLst>
      </pc:sldChg>
      <pc:sldChg chg="modSp mod">
        <pc:chgData name="Lucy Wallbank" userId="94c777a8-f260-4167-b52e-1b650f308918" providerId="ADAL" clId="{A0481477-4B0E-4CBC-865E-35D62DA2C803}" dt="2023-11-30T14:38:15.336" v="99" actId="14100"/>
        <pc:sldMkLst>
          <pc:docMk/>
          <pc:sldMk cId="2189308288" sldId="454"/>
        </pc:sldMkLst>
      </pc:sldChg>
      <pc:sldChg chg="modSp mod">
        <pc:chgData name="Lucy Wallbank" userId="94c777a8-f260-4167-b52e-1b650f308918" providerId="ADAL" clId="{A0481477-4B0E-4CBC-865E-35D62DA2C803}" dt="2023-11-30T14:38:42.310" v="103" actId="1076"/>
        <pc:sldMkLst>
          <pc:docMk/>
          <pc:sldMk cId="3089729706" sldId="455"/>
        </pc:sldMkLst>
      </pc:sldChg>
      <pc:sldChg chg="modSp mod">
        <pc:chgData name="Lucy Wallbank" userId="94c777a8-f260-4167-b52e-1b650f308918" providerId="ADAL" clId="{A0481477-4B0E-4CBC-865E-35D62DA2C803}" dt="2023-11-30T14:39:11.859" v="113" actId="207"/>
        <pc:sldMkLst>
          <pc:docMk/>
          <pc:sldMk cId="1760892682" sldId="456"/>
        </pc:sldMkLst>
      </pc:sldChg>
      <pc:sldChg chg="addSp modSp mod">
        <pc:chgData name="Lucy Wallbank" userId="94c777a8-f260-4167-b52e-1b650f308918" providerId="ADAL" clId="{A0481477-4B0E-4CBC-865E-35D62DA2C803}" dt="2023-11-30T14:40:13.790" v="129" actId="1036"/>
        <pc:sldMkLst>
          <pc:docMk/>
          <pc:sldMk cId="1317127538" sldId="458"/>
        </pc:sldMkLst>
      </pc:sldChg>
      <pc:sldChg chg="addSp modSp mod">
        <pc:chgData name="Lucy Wallbank" userId="94c777a8-f260-4167-b52e-1b650f308918" providerId="ADAL" clId="{A0481477-4B0E-4CBC-865E-35D62DA2C803}" dt="2023-11-30T14:42:55.717" v="176" actId="1076"/>
        <pc:sldMkLst>
          <pc:docMk/>
          <pc:sldMk cId="2881867972" sldId="459"/>
        </pc:sldMkLst>
      </pc:sldChg>
      <pc:sldChg chg="modSp mod">
        <pc:chgData name="Lucy Wallbank" userId="94c777a8-f260-4167-b52e-1b650f308918" providerId="ADAL" clId="{A0481477-4B0E-4CBC-865E-35D62DA2C803}" dt="2023-11-30T14:45:12.053" v="230" actId="20577"/>
        <pc:sldMkLst>
          <pc:docMk/>
          <pc:sldMk cId="2833602702" sldId="460"/>
        </pc:sldMkLst>
      </pc:sldChg>
      <pc:sldChg chg="modSp mod">
        <pc:chgData name="Lucy Wallbank" userId="94c777a8-f260-4167-b52e-1b650f308918" providerId="ADAL" clId="{A0481477-4B0E-4CBC-865E-35D62DA2C803}" dt="2023-11-30T14:44:46.861" v="225" actId="1038"/>
        <pc:sldMkLst>
          <pc:docMk/>
          <pc:sldMk cId="3635642688" sldId="461"/>
        </pc:sldMkLst>
      </pc:sldChg>
      <pc:sldChg chg="modSp mod">
        <pc:chgData name="Lucy Wallbank" userId="94c777a8-f260-4167-b52e-1b650f308918" providerId="ADAL" clId="{A0481477-4B0E-4CBC-865E-35D62DA2C803}" dt="2023-11-30T14:45:19.174" v="231" actId="20577"/>
        <pc:sldMkLst>
          <pc:docMk/>
          <pc:sldMk cId="57104035" sldId="462"/>
        </pc:sldMkLst>
      </pc:sldChg>
      <pc:sldChg chg="modSp mod">
        <pc:chgData name="Lucy Wallbank" userId="94c777a8-f260-4167-b52e-1b650f308918" providerId="ADAL" clId="{A0481477-4B0E-4CBC-865E-35D62DA2C803}" dt="2023-11-30T14:45:21.253" v="232" actId="20577"/>
        <pc:sldMkLst>
          <pc:docMk/>
          <pc:sldMk cId="690129713" sldId="463"/>
        </pc:sldMkLst>
      </pc:sldChg>
      <pc:sldChg chg="modSp mod">
        <pc:chgData name="Lucy Wallbank" userId="94c777a8-f260-4167-b52e-1b650f308918" providerId="ADAL" clId="{A0481477-4B0E-4CBC-865E-35D62DA2C803}" dt="2023-11-30T14:45:09.994" v="229" actId="20577"/>
        <pc:sldMkLst>
          <pc:docMk/>
          <pc:sldMk cId="1807925106" sldId="464"/>
        </pc:sldMkLst>
      </pc:sldChg>
      <pc:sldChg chg="modSp mod">
        <pc:chgData name="Lucy Wallbank" userId="94c777a8-f260-4167-b52e-1b650f308918" providerId="ADAL" clId="{A0481477-4B0E-4CBC-865E-35D62DA2C803}" dt="2023-11-30T14:46:35.613" v="245" actId="20577"/>
        <pc:sldMkLst>
          <pc:docMk/>
          <pc:sldMk cId="2377995853" sldId="465"/>
        </pc:sldMkLst>
      </pc:sldChg>
      <pc:sldChg chg="modSp mod">
        <pc:chgData name="Lucy Wallbank" userId="94c777a8-f260-4167-b52e-1b650f308918" providerId="ADAL" clId="{A0481477-4B0E-4CBC-865E-35D62DA2C803}" dt="2023-11-30T14:46:46.377" v="247" actId="1076"/>
        <pc:sldMkLst>
          <pc:docMk/>
          <pc:sldMk cId="3413748524" sldId="466"/>
        </pc:sldMkLst>
      </pc:sldChg>
      <pc:sldChg chg="add del">
        <pc:chgData name="Lucy Wallbank" userId="94c777a8-f260-4167-b52e-1b650f308918" providerId="ADAL" clId="{A0481477-4B0E-4CBC-865E-35D62DA2C803}" dt="2023-11-30T14:48:28.793" v="255" actId="47"/>
        <pc:sldMkLst>
          <pc:docMk/>
          <pc:sldMk cId="2813438169" sldId="477"/>
        </pc:sldMkLst>
      </pc:sldChg>
      <pc:sldChg chg="add del">
        <pc:chgData name="Lucy Wallbank" userId="94c777a8-f260-4167-b52e-1b650f308918" providerId="ADAL" clId="{A0481477-4B0E-4CBC-865E-35D62DA2C803}" dt="2023-11-30T14:48:28.206" v="254" actId="47"/>
        <pc:sldMkLst>
          <pc:docMk/>
          <pc:sldMk cId="374720934" sldId="478"/>
        </pc:sldMkLst>
      </pc:sldChg>
      <pc:sldChg chg="add del setBg">
        <pc:chgData name="Lucy Wallbank" userId="94c777a8-f260-4167-b52e-1b650f308918" providerId="ADAL" clId="{A0481477-4B0E-4CBC-865E-35D62DA2C803}" dt="2023-11-30T14:48:15.603" v="251" actId="47"/>
        <pc:sldMkLst>
          <pc:docMk/>
          <pc:sldMk cId="3084076885" sldId="479"/>
        </pc:sldMkLst>
      </pc:sldChg>
      <pc:sldChg chg="add">
        <pc:chgData name="Lucy Wallbank" userId="94c777a8-f260-4167-b52e-1b650f308918" providerId="ADAL" clId="{A0481477-4B0E-4CBC-865E-35D62DA2C803}" dt="2023-11-30T14:48:08.021" v="248"/>
        <pc:sldMkLst>
          <pc:docMk/>
          <pc:sldMk cId="2614549285" sldId="480"/>
        </pc:sldMkLst>
      </pc:sldChg>
      <pc:sldChg chg="add">
        <pc:chgData name="Lucy Wallbank" userId="94c777a8-f260-4167-b52e-1b650f308918" providerId="ADAL" clId="{A0481477-4B0E-4CBC-865E-35D62DA2C803}" dt="2023-11-30T14:48:08.021" v="248"/>
        <pc:sldMkLst>
          <pc:docMk/>
          <pc:sldMk cId="1946046511" sldId="481"/>
        </pc:sldMkLst>
      </pc:sldChg>
    </pc:docChg>
  </pc:docChgLst>
  <pc:docChgLst>
    <pc:chgData name="Jobeth Hamilton" userId="53623a9e-8484-4679-8ea5-29f580bf559c" providerId="ADAL" clId="{2AED71A1-58E7-45F9-AA18-77BD6983C041}"/>
    <pc:docChg chg="custSel addSld modSld sldOrd modSection">
      <pc:chgData name="Jobeth Hamilton" userId="53623a9e-8484-4679-8ea5-29f580bf559c" providerId="ADAL" clId="{2AED71A1-58E7-45F9-AA18-77BD6983C041}" dt="2024-10-10T11:36:29.730" v="109" actId="20577"/>
      <pc:docMkLst>
        <pc:docMk/>
      </pc:docMkLst>
      <pc:sldChg chg="modSp mod">
        <pc:chgData name="Jobeth Hamilton" userId="53623a9e-8484-4679-8ea5-29f580bf559c" providerId="ADAL" clId="{2AED71A1-58E7-45F9-AA18-77BD6983C041}" dt="2024-10-10T11:32:37.643" v="4" actId="20577"/>
        <pc:sldMkLst>
          <pc:docMk/>
          <pc:sldMk cId="1292554718" sldId="426"/>
        </pc:sldMkLst>
      </pc:sldChg>
      <pc:sldChg chg="modSp add mod ord">
        <pc:chgData name="Jobeth Hamilton" userId="53623a9e-8484-4679-8ea5-29f580bf559c" providerId="ADAL" clId="{2AED71A1-58E7-45F9-AA18-77BD6983C041}" dt="2024-10-10T11:36:29.730" v="109" actId="20577"/>
        <pc:sldMkLst>
          <pc:docMk/>
          <pc:sldMk cId="2024550774" sldId="482"/>
        </pc:sldMkLst>
      </pc:sldChg>
    </pc:docChg>
  </pc:docChgLst>
  <pc:docChgLst>
    <pc:chgData name="Mark Knight" userId="9104a815-92d1-44f6-bf87-ab22fba67c07" providerId="ADAL" clId="{AC8149F8-97AD-48D8-9FB4-7AD1CB482049}"/>
    <pc:docChg chg="undo custSel addSld delSld modSld sldOrd modSection">
      <pc:chgData name="Mark Knight" userId="9104a815-92d1-44f6-bf87-ab22fba67c07" providerId="ADAL" clId="{AC8149F8-97AD-48D8-9FB4-7AD1CB482049}" dt="2023-12-11T13:56:18.371" v="535"/>
      <pc:docMkLst>
        <pc:docMk/>
      </pc:docMkLst>
      <pc:sldChg chg="modSp">
        <pc:chgData name="Mark Knight" userId="9104a815-92d1-44f6-bf87-ab22fba67c07" providerId="ADAL" clId="{AC8149F8-97AD-48D8-9FB4-7AD1CB482049}" dt="2023-12-11T13:56:18.371" v="535"/>
        <pc:sldMkLst>
          <pc:docMk/>
          <pc:sldMk cId="1292554718" sldId="426"/>
        </pc:sldMkLst>
      </pc:sldChg>
      <pc:sldChg chg="modSp">
        <pc:chgData name="Mark Knight" userId="9104a815-92d1-44f6-bf87-ab22fba67c07" providerId="ADAL" clId="{AC8149F8-97AD-48D8-9FB4-7AD1CB482049}" dt="2023-12-11T13:56:18.371" v="535"/>
        <pc:sldMkLst>
          <pc:docMk/>
          <pc:sldMk cId="3327240957" sldId="438"/>
        </pc:sldMkLst>
      </pc:sldChg>
      <pc:sldChg chg="del">
        <pc:chgData name="Mark Knight" userId="9104a815-92d1-44f6-bf87-ab22fba67c07" providerId="ADAL" clId="{AC8149F8-97AD-48D8-9FB4-7AD1CB482049}" dt="2023-11-28T12:45:47.090" v="492" actId="2696"/>
        <pc:sldMkLst>
          <pc:docMk/>
          <pc:sldMk cId="2271137332" sldId="439"/>
        </pc:sldMkLst>
      </pc:sldChg>
      <pc:sldChg chg="modSp mod">
        <pc:chgData name="Mark Knight" userId="9104a815-92d1-44f6-bf87-ab22fba67c07" providerId="ADAL" clId="{AC8149F8-97AD-48D8-9FB4-7AD1CB482049}" dt="2023-12-11T13:56:18.371" v="535"/>
        <pc:sldMkLst>
          <pc:docMk/>
          <pc:sldMk cId="2024707887" sldId="441"/>
        </pc:sldMkLst>
      </pc:sldChg>
      <pc:sldChg chg="modSp mod">
        <pc:chgData name="Mark Knight" userId="9104a815-92d1-44f6-bf87-ab22fba67c07" providerId="ADAL" clId="{AC8149F8-97AD-48D8-9FB4-7AD1CB482049}" dt="2023-12-11T13:56:18.371" v="535"/>
        <pc:sldMkLst>
          <pc:docMk/>
          <pc:sldMk cId="2864022495" sldId="444"/>
        </pc:sldMkLst>
      </pc:sldChg>
      <pc:sldChg chg="modSp">
        <pc:chgData name="Mark Knight" userId="9104a815-92d1-44f6-bf87-ab22fba67c07" providerId="ADAL" clId="{AC8149F8-97AD-48D8-9FB4-7AD1CB482049}" dt="2023-12-11T13:56:18.371" v="535"/>
        <pc:sldMkLst>
          <pc:docMk/>
          <pc:sldMk cId="4013608096" sldId="449"/>
        </pc:sldMkLst>
      </pc:sldChg>
      <pc:sldChg chg="delSp modSp mod">
        <pc:chgData name="Mark Knight" userId="9104a815-92d1-44f6-bf87-ab22fba67c07" providerId="ADAL" clId="{AC8149F8-97AD-48D8-9FB4-7AD1CB482049}" dt="2023-12-11T13:56:18.371" v="535"/>
        <pc:sldMkLst>
          <pc:docMk/>
          <pc:sldMk cId="665002838" sldId="450"/>
        </pc:sldMkLst>
      </pc:sldChg>
      <pc:sldChg chg="addSp modSp add mod">
        <pc:chgData name="Mark Knight" userId="9104a815-92d1-44f6-bf87-ab22fba67c07" providerId="ADAL" clId="{AC8149F8-97AD-48D8-9FB4-7AD1CB482049}" dt="2023-12-11T13:56:18.371" v="535"/>
        <pc:sldMkLst>
          <pc:docMk/>
          <pc:sldMk cId="2348354298" sldId="451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1552629070" sldId="452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1998373623" sldId="453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2189308288" sldId="454"/>
        </pc:sldMkLst>
      </pc:sldChg>
      <pc:sldChg chg="addSp delSp modSp add mod modAnim">
        <pc:chgData name="Mark Knight" userId="9104a815-92d1-44f6-bf87-ab22fba67c07" providerId="ADAL" clId="{AC8149F8-97AD-48D8-9FB4-7AD1CB482049}" dt="2023-12-11T13:56:18.371" v="535"/>
        <pc:sldMkLst>
          <pc:docMk/>
          <pc:sldMk cId="3089729706" sldId="455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1760892682" sldId="456"/>
        </pc:sldMkLst>
      </pc:sldChg>
      <pc:sldChg chg="modSp add mod">
        <pc:chgData name="Mark Knight" userId="9104a815-92d1-44f6-bf87-ab22fba67c07" providerId="ADAL" clId="{AC8149F8-97AD-48D8-9FB4-7AD1CB482049}" dt="2023-12-11T13:56:18.371" v="535"/>
        <pc:sldMkLst>
          <pc:docMk/>
          <pc:sldMk cId="3311284592" sldId="457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1317127538" sldId="458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2881867972" sldId="459"/>
        </pc:sldMkLst>
      </pc:sldChg>
      <pc:sldChg chg="modSp add mod ord">
        <pc:chgData name="Mark Knight" userId="9104a815-92d1-44f6-bf87-ab22fba67c07" providerId="ADAL" clId="{AC8149F8-97AD-48D8-9FB4-7AD1CB482049}" dt="2023-12-11T13:56:18.371" v="535"/>
        <pc:sldMkLst>
          <pc:docMk/>
          <pc:sldMk cId="2833602702" sldId="460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3635642688" sldId="461"/>
        </pc:sldMkLst>
      </pc:sldChg>
      <pc:sldChg chg="modSp add mod">
        <pc:chgData name="Mark Knight" userId="9104a815-92d1-44f6-bf87-ab22fba67c07" providerId="ADAL" clId="{AC8149F8-97AD-48D8-9FB4-7AD1CB482049}" dt="2023-12-11T13:56:18.371" v="535"/>
        <pc:sldMkLst>
          <pc:docMk/>
          <pc:sldMk cId="57104035" sldId="462"/>
        </pc:sldMkLst>
      </pc:sldChg>
      <pc:sldChg chg="modSp add mod">
        <pc:chgData name="Mark Knight" userId="9104a815-92d1-44f6-bf87-ab22fba67c07" providerId="ADAL" clId="{AC8149F8-97AD-48D8-9FB4-7AD1CB482049}" dt="2023-12-11T13:56:18.371" v="535"/>
        <pc:sldMkLst>
          <pc:docMk/>
          <pc:sldMk cId="690129713" sldId="463"/>
        </pc:sldMkLst>
      </pc:sldChg>
      <pc:sldChg chg="modSp add mod">
        <pc:chgData name="Mark Knight" userId="9104a815-92d1-44f6-bf87-ab22fba67c07" providerId="ADAL" clId="{AC8149F8-97AD-48D8-9FB4-7AD1CB482049}" dt="2023-12-11T13:56:18.371" v="535"/>
        <pc:sldMkLst>
          <pc:docMk/>
          <pc:sldMk cId="1807925106" sldId="464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2377995853" sldId="465"/>
        </pc:sldMkLst>
      </pc:sldChg>
      <pc:sldChg chg="addSp delSp modSp add mod">
        <pc:chgData name="Mark Knight" userId="9104a815-92d1-44f6-bf87-ab22fba67c07" providerId="ADAL" clId="{AC8149F8-97AD-48D8-9FB4-7AD1CB482049}" dt="2023-12-11T13:56:18.371" v="535"/>
        <pc:sldMkLst>
          <pc:docMk/>
          <pc:sldMk cId="3413748524" sldId="466"/>
        </pc:sldMkLst>
      </pc:sldChg>
      <pc:sldChg chg="modSp">
        <pc:chgData name="Mark Knight" userId="9104a815-92d1-44f6-bf87-ab22fba67c07" providerId="ADAL" clId="{AC8149F8-97AD-48D8-9FB4-7AD1CB482049}" dt="2023-12-11T13:56:18.371" v="535"/>
        <pc:sldMkLst>
          <pc:docMk/>
          <pc:sldMk cId="1761070920" sldId="476"/>
        </pc:sldMkLst>
      </pc:sldChg>
      <pc:sldChg chg="modSp">
        <pc:chgData name="Mark Knight" userId="9104a815-92d1-44f6-bf87-ab22fba67c07" providerId="ADAL" clId="{AC8149F8-97AD-48D8-9FB4-7AD1CB482049}" dt="2023-12-11T13:56:18.371" v="535"/>
        <pc:sldMkLst>
          <pc:docMk/>
          <pc:sldMk cId="2813438169" sldId="477"/>
        </pc:sldMkLst>
      </pc:sldChg>
      <pc:sldChg chg="modSp">
        <pc:chgData name="Mark Knight" userId="9104a815-92d1-44f6-bf87-ab22fba67c07" providerId="ADAL" clId="{AC8149F8-97AD-48D8-9FB4-7AD1CB482049}" dt="2023-12-11T13:56:18.371" v="535"/>
        <pc:sldMkLst>
          <pc:docMk/>
          <pc:sldMk cId="2614549285" sldId="480"/>
        </pc:sldMkLst>
      </pc:sldChg>
      <pc:sldChg chg="modSp">
        <pc:chgData name="Mark Knight" userId="9104a815-92d1-44f6-bf87-ab22fba67c07" providerId="ADAL" clId="{AC8149F8-97AD-48D8-9FB4-7AD1CB482049}" dt="2023-12-11T13:56:18.371" v="535"/>
        <pc:sldMkLst>
          <pc:docMk/>
          <pc:sldMk cId="1946046511" sldId="481"/>
        </pc:sldMkLst>
      </pc:sldChg>
    </pc:docChg>
  </pc:docChgLst>
  <pc:docChgLst>
    <pc:chgData name="Katherine Percival" userId="2c89040f-be39-46bd-b878-3aac107d58fe" providerId="ADAL" clId="{742007FA-D60A-4467-8E5B-9AB805734845}"/>
    <pc:docChg chg="addSld delSld modSld modSection">
      <pc:chgData name="Katherine Percival" userId="2c89040f-be39-46bd-b878-3aac107d58fe" providerId="ADAL" clId="{742007FA-D60A-4467-8E5B-9AB805734845}" dt="2025-02-04T17:41:27.334" v="2" actId="47"/>
      <pc:docMkLst>
        <pc:docMk/>
      </pc:docMkLst>
      <pc:sldChg chg="del">
        <pc:chgData name="Katherine Percival" userId="2c89040f-be39-46bd-b878-3aac107d58fe" providerId="ADAL" clId="{742007FA-D60A-4467-8E5B-9AB805734845}" dt="2025-02-04T17:01:13.400" v="1" actId="47"/>
        <pc:sldMkLst>
          <pc:docMk/>
          <pc:sldMk cId="4013608096" sldId="449"/>
        </pc:sldMkLst>
      </pc:sldChg>
      <pc:sldChg chg="del">
        <pc:chgData name="Katherine Percival" userId="2c89040f-be39-46bd-b878-3aac107d58fe" providerId="ADAL" clId="{742007FA-D60A-4467-8E5B-9AB805734845}" dt="2025-02-04T17:41:27.334" v="2" actId="47"/>
        <pc:sldMkLst>
          <pc:docMk/>
          <pc:sldMk cId="2614549285" sldId="480"/>
        </pc:sldMkLst>
      </pc:sldChg>
      <pc:sldChg chg="add setBg">
        <pc:chgData name="Katherine Percival" userId="2c89040f-be39-46bd-b878-3aac107d58fe" providerId="ADAL" clId="{742007FA-D60A-4467-8E5B-9AB805734845}" dt="2025-02-04T17:01:09.268" v="0"/>
        <pc:sldMkLst>
          <pc:docMk/>
          <pc:sldMk cId="649716023" sldId="483"/>
        </pc:sldMkLst>
      </pc:sldChg>
    </pc:docChg>
  </pc:docChgLst>
  <pc:docChgLst>
    <pc:chgData name="Jo Pilgrim" userId="debbf2b1-827f-4cc4-a664-8fc6a5854544" providerId="ADAL" clId="{3BC2F3CC-A0CC-400C-A657-847378EB0C7A}"/>
    <pc:docChg chg="undo custSel modSld">
      <pc:chgData name="Jo Pilgrim" userId="debbf2b1-827f-4cc4-a664-8fc6a5854544" providerId="ADAL" clId="{3BC2F3CC-A0CC-400C-A657-847378EB0C7A}" dt="2024-05-23T14:58:54.965" v="115" actId="20577"/>
      <pc:docMkLst>
        <pc:docMk/>
      </pc:docMkLst>
      <pc:sldChg chg="modSp mod">
        <pc:chgData name="Jo Pilgrim" userId="debbf2b1-827f-4cc4-a664-8fc6a5854544" providerId="ADAL" clId="{3BC2F3CC-A0CC-400C-A657-847378EB0C7A}" dt="2024-05-23T14:58:54.965" v="115" actId="20577"/>
        <pc:sldMkLst>
          <pc:docMk/>
          <pc:sldMk cId="1292554718" sldId="4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fia Pro Light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fia Pro Light" panose="020B0000000000000000" pitchFamily="34" charset="0"/>
              </a:defRPr>
            </a:lvl1pPr>
          </a:lstStyle>
          <a:p>
            <a:fld id="{77C5EB37-4738-462B-8E1E-608AF93E5466}" type="datetimeFigureOut">
              <a:rPr lang="en-GB" smtClean="0"/>
              <a:pPr/>
              <a:t>04/02/2025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fia Pro Light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fia Pro Light" panose="020B0000000000000000" pitchFamily="34" charset="0"/>
              </a:defRPr>
            </a:lvl1pPr>
          </a:lstStyle>
          <a:p>
            <a:fld id="{88E9B3B8-0214-44A8-8DC4-CB517A85CA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92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739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006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4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7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136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8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99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716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75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33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58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739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69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571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673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82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92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73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30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box: Click and drag the title box to resize, to allow for longer headings, or to fit around important areas of the image.</a:t>
            </a:r>
            <a:br>
              <a:rPr lang="en-GB" dirty="0"/>
            </a:br>
            <a:r>
              <a:rPr lang="en-GB" dirty="0"/>
              <a:t>Image: To change the image, Right click / Control click on the image, select ‘Change picture… from file’.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Changing colours: Select the colour border area and apply a new shape fill from the Sport England Theme colours (please do not use the tints). Use the same colour for the border and the main title of the presentation.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Changing colours: Right click / control click the background, Select ‘Format background…’ Select a different fill colour from the Sport England Theme colours (please do not use the tints). Use the same colour for the border and the main title of the presentation.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9B3B8-0214-44A8-8DC4-CB517A85CA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0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1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84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Please ask learners to consent to the delegate agreement using the chat box/mic etc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en-GB" sz="900" dirty="0">
              <a:effectLst/>
              <a:latin typeface="Sofia Pro Light" panose="020B060402020202020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Participate actively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 - contribute to discussions and activities</a:t>
            </a: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Use technology responsibly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- turning camera on, where possible, to build connections</a:t>
            </a: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Be engaged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- limit distractions and maintain focus during the session</a:t>
            </a:r>
            <a:endParaRPr lang="en-GB" sz="9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8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01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2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81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89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81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6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1C439-F94D-EF4E-A8D6-C14811E3B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F8406-BE7C-2343-B013-E33F04AAF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DBCCA-2D1D-BF4E-8FAF-588AC570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29E3B-BBF9-6A43-A643-E9A00C74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9C6B5-FDA5-D04C-9D62-CB0AF0E0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AE9C-3680-8D48-A45C-33E631F9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23127"/>
            <a:ext cx="7440833" cy="381671"/>
          </a:xfrm>
        </p:spPr>
        <p:txBody>
          <a:bodyPr wrap="square" anchor="t" anchorCtr="0">
            <a:noAutofit/>
          </a:bodyPr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7A7D9-45D1-0744-BD83-947D609D6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8" y="1022059"/>
            <a:ext cx="7914681" cy="3536940"/>
          </a:xfrm>
        </p:spPr>
        <p:txBody>
          <a:bodyPr lIns="0" tIns="0" rIns="0" bIns="0"/>
          <a:lstStyle>
            <a:lvl1pPr>
              <a:defRPr b="0" i="0"/>
            </a:lvl1pPr>
            <a:lvl2pPr>
              <a:defRPr b="0" i="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32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B559-DF7A-FF4C-8097-361209CA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3E68A-9AA3-134E-AC72-C0076A4A9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8FE68-304A-8549-8870-14E9C405E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360D1-8D3F-2944-8AE9-4CD6D679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4E692-3824-2B48-A883-C45D7E75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B4A1E-F1D1-0142-8FF0-2406DCD0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9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927D-3AE6-9F40-8735-67AC539E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F5BC-45B7-9745-81D6-342A3C016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12401-FD5C-924A-AAB2-FEA51B5C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242AB0-84DE-1446-AE05-DC227091D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485F3-C0C7-514D-B1A0-CDB724650E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FE6CD-F678-6C45-A4C7-21B8B235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D075-3054-B148-9329-74FB73366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61D05-8596-624D-8C8D-39E91540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8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20BE-0742-9849-91DC-7F5360F0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9F69B-7865-864A-A1C0-B9B2D8EA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E0260-C577-4548-A628-226071EE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AC9A0-AC27-1D44-A549-A4DDA749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8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FADB3-C035-1443-9374-41558C53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ECB2B-07F6-B543-9BB3-1670B491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E014D-5C55-4743-BFE2-D5D3C579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7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B16E-3001-FA45-96DB-46D2E352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1303-F44E-5347-9EC3-1ED9DF6FA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>
                <a:latin typeface="Sofia Pro Light" panose="020B0000000000000000" pitchFamily="34" charset="0"/>
              </a:defRPr>
            </a:lvl3pPr>
            <a:lvl4pPr>
              <a:defRPr sz="2000" b="0" i="0">
                <a:latin typeface="Sofia Pro Light" panose="020B0000000000000000" pitchFamily="34" charset="0"/>
              </a:defRPr>
            </a:lvl4pPr>
            <a:lvl5pPr>
              <a:defRPr sz="2000" b="0" i="0">
                <a:latin typeface="Sofia Pro Light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4F654-305B-4E46-9DB2-A1E4C4303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5660E-6D9D-C540-8C61-E9E0BCCD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318F1-8AA6-EF43-8407-398A6A87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520A6-6FA2-7F41-84AF-84E74E4C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0ED5-679B-7749-B86C-503F4EA0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0594C-433A-5244-B311-9FFCD7F13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F46B0-D949-B941-9913-185013EF0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A3FAB-8530-6D4B-8C7D-CECEF8C9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F9A69-DC5A-E343-ACD0-03956E1E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4D371-E70C-B94A-BC28-02513A61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2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3A87-CA83-534C-9AAD-02906373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0E9F5-4359-7A4C-BF80-8D547593C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3E3AC-8313-AE45-89F5-597D802E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D235B-C278-2545-AD4A-8094397D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EA696-DB7B-1347-B0CA-9049638E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2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i="0" kern="1200">
          <a:solidFill>
            <a:schemeClr val="accent1"/>
          </a:solidFill>
          <a:latin typeface="Poppins" panose="02000000000000000000" pitchFamily="2" charset="77"/>
          <a:ea typeface="+mj-ea"/>
          <a:cs typeface="Poppins" panose="02000000000000000000" pitchFamily="2" charset="77"/>
        </a:defRPr>
      </a:lvl1pPr>
    </p:titleStyle>
    <p:bodyStyle>
      <a:lvl1pPr marL="0" indent="0" algn="l" defTabSz="6858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1pPr>
      <a:lvl2pPr marL="514350" indent="-171450" algn="l" defTabSz="6858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35BD3-2125-CF40-8E6C-01EA1883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54347"/>
            <a:ext cx="5665517" cy="381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E778A-8F7F-C14A-B464-BC6ADE50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27" y="1022059"/>
            <a:ext cx="7914681" cy="353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18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accent1"/>
          </a:solidFill>
          <a:latin typeface="Sofia Pro Semi Bold" panose="020B0000000000000000" pitchFamily="34" charset="0"/>
          <a:ea typeface="+mj-ea"/>
          <a:cs typeface="Poppins SemiBold" panose="02000000000000000000" pitchFamily="2" charset="77"/>
        </a:defRPr>
      </a:lvl1pPr>
    </p:titleStyle>
    <p:bodyStyle>
      <a:lvl1pPr marL="0" indent="0" algn="l" defTabSz="9144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Sofia Pro Light" panose="020B0000000000000000" pitchFamily="34" charset="0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ts val="1880"/>
        </a:lnSpc>
        <a:spcBef>
          <a:spcPts val="75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ofia Pro Light" panose="020B0000000000000000" pitchFamily="34" charset="0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toMgKH4qTY?start=206&amp;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4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0.emf"/><Relationship Id="rId4" Type="http://schemas.openxmlformats.org/officeDocument/2006/relationships/image" Target="../media/image35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retching on a yoga mat&#10;&#10;Description automatically generated">
            <a:extLst>
              <a:ext uri="{FF2B5EF4-FFF2-40B4-BE49-F238E27FC236}">
                <a16:creationId xmlns:a16="http://schemas.microsoft.com/office/drawing/2014/main" id="{DC50AB31-3AEB-BA94-3BB9-98E6726C7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1" name="Picture 10" descr="A black and white gradient&#10;&#10;Description automatically generated">
            <a:extLst>
              <a:ext uri="{FF2B5EF4-FFF2-40B4-BE49-F238E27FC236}">
                <a16:creationId xmlns:a16="http://schemas.microsoft.com/office/drawing/2014/main" id="{A66C5B1A-2E03-70F2-E553-685C7B8472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2"/>
          <a:stretch/>
        </p:blipFill>
        <p:spPr>
          <a:xfrm>
            <a:off x="0" y="1"/>
            <a:ext cx="7290486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FCF4AB-818F-423D-C233-03C1C10DE4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DDC00-2B65-1948-8B3D-C3D4F99102CA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6C24-4731-C512-0647-8E9568DF2144}"/>
              </a:ext>
            </a:extLst>
          </p:cNvPr>
          <p:cNvSpPr txBox="1"/>
          <p:nvPr/>
        </p:nvSpPr>
        <p:spPr>
          <a:xfrm>
            <a:off x="453493" y="1364475"/>
            <a:ext cx="2657260" cy="202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240"/>
              </a:lnSpc>
            </a:pPr>
            <a:r>
              <a:rPr lang="en-US" sz="3200" b="1" kern="1600" dirty="0">
                <a:solidFill>
                  <a:schemeClr val="bg1"/>
                </a:solidFill>
                <a:highlight>
                  <a:srgbClr val="2F336C"/>
                </a:highlight>
                <a:latin typeface="Sofia Pro Semi Bold" panose="020B0000000000000000" pitchFamily="34" charset="0"/>
                <a:cs typeface="Poppins SemiBold" panose="02000000000000000000" pitchFamily="2" charset="77"/>
              </a:rPr>
              <a:t>Engaging Your Communities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D94BE73-FF66-8657-5BC8-6144EC778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61" y="512196"/>
            <a:ext cx="2158270" cy="570400"/>
          </a:xfrm>
          <a:prstGeom prst="rect">
            <a:avLst/>
          </a:prstGeom>
        </p:spPr>
      </p:pic>
      <p:pic>
        <p:nvPicPr>
          <p:cNvPr id="8" name="Picture 7" descr="A white and black logo&#10;&#10;Description automatically generated">
            <a:extLst>
              <a:ext uri="{FF2B5EF4-FFF2-40B4-BE49-F238E27FC236}">
                <a16:creationId xmlns:a16="http://schemas.microsoft.com/office/drawing/2014/main" id="{027CE64C-976F-AAE9-0AA2-1F08DC149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So what? ... The benefits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85877B7F-620B-0D79-D351-347EB1E99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069839"/>
              </p:ext>
            </p:extLst>
          </p:nvPr>
        </p:nvGraphicFramePr>
        <p:xfrm>
          <a:off x="848584" y="1212273"/>
          <a:ext cx="7706597" cy="27262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74726">
                  <a:extLst>
                    <a:ext uri="{9D8B030D-6E8A-4147-A177-3AD203B41FA5}">
                      <a16:colId xmlns:a16="http://schemas.microsoft.com/office/drawing/2014/main" val="2534689492"/>
                    </a:ext>
                  </a:extLst>
                </a:gridCol>
                <a:gridCol w="4031871">
                  <a:extLst>
                    <a:ext uri="{9D8B030D-6E8A-4147-A177-3AD203B41FA5}">
                      <a16:colId xmlns:a16="http://schemas.microsoft.com/office/drawing/2014/main" val="631912755"/>
                    </a:ext>
                  </a:extLst>
                </a:gridCol>
              </a:tblGrid>
              <a:tr h="53679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Light" panose="020B0604020202020204" charset="0"/>
                        </a:rPr>
                        <a:t>What are the possible benefits for my organisation?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Light" panose="020B0604020202020204" charset="0"/>
                        </a:rPr>
                        <a:t>What are the possible benefits for my local or an identified community?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127990"/>
                  </a:ext>
                </a:extLst>
              </a:tr>
              <a:tr h="536791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052361"/>
                  </a:ext>
                </a:extLst>
              </a:tr>
              <a:tr h="536791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760983"/>
                  </a:ext>
                </a:extLst>
              </a:tr>
              <a:tr h="536791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714692"/>
                  </a:ext>
                </a:extLst>
              </a:tr>
              <a:tr h="536791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Sofia Pro Ligh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12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3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Wigan St </a:t>
            </a:r>
            <a:r>
              <a:rPr lang="en-GB" sz="2400" dirty="0" err="1">
                <a:solidFill>
                  <a:schemeClr val="accent6"/>
                </a:solidFill>
              </a:rPr>
              <a:t>Judes</a:t>
            </a:r>
            <a:r>
              <a:rPr lang="en-GB" sz="2400" dirty="0">
                <a:solidFill>
                  <a:schemeClr val="accent6"/>
                </a:solidFill>
              </a:rPr>
              <a:t> have worked with their community to maximise their facilities …</a:t>
            </a:r>
            <a:br>
              <a:rPr lang="en-GB" sz="2400" dirty="0">
                <a:solidFill>
                  <a:schemeClr val="accent6"/>
                </a:solidFill>
              </a:rPr>
            </a:b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pic>
        <p:nvPicPr>
          <p:cNvPr id="6" name="Online Media 2" title="Wigan St Judes demonstrate how they have worked with their community to maximise their facilities">
            <a:hlinkClick r:id="" action="ppaction://media"/>
            <a:extLst>
              <a:ext uri="{FF2B5EF4-FFF2-40B4-BE49-F238E27FC236}">
                <a16:creationId xmlns:a16="http://schemas.microsoft.com/office/drawing/2014/main" id="{2BEC52EE-F557-E324-BE83-486AD73C32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02368" y="1432891"/>
            <a:ext cx="4739263" cy="26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DB1055-EA54-0458-B970-D5CB61BEA972}"/>
              </a:ext>
            </a:extLst>
          </p:cNvPr>
          <p:cNvSpPr/>
          <p:nvPr/>
        </p:nvSpPr>
        <p:spPr>
          <a:xfrm>
            <a:off x="2130685" y="1205278"/>
            <a:ext cx="5039044" cy="805451"/>
          </a:xfrm>
          <a:prstGeom prst="rect">
            <a:avLst/>
          </a:prstGeom>
          <a:solidFill>
            <a:srgbClr val="333770"/>
          </a:solidFill>
          <a:ln>
            <a:solidFill>
              <a:srgbClr val="333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Sofia Pro Light" panose="020B0604020202020204" charset="0"/>
              </a:rPr>
              <a:t>Does your organisation reflect the community that surrounds it?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AB2810-2009-2716-6B1C-F3E5908F28A2}"/>
              </a:ext>
            </a:extLst>
          </p:cNvPr>
          <p:cNvSpPr/>
          <p:nvPr/>
        </p:nvSpPr>
        <p:spPr>
          <a:xfrm>
            <a:off x="2130685" y="2808127"/>
            <a:ext cx="5039044" cy="874280"/>
          </a:xfrm>
          <a:prstGeom prst="rect">
            <a:avLst/>
          </a:prstGeom>
          <a:solidFill>
            <a:srgbClr val="F39444"/>
          </a:solidFill>
          <a:ln>
            <a:solidFill>
              <a:srgbClr val="333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81011" indent="-514326" algn="ctr">
              <a:spcAft>
                <a:spcPts val="900"/>
              </a:spcAft>
              <a:buClr>
                <a:prstClr val="black"/>
              </a:buClr>
              <a:defRPr/>
            </a:pPr>
            <a:r>
              <a:rPr lang="en-GB" sz="2000" b="1" dirty="0">
                <a:solidFill>
                  <a:prstClr val="white"/>
                </a:solidFill>
                <a:latin typeface="Sofia Pro Light" panose="020B0604020202020204" charset="0"/>
              </a:rPr>
              <a:t>Who are your communities?</a:t>
            </a:r>
          </a:p>
        </p:txBody>
      </p:sp>
    </p:spTree>
    <p:extLst>
      <p:ext uri="{BB962C8B-B14F-4D97-AF65-F5344CB8AC3E}">
        <p14:creationId xmlns:p14="http://schemas.microsoft.com/office/powerpoint/2010/main" val="17608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Ideas for community engagement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Get creative, get thinking… what are your ideas to engage with your organisation’s community?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b="1" dirty="0"/>
          </a:p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Remember to think about: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What are the mutual benefits and purpose?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The principles of community engagement?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Who is in your community?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What organisations could you work with?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9" y="323127"/>
            <a:ext cx="6602438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Utilising community organisations to reach new communities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98F6764-7860-5D19-DB48-F77A85AE1D16}"/>
              </a:ext>
            </a:extLst>
          </p:cNvPr>
          <p:cNvGrpSpPr/>
          <p:nvPr/>
        </p:nvGrpSpPr>
        <p:grpSpPr>
          <a:xfrm>
            <a:off x="1379477" y="1030342"/>
            <a:ext cx="6385046" cy="3390565"/>
            <a:chOff x="1307851" y="1122218"/>
            <a:chExt cx="6385046" cy="33905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8E1804-EF05-381F-04FB-B29382B5253B}"/>
                </a:ext>
              </a:extLst>
            </p:cNvPr>
            <p:cNvGrpSpPr/>
            <p:nvPr/>
          </p:nvGrpSpPr>
          <p:grpSpPr>
            <a:xfrm>
              <a:off x="1307851" y="1122218"/>
              <a:ext cx="5965785" cy="3390565"/>
              <a:chOff x="568454" y="1400565"/>
              <a:chExt cx="7586085" cy="4531237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1B1DEAC7-22B7-C8CC-3BAA-F79BEE919466}"/>
                  </a:ext>
                </a:extLst>
              </p:cNvPr>
              <p:cNvSpPr/>
              <p:nvPr/>
            </p:nvSpPr>
            <p:spPr>
              <a:xfrm>
                <a:off x="1376765" y="1400565"/>
                <a:ext cx="1872000" cy="1548000"/>
              </a:xfrm>
              <a:prstGeom prst="hexagon">
                <a:avLst/>
              </a:prstGeom>
              <a:solidFill>
                <a:srgbClr val="76C0F4"/>
              </a:solidFill>
              <a:ln>
                <a:solidFill>
                  <a:srgbClr val="76C0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Civic political group</a:t>
                </a: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0DB05667-442B-A5C5-ADD4-62F699224C33}"/>
                  </a:ext>
                </a:extLst>
              </p:cNvPr>
              <p:cNvSpPr/>
              <p:nvPr/>
            </p:nvSpPr>
            <p:spPr>
              <a:xfrm>
                <a:off x="2866976" y="1417638"/>
                <a:ext cx="1872000" cy="1548000"/>
              </a:xfrm>
              <a:prstGeom prst="hexagon">
                <a:avLst/>
              </a:prstGeom>
              <a:solidFill>
                <a:srgbClr val="39ADAD"/>
              </a:solidFill>
              <a:ln>
                <a:solidFill>
                  <a:srgbClr val="39AD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Housing associations</a:t>
                </a: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ABC20255-1F55-4977-87F8-E86196CAD6C4}"/>
                  </a:ext>
                </a:extLst>
              </p:cNvPr>
              <p:cNvSpPr/>
              <p:nvPr/>
            </p:nvSpPr>
            <p:spPr>
              <a:xfrm>
                <a:off x="4411389" y="1417638"/>
                <a:ext cx="1872000" cy="1548000"/>
              </a:xfrm>
              <a:prstGeom prst="hexagon">
                <a:avLst/>
              </a:prstGeom>
              <a:solidFill>
                <a:srgbClr val="F39546"/>
              </a:solidFill>
              <a:ln>
                <a:solidFill>
                  <a:srgbClr val="F395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Job related groups</a:t>
                </a: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E8DA15D5-D8F7-5409-1BA1-34A860B65430}"/>
                  </a:ext>
                </a:extLst>
              </p:cNvPr>
              <p:cNvSpPr/>
              <p:nvPr/>
            </p:nvSpPr>
            <p:spPr>
              <a:xfrm>
                <a:off x="5978284" y="1417638"/>
                <a:ext cx="1872000" cy="1548000"/>
              </a:xfrm>
              <a:prstGeom prst="hexagon">
                <a:avLst/>
              </a:prstGeom>
              <a:solidFill>
                <a:srgbClr val="333770"/>
              </a:solidFill>
              <a:ln>
                <a:solidFill>
                  <a:srgbClr val="333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Health based</a:t>
                </a:r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4DE69B69-DDA4-7BAD-0D6F-2D70103B014C}"/>
                  </a:ext>
                </a:extLst>
              </p:cNvPr>
              <p:cNvSpPr/>
              <p:nvPr/>
            </p:nvSpPr>
            <p:spPr>
              <a:xfrm>
                <a:off x="1376765" y="4348986"/>
                <a:ext cx="1872000" cy="1548000"/>
              </a:xfrm>
              <a:prstGeom prst="hexagon">
                <a:avLst/>
              </a:prstGeom>
              <a:solidFill>
                <a:srgbClr val="871E63"/>
              </a:solidFill>
              <a:ln>
                <a:solidFill>
                  <a:srgbClr val="871E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Youth and uniformed groups.</a:t>
                </a:r>
                <a:endParaRPr lang="en-GB" sz="1050" dirty="0">
                  <a:solidFill>
                    <a:schemeClr val="bg1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A31E188F-0D6E-0750-E67C-AA5CA4D94C9D}"/>
                  </a:ext>
                </a:extLst>
              </p:cNvPr>
              <p:cNvSpPr/>
              <p:nvPr/>
            </p:nvSpPr>
            <p:spPr>
              <a:xfrm>
                <a:off x="2880091" y="4366668"/>
                <a:ext cx="1872000" cy="1548000"/>
              </a:xfrm>
              <a:prstGeom prst="hexagon">
                <a:avLst/>
              </a:prstGeom>
              <a:solidFill>
                <a:srgbClr val="76C0F4"/>
              </a:solidFill>
              <a:ln>
                <a:solidFill>
                  <a:srgbClr val="76C0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Faith based groups</a:t>
                </a: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08796A65-9E46-ABEB-DBC0-0D3299E6DBC7}"/>
                  </a:ext>
                </a:extLst>
              </p:cNvPr>
              <p:cNvSpPr/>
              <p:nvPr/>
            </p:nvSpPr>
            <p:spPr>
              <a:xfrm>
                <a:off x="4480225" y="4366668"/>
                <a:ext cx="2090138" cy="1548000"/>
              </a:xfrm>
              <a:prstGeom prst="hexagon">
                <a:avLst/>
              </a:prstGeom>
              <a:solidFill>
                <a:srgbClr val="333770"/>
              </a:solidFill>
              <a:ln>
                <a:solidFill>
                  <a:srgbClr val="333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Arts based organisations</a:t>
                </a: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D591EA15-F4F4-CE6B-7562-4C26D870B9AE}"/>
                  </a:ext>
                </a:extLst>
              </p:cNvPr>
              <p:cNvSpPr/>
              <p:nvPr/>
            </p:nvSpPr>
            <p:spPr>
              <a:xfrm>
                <a:off x="6282539" y="4383802"/>
                <a:ext cx="1872000" cy="1548000"/>
              </a:xfrm>
              <a:prstGeom prst="hexagon">
                <a:avLst/>
              </a:prstGeom>
              <a:solidFill>
                <a:srgbClr val="F39546"/>
              </a:solidFill>
              <a:ln>
                <a:solidFill>
                  <a:srgbClr val="F395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General recreation groups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44AC48A-A287-93F4-B3D9-3314EE9536DB}"/>
                  </a:ext>
                </a:extLst>
              </p:cNvPr>
              <p:cNvSpPr/>
              <p:nvPr/>
            </p:nvSpPr>
            <p:spPr>
              <a:xfrm>
                <a:off x="568454" y="2852936"/>
                <a:ext cx="1904445" cy="1548000"/>
              </a:xfrm>
              <a:prstGeom prst="hexagon">
                <a:avLst/>
              </a:prstGeom>
              <a:solidFill>
                <a:srgbClr val="F39546"/>
              </a:solidFill>
              <a:ln>
                <a:solidFill>
                  <a:srgbClr val="F395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Other voluntary run sports organisations doing community engagement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E99DB8EE-9E00-A9DA-70F7-6A652971D589}"/>
                  </a:ext>
                </a:extLst>
              </p:cNvPr>
              <p:cNvSpPr/>
              <p:nvPr/>
            </p:nvSpPr>
            <p:spPr>
              <a:xfrm>
                <a:off x="2152630" y="2852936"/>
                <a:ext cx="1872000" cy="1548000"/>
              </a:xfrm>
              <a:prstGeom prst="hexagon">
                <a:avLst/>
              </a:prstGeom>
              <a:solidFill>
                <a:srgbClr val="333770"/>
              </a:solidFill>
              <a:ln>
                <a:solidFill>
                  <a:srgbClr val="333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Volunteer groups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107D508A-5B21-FFF2-79CD-118A9C2E8C92}"/>
                  </a:ext>
                </a:extLst>
              </p:cNvPr>
              <p:cNvSpPr/>
              <p:nvPr/>
            </p:nvSpPr>
            <p:spPr>
              <a:xfrm>
                <a:off x="3704360" y="2855603"/>
                <a:ext cx="1872000" cy="1548000"/>
              </a:xfrm>
              <a:prstGeom prst="hexagon">
                <a:avLst/>
              </a:prstGeom>
              <a:solidFill>
                <a:srgbClr val="871E63"/>
              </a:solidFill>
              <a:ln>
                <a:solidFill>
                  <a:srgbClr val="871E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Charities and</a:t>
                </a:r>
                <a:r>
                  <a:rPr lang="en-GB" sz="1050" dirty="0">
                    <a:solidFill>
                      <a:srgbClr val="000000"/>
                    </a:solidFill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050" dirty="0">
                    <a:solidFill>
                      <a:schemeClr val="bg1"/>
                    </a:solidFill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non-profit-making organisations</a:t>
                </a: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921EFFB3-8219-8EC0-6E65-C3FCD813FAA6}"/>
                  </a:ext>
                </a:extLst>
              </p:cNvPr>
              <p:cNvSpPr/>
              <p:nvPr/>
            </p:nvSpPr>
            <p:spPr>
              <a:xfrm>
                <a:off x="5256090" y="2852936"/>
                <a:ext cx="1872000" cy="1548000"/>
              </a:xfrm>
              <a:prstGeom prst="hexagon">
                <a:avLst/>
              </a:prstGeom>
              <a:solidFill>
                <a:srgbClr val="39ADAD"/>
              </a:solidFill>
              <a:ln>
                <a:solidFill>
                  <a:srgbClr val="39AD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Local businesses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B8D030C5-176A-D194-29E8-81DADBC7D862}"/>
                </a:ext>
              </a:extLst>
            </p:cNvPr>
            <p:cNvSpPr/>
            <p:nvPr/>
          </p:nvSpPr>
          <p:spPr>
            <a:xfrm>
              <a:off x="6233111" y="2158733"/>
              <a:ext cx="1459786" cy="1258799"/>
            </a:xfrm>
            <a:prstGeom prst="hexagon">
              <a:avLst/>
            </a:prstGeom>
            <a:solidFill>
              <a:srgbClr val="76C0F4"/>
            </a:solidFill>
            <a:ln>
              <a:solidFill>
                <a:srgbClr val="76C0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 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1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23127"/>
            <a:ext cx="510296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Community engagement activities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1019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Light" panose="020B060402020202020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AF3FCB-34C0-4192-173D-BAC87280F889}"/>
              </a:ext>
            </a:extLst>
          </p:cNvPr>
          <p:cNvGrpSpPr/>
          <p:nvPr/>
        </p:nvGrpSpPr>
        <p:grpSpPr>
          <a:xfrm>
            <a:off x="1667373" y="891573"/>
            <a:ext cx="5809253" cy="3446477"/>
            <a:chOff x="1957933" y="597170"/>
            <a:chExt cx="6014116" cy="3759867"/>
          </a:xfrm>
        </p:grpSpPr>
        <p:sp>
          <p:nvSpPr>
            <p:cNvPr id="26" name="Freeform 36">
              <a:extLst>
                <a:ext uri="{FF2B5EF4-FFF2-40B4-BE49-F238E27FC236}">
                  <a16:creationId xmlns:a16="http://schemas.microsoft.com/office/drawing/2014/main" id="{06767BB7-F932-5EE7-813B-849569FE4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507" y="1870788"/>
              <a:ext cx="1441542" cy="1204906"/>
            </a:xfrm>
            <a:custGeom>
              <a:avLst/>
              <a:gdLst/>
              <a:ahLst/>
              <a:cxnLst>
                <a:cxn ang="0">
                  <a:pos x="545" y="0"/>
                </a:cxn>
                <a:cxn ang="0">
                  <a:pos x="182" y="0"/>
                </a:cxn>
                <a:cxn ang="0">
                  <a:pos x="0" y="313"/>
                </a:cxn>
                <a:cxn ang="0">
                  <a:pos x="182" y="627"/>
                </a:cxn>
                <a:cxn ang="0">
                  <a:pos x="545" y="627"/>
                </a:cxn>
                <a:cxn ang="0">
                  <a:pos x="727" y="313"/>
                </a:cxn>
                <a:cxn ang="0">
                  <a:pos x="545" y="0"/>
                </a:cxn>
                <a:cxn ang="0">
                  <a:pos x="545" y="0"/>
                </a:cxn>
              </a:cxnLst>
              <a:rect l="0" t="0" r="r" b="b"/>
              <a:pathLst>
                <a:path w="727" h="627">
                  <a:moveTo>
                    <a:pt x="545" y="0"/>
                  </a:moveTo>
                  <a:lnTo>
                    <a:pt x="182" y="0"/>
                  </a:lnTo>
                  <a:lnTo>
                    <a:pt x="0" y="313"/>
                  </a:lnTo>
                  <a:lnTo>
                    <a:pt x="182" y="627"/>
                  </a:lnTo>
                  <a:lnTo>
                    <a:pt x="545" y="627"/>
                  </a:lnTo>
                  <a:lnTo>
                    <a:pt x="727" y="313"/>
                  </a:lnTo>
                  <a:lnTo>
                    <a:pt x="545" y="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39ADAD"/>
            </a:solidFill>
            <a:ln w="9525">
              <a:solidFill>
                <a:srgbClr val="39ADA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dirty="0">
                <a:latin typeface="Sofia Pro Light" panose="020B060402020202020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1AAAF9-703D-CA70-2334-47E74EC421A9}"/>
                </a:ext>
              </a:extLst>
            </p:cNvPr>
            <p:cNvGrpSpPr/>
            <p:nvPr/>
          </p:nvGrpSpPr>
          <p:grpSpPr>
            <a:xfrm>
              <a:off x="1957933" y="597170"/>
              <a:ext cx="5996270" cy="3759867"/>
              <a:chOff x="1957933" y="597170"/>
              <a:chExt cx="5996270" cy="375986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FB0996E-6868-6E2C-7721-E9B0189052DD}"/>
                  </a:ext>
                </a:extLst>
              </p:cNvPr>
              <p:cNvGrpSpPr/>
              <p:nvPr/>
            </p:nvGrpSpPr>
            <p:grpSpPr>
              <a:xfrm>
                <a:off x="3104302" y="597170"/>
                <a:ext cx="3718762" cy="3759867"/>
                <a:chOff x="3142022" y="2138939"/>
                <a:chExt cx="4411306" cy="4549638"/>
              </a:xfrm>
            </p:grpSpPr>
            <p:sp>
              <p:nvSpPr>
                <p:cNvPr id="10" name="Freeform 28">
                  <a:extLst>
                    <a:ext uri="{FF2B5EF4-FFF2-40B4-BE49-F238E27FC236}">
                      <a16:creationId xmlns:a16="http://schemas.microsoft.com/office/drawing/2014/main" id="{62C73A00-8D84-857F-8A3C-D096453CEB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642" y="2138939"/>
                  <a:ext cx="1710000" cy="1458000"/>
                </a:xfrm>
                <a:custGeom>
                  <a:avLst/>
                  <a:gdLst/>
                  <a:ahLst/>
                  <a:cxnLst>
                    <a:cxn ang="0">
                      <a:pos x="545" y="0"/>
                    </a:cxn>
                    <a:cxn ang="0">
                      <a:pos x="181" y="0"/>
                    </a:cxn>
                    <a:cxn ang="0">
                      <a:pos x="0" y="313"/>
                    </a:cxn>
                    <a:cxn ang="0">
                      <a:pos x="181" y="626"/>
                    </a:cxn>
                    <a:cxn ang="0">
                      <a:pos x="545" y="626"/>
                    </a:cxn>
                    <a:cxn ang="0">
                      <a:pos x="726" y="313"/>
                    </a:cxn>
                    <a:cxn ang="0">
                      <a:pos x="545" y="0"/>
                    </a:cxn>
                    <a:cxn ang="0">
                      <a:pos x="545" y="0"/>
                    </a:cxn>
                  </a:cxnLst>
                  <a:rect l="0" t="0" r="r" b="b"/>
                  <a:pathLst>
                    <a:path w="726" h="626">
                      <a:moveTo>
                        <a:pt x="545" y="0"/>
                      </a:moveTo>
                      <a:lnTo>
                        <a:pt x="181" y="0"/>
                      </a:lnTo>
                      <a:lnTo>
                        <a:pt x="0" y="313"/>
                      </a:lnTo>
                      <a:lnTo>
                        <a:pt x="181" y="626"/>
                      </a:lnTo>
                      <a:lnTo>
                        <a:pt x="545" y="626"/>
                      </a:lnTo>
                      <a:lnTo>
                        <a:pt x="726" y="313"/>
                      </a:lnTo>
                      <a:lnTo>
                        <a:pt x="545" y="0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solidFill>
                  <a:srgbClr val="DB4A3D"/>
                </a:solidFill>
                <a:ln w="9525">
                  <a:solidFill>
                    <a:srgbClr val="DB4A3D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200">
                    <a:latin typeface="Sofia Pro Light" panose="020B0604020202020204" charset="0"/>
                  </a:endParaRPr>
                </a:p>
              </p:txBody>
            </p:sp>
            <p:sp>
              <p:nvSpPr>
                <p:cNvPr id="11" name="Freeform 30">
                  <a:extLst>
                    <a:ext uri="{FF2B5EF4-FFF2-40B4-BE49-F238E27FC236}">
                      <a16:creationId xmlns:a16="http://schemas.microsoft.com/office/drawing/2014/main" id="{3A5A4FA0-23E1-2336-3F77-C23995945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2190" y="2918245"/>
                  <a:ext cx="1708286" cy="1458714"/>
                </a:xfrm>
                <a:custGeom>
                  <a:avLst/>
                  <a:gdLst/>
                  <a:ahLst/>
                  <a:cxnLst>
                    <a:cxn ang="0">
                      <a:pos x="545" y="0"/>
                    </a:cxn>
                    <a:cxn ang="0">
                      <a:pos x="182" y="0"/>
                    </a:cxn>
                    <a:cxn ang="0">
                      <a:pos x="0" y="313"/>
                    </a:cxn>
                    <a:cxn ang="0">
                      <a:pos x="182" y="628"/>
                    </a:cxn>
                    <a:cxn ang="0">
                      <a:pos x="545" y="628"/>
                    </a:cxn>
                    <a:cxn ang="0">
                      <a:pos x="727" y="313"/>
                    </a:cxn>
                    <a:cxn ang="0">
                      <a:pos x="545" y="0"/>
                    </a:cxn>
                    <a:cxn ang="0">
                      <a:pos x="545" y="0"/>
                    </a:cxn>
                  </a:cxnLst>
                  <a:rect l="0" t="0" r="r" b="b"/>
                  <a:pathLst>
                    <a:path w="727" h="628">
                      <a:moveTo>
                        <a:pt x="545" y="0"/>
                      </a:moveTo>
                      <a:lnTo>
                        <a:pt x="182" y="0"/>
                      </a:lnTo>
                      <a:lnTo>
                        <a:pt x="0" y="313"/>
                      </a:lnTo>
                      <a:lnTo>
                        <a:pt x="182" y="628"/>
                      </a:lnTo>
                      <a:lnTo>
                        <a:pt x="545" y="628"/>
                      </a:lnTo>
                      <a:lnTo>
                        <a:pt x="727" y="313"/>
                      </a:lnTo>
                      <a:lnTo>
                        <a:pt x="545" y="0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solidFill>
                  <a:srgbClr val="871E63"/>
                </a:solidFill>
                <a:ln w="9525">
                  <a:solidFill>
                    <a:srgbClr val="871E6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200">
                    <a:latin typeface="Sofia Pro Light" panose="020B0604020202020204" charset="0"/>
                  </a:endParaRPr>
                </a:p>
              </p:txBody>
            </p:sp>
            <p:sp>
              <p:nvSpPr>
                <p:cNvPr id="12" name="Freeform 32">
                  <a:extLst>
                    <a:ext uri="{FF2B5EF4-FFF2-40B4-BE49-F238E27FC236}">
                      <a16:creationId xmlns:a16="http://schemas.microsoft.com/office/drawing/2014/main" id="{3BD488A8-CAE2-F3DE-CA1C-38F6AD5D4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2022" y="2918245"/>
                  <a:ext cx="1710000" cy="1458000"/>
                </a:xfrm>
                <a:custGeom>
                  <a:avLst/>
                  <a:gdLst/>
                  <a:ahLst/>
                  <a:cxnLst>
                    <a:cxn ang="0">
                      <a:pos x="545" y="0"/>
                    </a:cxn>
                    <a:cxn ang="0">
                      <a:pos x="181" y="0"/>
                    </a:cxn>
                    <a:cxn ang="0">
                      <a:pos x="0" y="315"/>
                    </a:cxn>
                    <a:cxn ang="0">
                      <a:pos x="181" y="628"/>
                    </a:cxn>
                    <a:cxn ang="0">
                      <a:pos x="545" y="628"/>
                    </a:cxn>
                    <a:cxn ang="0">
                      <a:pos x="726" y="315"/>
                    </a:cxn>
                    <a:cxn ang="0">
                      <a:pos x="545" y="0"/>
                    </a:cxn>
                    <a:cxn ang="0">
                      <a:pos x="545" y="0"/>
                    </a:cxn>
                  </a:cxnLst>
                  <a:rect l="0" t="0" r="r" b="b"/>
                  <a:pathLst>
                    <a:path w="726" h="628">
                      <a:moveTo>
                        <a:pt x="545" y="0"/>
                      </a:moveTo>
                      <a:lnTo>
                        <a:pt x="181" y="0"/>
                      </a:lnTo>
                      <a:lnTo>
                        <a:pt x="0" y="315"/>
                      </a:lnTo>
                      <a:lnTo>
                        <a:pt x="181" y="628"/>
                      </a:lnTo>
                      <a:lnTo>
                        <a:pt x="545" y="628"/>
                      </a:lnTo>
                      <a:lnTo>
                        <a:pt x="726" y="315"/>
                      </a:lnTo>
                      <a:lnTo>
                        <a:pt x="545" y="0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solidFill>
                  <a:srgbClr val="F39546"/>
                </a:solidFill>
                <a:ln w="9525">
                  <a:solidFill>
                    <a:srgbClr val="F39546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200">
                    <a:latin typeface="Sofia Pro Light" panose="020B0604020202020204" charset="0"/>
                  </a:endParaRPr>
                </a:p>
              </p:txBody>
            </p:sp>
            <p:sp>
              <p:nvSpPr>
                <p:cNvPr id="13" name="Freeform 34">
                  <a:extLst>
                    <a:ext uri="{FF2B5EF4-FFF2-40B4-BE49-F238E27FC236}">
                      <a16:creationId xmlns:a16="http://schemas.microsoft.com/office/drawing/2014/main" id="{AD8B7466-9463-CDC2-706E-F8E54D5B3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2190" y="4457086"/>
                  <a:ext cx="1710000" cy="1458000"/>
                </a:xfrm>
                <a:custGeom>
                  <a:avLst/>
                  <a:gdLst/>
                  <a:ahLst/>
                  <a:cxnLst>
                    <a:cxn ang="0">
                      <a:pos x="546" y="0"/>
                    </a:cxn>
                    <a:cxn ang="0">
                      <a:pos x="182" y="0"/>
                    </a:cxn>
                    <a:cxn ang="0">
                      <a:pos x="0" y="313"/>
                    </a:cxn>
                    <a:cxn ang="0">
                      <a:pos x="182" y="626"/>
                    </a:cxn>
                    <a:cxn ang="0">
                      <a:pos x="546" y="626"/>
                    </a:cxn>
                    <a:cxn ang="0">
                      <a:pos x="728" y="313"/>
                    </a:cxn>
                    <a:cxn ang="0">
                      <a:pos x="546" y="0"/>
                    </a:cxn>
                    <a:cxn ang="0">
                      <a:pos x="546" y="0"/>
                    </a:cxn>
                  </a:cxnLst>
                  <a:rect l="0" t="0" r="r" b="b"/>
                  <a:pathLst>
                    <a:path w="728" h="626">
                      <a:moveTo>
                        <a:pt x="546" y="0"/>
                      </a:moveTo>
                      <a:lnTo>
                        <a:pt x="182" y="0"/>
                      </a:lnTo>
                      <a:lnTo>
                        <a:pt x="0" y="313"/>
                      </a:lnTo>
                      <a:lnTo>
                        <a:pt x="182" y="626"/>
                      </a:lnTo>
                      <a:lnTo>
                        <a:pt x="546" y="626"/>
                      </a:lnTo>
                      <a:lnTo>
                        <a:pt x="728" y="313"/>
                      </a:lnTo>
                      <a:lnTo>
                        <a:pt x="546" y="0"/>
                      </a:lnTo>
                      <a:lnTo>
                        <a:pt x="546" y="0"/>
                      </a:lnTo>
                      <a:close/>
                    </a:path>
                  </a:pathLst>
                </a:custGeom>
                <a:solidFill>
                  <a:srgbClr val="76C0F4"/>
                </a:solidFill>
                <a:ln w="9525">
                  <a:solidFill>
                    <a:srgbClr val="76C0F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200">
                    <a:latin typeface="Sofia Pro Light" panose="020B0604020202020204" charset="0"/>
                  </a:endParaRPr>
                </a:p>
              </p:txBody>
            </p:sp>
            <p:sp>
              <p:nvSpPr>
                <p:cNvPr id="14" name="Freeform 36">
                  <a:extLst>
                    <a:ext uri="{FF2B5EF4-FFF2-40B4-BE49-F238E27FC236}">
                      <a16:creationId xmlns:a16="http://schemas.microsoft.com/office/drawing/2014/main" id="{329D05BE-BDC1-2027-5DA5-780D382AC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2022" y="4457086"/>
                  <a:ext cx="1710000" cy="1458000"/>
                </a:xfrm>
                <a:custGeom>
                  <a:avLst/>
                  <a:gdLst/>
                  <a:ahLst/>
                  <a:cxnLst>
                    <a:cxn ang="0">
                      <a:pos x="545" y="0"/>
                    </a:cxn>
                    <a:cxn ang="0">
                      <a:pos x="182" y="0"/>
                    </a:cxn>
                    <a:cxn ang="0">
                      <a:pos x="0" y="313"/>
                    </a:cxn>
                    <a:cxn ang="0">
                      <a:pos x="182" y="627"/>
                    </a:cxn>
                    <a:cxn ang="0">
                      <a:pos x="545" y="627"/>
                    </a:cxn>
                    <a:cxn ang="0">
                      <a:pos x="727" y="313"/>
                    </a:cxn>
                    <a:cxn ang="0">
                      <a:pos x="545" y="0"/>
                    </a:cxn>
                    <a:cxn ang="0">
                      <a:pos x="545" y="0"/>
                    </a:cxn>
                  </a:cxnLst>
                  <a:rect l="0" t="0" r="r" b="b"/>
                  <a:pathLst>
                    <a:path w="727" h="627">
                      <a:moveTo>
                        <a:pt x="545" y="0"/>
                      </a:moveTo>
                      <a:lnTo>
                        <a:pt x="182" y="0"/>
                      </a:lnTo>
                      <a:lnTo>
                        <a:pt x="0" y="313"/>
                      </a:lnTo>
                      <a:lnTo>
                        <a:pt x="182" y="627"/>
                      </a:lnTo>
                      <a:lnTo>
                        <a:pt x="545" y="627"/>
                      </a:lnTo>
                      <a:lnTo>
                        <a:pt x="727" y="313"/>
                      </a:lnTo>
                      <a:lnTo>
                        <a:pt x="545" y="0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solidFill>
                  <a:srgbClr val="39ADAD"/>
                </a:solidFill>
                <a:ln w="9525">
                  <a:solidFill>
                    <a:srgbClr val="39ADAD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200" dirty="0">
                    <a:latin typeface="Sofia Pro Light" panose="020B0604020202020204" charset="0"/>
                  </a:endParaRPr>
                </a:p>
              </p:txBody>
            </p:sp>
            <p:sp>
              <p:nvSpPr>
                <p:cNvPr id="15" name="Freeform 38">
                  <a:extLst>
                    <a:ext uri="{FF2B5EF4-FFF2-40B4-BE49-F238E27FC236}">
                      <a16:creationId xmlns:a16="http://schemas.microsoft.com/office/drawing/2014/main" id="{9913E3DD-43B8-8E5A-71E0-37B351465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642" y="5230577"/>
                  <a:ext cx="1710000" cy="1458000"/>
                </a:xfrm>
                <a:custGeom>
                  <a:avLst/>
                  <a:gdLst/>
                  <a:ahLst/>
                  <a:cxnLst>
                    <a:cxn ang="0">
                      <a:pos x="545" y="0"/>
                    </a:cxn>
                    <a:cxn ang="0">
                      <a:pos x="181" y="0"/>
                    </a:cxn>
                    <a:cxn ang="0">
                      <a:pos x="0" y="315"/>
                    </a:cxn>
                    <a:cxn ang="0">
                      <a:pos x="181" y="628"/>
                    </a:cxn>
                    <a:cxn ang="0">
                      <a:pos x="545" y="628"/>
                    </a:cxn>
                    <a:cxn ang="0">
                      <a:pos x="726" y="315"/>
                    </a:cxn>
                    <a:cxn ang="0">
                      <a:pos x="545" y="0"/>
                    </a:cxn>
                    <a:cxn ang="0">
                      <a:pos x="545" y="0"/>
                    </a:cxn>
                  </a:cxnLst>
                  <a:rect l="0" t="0" r="r" b="b"/>
                  <a:pathLst>
                    <a:path w="726" h="628">
                      <a:moveTo>
                        <a:pt x="545" y="0"/>
                      </a:moveTo>
                      <a:lnTo>
                        <a:pt x="181" y="0"/>
                      </a:lnTo>
                      <a:lnTo>
                        <a:pt x="0" y="315"/>
                      </a:lnTo>
                      <a:lnTo>
                        <a:pt x="181" y="628"/>
                      </a:lnTo>
                      <a:lnTo>
                        <a:pt x="545" y="628"/>
                      </a:lnTo>
                      <a:lnTo>
                        <a:pt x="726" y="315"/>
                      </a:lnTo>
                      <a:lnTo>
                        <a:pt x="545" y="0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solidFill>
                  <a:srgbClr val="333770"/>
                </a:solidFill>
                <a:ln w="9525">
                  <a:solidFill>
                    <a:srgbClr val="33377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200">
                    <a:latin typeface="Sofia Pro Light" panose="020B0604020202020204" charset="0"/>
                  </a:endParaRPr>
                </a:p>
              </p:txBody>
            </p:sp>
            <p:sp>
              <p:nvSpPr>
                <p:cNvPr id="16" name="Text Box 17">
                  <a:extLst>
                    <a:ext uri="{FF2B5EF4-FFF2-40B4-BE49-F238E27FC236}">
                      <a16:creationId xmlns:a16="http://schemas.microsoft.com/office/drawing/2014/main" id="{D215163F-A78B-980F-6D87-158FCA044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blackWhite">
                <a:xfrm>
                  <a:off x="4649027" y="2597328"/>
                  <a:ext cx="1349822" cy="17888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chemeClr val="bg1"/>
                      </a:solidFill>
                      <a:latin typeface="Sofia Pro Light" panose="020B060402020202020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Capacity building</a:t>
                  </a:r>
                </a:p>
              </p:txBody>
            </p:sp>
            <p:sp>
              <p:nvSpPr>
                <p:cNvPr id="18" name="Text Box 16">
                  <a:extLst>
                    <a:ext uri="{FF2B5EF4-FFF2-40B4-BE49-F238E27FC236}">
                      <a16:creationId xmlns:a16="http://schemas.microsoft.com/office/drawing/2014/main" id="{38C43017-2CF4-4242-08CE-B562787A4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blackWhite">
                <a:xfrm>
                  <a:off x="3492165" y="3377645"/>
                  <a:ext cx="1009714" cy="44691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chemeClr val="bg1"/>
                      </a:solidFill>
                      <a:latin typeface="Sofia Pro Light" panose="020B060402020202020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Direct service</a:t>
                  </a:r>
                </a:p>
              </p:txBody>
            </p:sp>
            <p:sp>
              <p:nvSpPr>
                <p:cNvPr id="19" name="Text Box 18">
                  <a:extLst>
                    <a:ext uri="{FF2B5EF4-FFF2-40B4-BE49-F238E27FC236}">
                      <a16:creationId xmlns:a16="http://schemas.microsoft.com/office/drawing/2014/main" id="{3E0838DD-D34D-2257-9B20-38AD31A87D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blackWhite">
                <a:xfrm>
                  <a:off x="5843328" y="3514526"/>
                  <a:ext cx="1710000" cy="17888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chemeClr val="bg1"/>
                      </a:solidFill>
                      <a:latin typeface="Sofia Pro Light" panose="020B060402020202020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Sharing skills</a:t>
                  </a:r>
                </a:p>
              </p:txBody>
            </p:sp>
            <p:sp>
              <p:nvSpPr>
                <p:cNvPr id="20" name="Text Box 19">
                  <a:extLst>
                    <a:ext uri="{FF2B5EF4-FFF2-40B4-BE49-F238E27FC236}">
                      <a16:creationId xmlns:a16="http://schemas.microsoft.com/office/drawing/2014/main" id="{43392BA1-7D86-7694-8560-514A0EFC30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blackWhite">
                <a:xfrm>
                  <a:off x="5826237" y="5023245"/>
                  <a:ext cx="1707338" cy="17888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chemeClr val="bg1"/>
                      </a:solidFill>
                      <a:latin typeface="Sofia Pro Light" panose="020B060402020202020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Fundraising</a:t>
                  </a:r>
                </a:p>
              </p:txBody>
            </p:sp>
            <p:sp>
              <p:nvSpPr>
                <p:cNvPr id="21" name="Text Box 20">
                  <a:extLst>
                    <a:ext uri="{FF2B5EF4-FFF2-40B4-BE49-F238E27FC236}">
                      <a16:creationId xmlns:a16="http://schemas.microsoft.com/office/drawing/2014/main" id="{7F95C8D6-A28B-4AB5-2B0D-F55738363A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blackWhite">
                <a:xfrm>
                  <a:off x="4491843" y="5700808"/>
                  <a:ext cx="1728467" cy="17888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chemeClr val="bg1"/>
                      </a:solidFill>
                      <a:latin typeface="Sofia Pro Light" panose="020B060402020202020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Advocacy and education</a:t>
                  </a:r>
                </a:p>
              </p:txBody>
            </p:sp>
            <p:sp>
              <p:nvSpPr>
                <p:cNvPr id="22" name="Text Box 21">
                  <a:extLst>
                    <a:ext uri="{FF2B5EF4-FFF2-40B4-BE49-F238E27FC236}">
                      <a16:creationId xmlns:a16="http://schemas.microsoft.com/office/drawing/2014/main" id="{8492EBBA-7FD7-EACA-DA95-6E1DAC4A7E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blackWhite">
                <a:xfrm>
                  <a:off x="3451741" y="4938698"/>
                  <a:ext cx="1090563" cy="44691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chemeClr val="bg1"/>
                      </a:solidFill>
                      <a:latin typeface="Sofia Pro Light" panose="020B060402020202020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Indirect service</a:t>
                  </a:r>
                </a:p>
              </p:txBody>
            </p:sp>
          </p:grpSp>
          <p:sp>
            <p:nvSpPr>
              <p:cNvPr id="23" name="Freeform 32">
                <a:extLst>
                  <a:ext uri="{FF2B5EF4-FFF2-40B4-BE49-F238E27FC236}">
                    <a16:creationId xmlns:a16="http://schemas.microsoft.com/office/drawing/2014/main" id="{ADF291C6-0E82-660B-8D7D-D51E9B3E7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661" y="614972"/>
                <a:ext cx="1441542" cy="1204906"/>
              </a:xfrm>
              <a:custGeom>
                <a:avLst/>
                <a:gdLst/>
                <a:ahLst/>
                <a:cxnLst>
                  <a:cxn ang="0">
                    <a:pos x="545" y="0"/>
                  </a:cxn>
                  <a:cxn ang="0">
                    <a:pos x="181" y="0"/>
                  </a:cxn>
                  <a:cxn ang="0">
                    <a:pos x="0" y="315"/>
                  </a:cxn>
                  <a:cxn ang="0">
                    <a:pos x="181" y="628"/>
                  </a:cxn>
                  <a:cxn ang="0">
                    <a:pos x="545" y="628"/>
                  </a:cxn>
                  <a:cxn ang="0">
                    <a:pos x="726" y="315"/>
                  </a:cxn>
                  <a:cxn ang="0">
                    <a:pos x="545" y="0"/>
                  </a:cxn>
                  <a:cxn ang="0">
                    <a:pos x="545" y="0"/>
                  </a:cxn>
                </a:cxnLst>
                <a:rect l="0" t="0" r="r" b="b"/>
                <a:pathLst>
                  <a:path w="726" h="628">
                    <a:moveTo>
                      <a:pt x="545" y="0"/>
                    </a:moveTo>
                    <a:lnTo>
                      <a:pt x="181" y="0"/>
                    </a:lnTo>
                    <a:lnTo>
                      <a:pt x="0" y="315"/>
                    </a:lnTo>
                    <a:lnTo>
                      <a:pt x="181" y="628"/>
                    </a:lnTo>
                    <a:lnTo>
                      <a:pt x="545" y="628"/>
                    </a:lnTo>
                    <a:lnTo>
                      <a:pt x="726" y="315"/>
                    </a:lnTo>
                    <a:lnTo>
                      <a:pt x="545" y="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rgbClr val="F39546"/>
              </a:solidFill>
              <a:ln w="9525">
                <a:solidFill>
                  <a:srgbClr val="F3954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>
                  <a:latin typeface="Sofia Pro Light" panose="020B0604020202020204" charset="0"/>
                </a:endParaRPr>
              </a:p>
            </p:txBody>
          </p:sp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7C295726-3FED-360C-99B3-D4AF43970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933" y="3136795"/>
                <a:ext cx="1441542" cy="1204906"/>
              </a:xfrm>
              <a:custGeom>
                <a:avLst/>
                <a:gdLst/>
                <a:ahLst/>
                <a:cxnLst>
                  <a:cxn ang="0">
                    <a:pos x="546" y="0"/>
                  </a:cxn>
                  <a:cxn ang="0">
                    <a:pos x="182" y="0"/>
                  </a:cxn>
                  <a:cxn ang="0">
                    <a:pos x="0" y="313"/>
                  </a:cxn>
                  <a:cxn ang="0">
                    <a:pos x="182" y="626"/>
                  </a:cxn>
                  <a:cxn ang="0">
                    <a:pos x="546" y="626"/>
                  </a:cxn>
                  <a:cxn ang="0">
                    <a:pos x="728" y="313"/>
                  </a:cxn>
                  <a:cxn ang="0">
                    <a:pos x="546" y="0"/>
                  </a:cxn>
                  <a:cxn ang="0">
                    <a:pos x="546" y="0"/>
                  </a:cxn>
                </a:cxnLst>
                <a:rect l="0" t="0" r="r" b="b"/>
                <a:pathLst>
                  <a:path w="728" h="626">
                    <a:moveTo>
                      <a:pt x="546" y="0"/>
                    </a:moveTo>
                    <a:lnTo>
                      <a:pt x="182" y="0"/>
                    </a:lnTo>
                    <a:lnTo>
                      <a:pt x="0" y="313"/>
                    </a:lnTo>
                    <a:lnTo>
                      <a:pt x="182" y="626"/>
                    </a:lnTo>
                    <a:lnTo>
                      <a:pt x="546" y="626"/>
                    </a:lnTo>
                    <a:lnTo>
                      <a:pt x="728" y="313"/>
                    </a:lnTo>
                    <a:lnTo>
                      <a:pt x="546" y="0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rgbClr val="76C0F4"/>
              </a:solidFill>
              <a:ln w="9525">
                <a:solidFill>
                  <a:srgbClr val="76C0F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>
                  <a:latin typeface="Sofia Pro Light" panose="020B0604020202020204" charset="0"/>
                </a:endParaRPr>
              </a:p>
            </p:txBody>
          </p:sp>
          <p:sp>
            <p:nvSpPr>
              <p:cNvPr id="25" name="Freeform 28">
                <a:extLst>
                  <a:ext uri="{FF2B5EF4-FFF2-40B4-BE49-F238E27FC236}">
                    <a16:creationId xmlns:a16="http://schemas.microsoft.com/office/drawing/2014/main" id="{89A0EF2A-707D-CB7D-D958-9A46A9B2C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098" y="1857275"/>
                <a:ext cx="1441542" cy="1204906"/>
              </a:xfrm>
              <a:custGeom>
                <a:avLst/>
                <a:gdLst/>
                <a:ahLst/>
                <a:cxnLst>
                  <a:cxn ang="0">
                    <a:pos x="545" y="0"/>
                  </a:cxn>
                  <a:cxn ang="0">
                    <a:pos x="181" y="0"/>
                  </a:cxn>
                  <a:cxn ang="0">
                    <a:pos x="0" y="313"/>
                  </a:cxn>
                  <a:cxn ang="0">
                    <a:pos x="181" y="626"/>
                  </a:cxn>
                  <a:cxn ang="0">
                    <a:pos x="545" y="626"/>
                  </a:cxn>
                  <a:cxn ang="0">
                    <a:pos x="726" y="313"/>
                  </a:cxn>
                  <a:cxn ang="0">
                    <a:pos x="545" y="0"/>
                  </a:cxn>
                  <a:cxn ang="0">
                    <a:pos x="545" y="0"/>
                  </a:cxn>
                </a:cxnLst>
                <a:rect l="0" t="0" r="r" b="b"/>
                <a:pathLst>
                  <a:path w="726" h="626">
                    <a:moveTo>
                      <a:pt x="545" y="0"/>
                    </a:moveTo>
                    <a:lnTo>
                      <a:pt x="181" y="0"/>
                    </a:lnTo>
                    <a:lnTo>
                      <a:pt x="0" y="313"/>
                    </a:lnTo>
                    <a:lnTo>
                      <a:pt x="181" y="626"/>
                    </a:lnTo>
                    <a:lnTo>
                      <a:pt x="545" y="626"/>
                    </a:lnTo>
                    <a:lnTo>
                      <a:pt x="726" y="313"/>
                    </a:lnTo>
                    <a:lnTo>
                      <a:pt x="545" y="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rgbClr val="DB4A3D"/>
              </a:solidFill>
              <a:ln w="9525">
                <a:solidFill>
                  <a:srgbClr val="DB4A3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>
                  <a:latin typeface="Sofia Pro Light" panose="020B0604020202020204" charset="0"/>
                </a:endParaRPr>
              </a:p>
            </p:txBody>
          </p:sp>
          <p:sp>
            <p:nvSpPr>
              <p:cNvPr id="27" name="Text Box 17">
                <a:extLst>
                  <a:ext uri="{FF2B5EF4-FFF2-40B4-BE49-F238E27FC236}">
                    <a16:creationId xmlns:a16="http://schemas.microsoft.com/office/drawing/2014/main" id="{359601C9-2124-F605-90B2-E220546EE048}"/>
                  </a:ext>
                </a:extLst>
              </p:cNvPr>
              <p:cNvSpPr txBox="1">
                <a:spLocks noChangeArrowheads="1"/>
              </p:cNvSpPr>
              <p:nvPr/>
            </p:nvSpPr>
            <p:spPr bwMode="blackWhite">
              <a:xfrm>
                <a:off x="2099031" y="3569918"/>
                <a:ext cx="1137909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Participation in association</a:t>
                </a: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DC3537CC-282B-BC47-396E-943439C05F91}"/>
                  </a:ext>
                </a:extLst>
              </p:cNvPr>
              <p:cNvSpPr txBox="1">
                <a:spLocks noChangeArrowheads="1"/>
              </p:cNvSpPr>
              <p:nvPr/>
            </p:nvSpPr>
            <p:spPr bwMode="blackWhite">
              <a:xfrm>
                <a:off x="6664477" y="1039896"/>
                <a:ext cx="1137909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Community research</a:t>
                </a:r>
              </a:p>
            </p:txBody>
          </p:sp>
          <p:sp>
            <p:nvSpPr>
              <p:cNvPr id="29" name="Text Box 17">
                <a:extLst>
                  <a:ext uri="{FF2B5EF4-FFF2-40B4-BE49-F238E27FC236}">
                    <a16:creationId xmlns:a16="http://schemas.microsoft.com/office/drawing/2014/main" id="{FB7987AE-269B-3506-60E0-22CE63FD5691}"/>
                  </a:ext>
                </a:extLst>
              </p:cNvPr>
              <p:cNvSpPr txBox="1">
                <a:spLocks noChangeArrowheads="1"/>
              </p:cNvSpPr>
              <p:nvPr/>
            </p:nvSpPr>
            <p:spPr bwMode="blackWhite">
              <a:xfrm>
                <a:off x="2099032" y="2242526"/>
                <a:ext cx="1137909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Sofia Pro Light" panose="020B0604020202020204" charset="0"/>
                    <a:ea typeface="Tahoma" panose="020B0604030504040204" pitchFamily="34" charset="0"/>
                    <a:cs typeface="Tahoma" panose="020B0604030504040204" pitchFamily="34" charset="0"/>
                  </a:rPr>
                  <a:t>Sport social prescribing</a:t>
                </a:r>
              </a:p>
            </p:txBody>
          </p:sp>
        </p:grpSp>
        <p:sp>
          <p:nvSpPr>
            <p:cNvPr id="30" name="Text Box 17">
              <a:extLst>
                <a:ext uri="{FF2B5EF4-FFF2-40B4-BE49-F238E27FC236}">
                  <a16:creationId xmlns:a16="http://schemas.microsoft.com/office/drawing/2014/main" id="{535131BE-672E-B81B-EEC4-285808628253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6753396" y="1955589"/>
              <a:ext cx="995762" cy="846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Become part of the ecosystem of community engagement activities</a:t>
              </a:r>
            </a:p>
          </p:txBody>
        </p:sp>
      </p:grpSp>
      <p:sp>
        <p:nvSpPr>
          <p:cNvPr id="31" name="Freeform 4851">
            <a:extLst>
              <a:ext uri="{FF2B5EF4-FFF2-40B4-BE49-F238E27FC236}">
                <a16:creationId xmlns:a16="http://schemas.microsoft.com/office/drawing/2014/main" id="{0842C14A-ABB1-47A5-260F-28BE32AB9FBF}"/>
              </a:ext>
            </a:extLst>
          </p:cNvPr>
          <p:cNvSpPr>
            <a:spLocks noEditPoints="1"/>
          </p:cNvSpPr>
          <p:nvPr/>
        </p:nvSpPr>
        <p:spPr bwMode="auto">
          <a:xfrm>
            <a:off x="4136394" y="2135770"/>
            <a:ext cx="888382" cy="970106"/>
          </a:xfrm>
          <a:custGeom>
            <a:avLst/>
            <a:gdLst>
              <a:gd name="T0" fmla="*/ 248 w 360"/>
              <a:gd name="T1" fmla="*/ 8 h 380"/>
              <a:gd name="T2" fmla="*/ 274 w 360"/>
              <a:gd name="T3" fmla="*/ 0 h 380"/>
              <a:gd name="T4" fmla="*/ 298 w 360"/>
              <a:gd name="T5" fmla="*/ 28 h 380"/>
              <a:gd name="T6" fmla="*/ 280 w 360"/>
              <a:gd name="T7" fmla="*/ 56 h 380"/>
              <a:gd name="T8" fmla="*/ 258 w 360"/>
              <a:gd name="T9" fmla="*/ 56 h 380"/>
              <a:gd name="T10" fmla="*/ 240 w 360"/>
              <a:gd name="T11" fmla="*/ 28 h 380"/>
              <a:gd name="T12" fmla="*/ 344 w 360"/>
              <a:gd name="T13" fmla="*/ 88 h 380"/>
              <a:gd name="T14" fmla="*/ 288 w 360"/>
              <a:gd name="T15" fmla="*/ 68 h 380"/>
              <a:gd name="T16" fmla="*/ 214 w 360"/>
              <a:gd name="T17" fmla="*/ 70 h 380"/>
              <a:gd name="T18" fmla="*/ 194 w 360"/>
              <a:gd name="T19" fmla="*/ 90 h 380"/>
              <a:gd name="T20" fmla="*/ 224 w 360"/>
              <a:gd name="T21" fmla="*/ 114 h 380"/>
              <a:gd name="T22" fmla="*/ 248 w 360"/>
              <a:gd name="T23" fmla="*/ 166 h 380"/>
              <a:gd name="T24" fmla="*/ 234 w 360"/>
              <a:gd name="T25" fmla="*/ 208 h 380"/>
              <a:gd name="T26" fmla="*/ 278 w 360"/>
              <a:gd name="T27" fmla="*/ 214 h 380"/>
              <a:gd name="T28" fmla="*/ 310 w 360"/>
              <a:gd name="T29" fmla="*/ 244 h 380"/>
              <a:gd name="T30" fmla="*/ 332 w 360"/>
              <a:gd name="T31" fmla="*/ 200 h 380"/>
              <a:gd name="T32" fmla="*/ 348 w 360"/>
              <a:gd name="T33" fmla="*/ 208 h 380"/>
              <a:gd name="T34" fmla="*/ 360 w 360"/>
              <a:gd name="T35" fmla="*/ 190 h 380"/>
              <a:gd name="T36" fmla="*/ 102 w 360"/>
              <a:gd name="T37" fmla="*/ 56 h 380"/>
              <a:gd name="T38" fmla="*/ 120 w 360"/>
              <a:gd name="T39" fmla="*/ 28 h 380"/>
              <a:gd name="T40" fmla="*/ 98 w 360"/>
              <a:gd name="T41" fmla="*/ 0 h 380"/>
              <a:gd name="T42" fmla="*/ 70 w 360"/>
              <a:gd name="T43" fmla="*/ 8 h 380"/>
              <a:gd name="T44" fmla="*/ 62 w 360"/>
              <a:gd name="T45" fmla="*/ 34 h 380"/>
              <a:gd name="T46" fmla="*/ 92 w 360"/>
              <a:gd name="T47" fmla="*/ 58 h 380"/>
              <a:gd name="T48" fmla="*/ 50 w 360"/>
              <a:gd name="T49" fmla="*/ 244 h 380"/>
              <a:gd name="T50" fmla="*/ 74 w 360"/>
              <a:gd name="T51" fmla="*/ 218 h 380"/>
              <a:gd name="T52" fmla="*/ 126 w 360"/>
              <a:gd name="T53" fmla="*/ 208 h 380"/>
              <a:gd name="T54" fmla="*/ 112 w 360"/>
              <a:gd name="T55" fmla="*/ 166 h 380"/>
              <a:gd name="T56" fmla="*/ 128 w 360"/>
              <a:gd name="T57" fmla="*/ 122 h 380"/>
              <a:gd name="T58" fmla="*/ 166 w 360"/>
              <a:gd name="T59" fmla="*/ 90 h 380"/>
              <a:gd name="T60" fmla="*/ 154 w 360"/>
              <a:gd name="T61" fmla="*/ 74 h 380"/>
              <a:gd name="T62" fmla="*/ 72 w 360"/>
              <a:gd name="T63" fmla="*/ 68 h 380"/>
              <a:gd name="T64" fmla="*/ 20 w 360"/>
              <a:gd name="T65" fmla="*/ 80 h 380"/>
              <a:gd name="T66" fmla="*/ 0 w 360"/>
              <a:gd name="T67" fmla="*/ 190 h 380"/>
              <a:gd name="T68" fmla="*/ 12 w 360"/>
              <a:gd name="T69" fmla="*/ 208 h 380"/>
              <a:gd name="T70" fmla="*/ 28 w 360"/>
              <a:gd name="T71" fmla="*/ 200 h 380"/>
              <a:gd name="T72" fmla="*/ 170 w 360"/>
              <a:gd name="T73" fmla="*/ 118 h 380"/>
              <a:gd name="T74" fmla="*/ 136 w 360"/>
              <a:gd name="T75" fmla="*/ 146 h 380"/>
              <a:gd name="T76" fmla="*/ 136 w 360"/>
              <a:gd name="T77" fmla="*/ 184 h 380"/>
              <a:gd name="T78" fmla="*/ 170 w 360"/>
              <a:gd name="T79" fmla="*/ 214 h 380"/>
              <a:gd name="T80" fmla="*/ 208 w 360"/>
              <a:gd name="T81" fmla="*/ 206 h 380"/>
              <a:gd name="T82" fmla="*/ 228 w 360"/>
              <a:gd name="T83" fmla="*/ 166 h 380"/>
              <a:gd name="T84" fmla="*/ 214 w 360"/>
              <a:gd name="T85" fmla="*/ 132 h 380"/>
              <a:gd name="T86" fmla="*/ 296 w 360"/>
              <a:gd name="T87" fmla="*/ 260 h 380"/>
              <a:gd name="T88" fmla="*/ 288 w 360"/>
              <a:gd name="T89" fmla="*/ 246 h 380"/>
              <a:gd name="T90" fmla="*/ 180 w 360"/>
              <a:gd name="T91" fmla="*/ 278 h 380"/>
              <a:gd name="T92" fmla="*/ 82 w 360"/>
              <a:gd name="T93" fmla="*/ 236 h 380"/>
              <a:gd name="T94" fmla="*/ 64 w 360"/>
              <a:gd name="T95" fmla="*/ 260 h 380"/>
              <a:gd name="T96" fmla="*/ 106 w 360"/>
              <a:gd name="T97" fmla="*/ 304 h 380"/>
              <a:gd name="T98" fmla="*/ 146 w 360"/>
              <a:gd name="T99" fmla="*/ 378 h 380"/>
              <a:gd name="T100" fmla="*/ 214 w 360"/>
              <a:gd name="T101" fmla="*/ 378 h 380"/>
              <a:gd name="T102" fmla="*/ 264 w 360"/>
              <a:gd name="T103" fmla="*/ 36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60" h="380">
                <a:moveTo>
                  <a:pt x="240" y="28"/>
                </a:moveTo>
                <a:lnTo>
                  <a:pt x="240" y="28"/>
                </a:lnTo>
                <a:lnTo>
                  <a:pt x="240" y="22"/>
                </a:lnTo>
                <a:lnTo>
                  <a:pt x="242" y="18"/>
                </a:lnTo>
                <a:lnTo>
                  <a:pt x="248" y="8"/>
                </a:lnTo>
                <a:lnTo>
                  <a:pt x="258" y="2"/>
                </a:lnTo>
                <a:lnTo>
                  <a:pt x="262" y="0"/>
                </a:lnTo>
                <a:lnTo>
                  <a:pt x="268" y="0"/>
                </a:lnTo>
                <a:lnTo>
                  <a:pt x="268" y="0"/>
                </a:lnTo>
                <a:lnTo>
                  <a:pt x="274" y="0"/>
                </a:lnTo>
                <a:lnTo>
                  <a:pt x="280" y="2"/>
                </a:lnTo>
                <a:lnTo>
                  <a:pt x="290" y="8"/>
                </a:lnTo>
                <a:lnTo>
                  <a:pt x="296" y="18"/>
                </a:lnTo>
                <a:lnTo>
                  <a:pt x="298" y="22"/>
                </a:lnTo>
                <a:lnTo>
                  <a:pt x="298" y="28"/>
                </a:lnTo>
                <a:lnTo>
                  <a:pt x="298" y="28"/>
                </a:lnTo>
                <a:lnTo>
                  <a:pt x="298" y="34"/>
                </a:lnTo>
                <a:lnTo>
                  <a:pt x="296" y="40"/>
                </a:lnTo>
                <a:lnTo>
                  <a:pt x="290" y="50"/>
                </a:lnTo>
                <a:lnTo>
                  <a:pt x="280" y="56"/>
                </a:lnTo>
                <a:lnTo>
                  <a:pt x="274" y="58"/>
                </a:lnTo>
                <a:lnTo>
                  <a:pt x="268" y="58"/>
                </a:lnTo>
                <a:lnTo>
                  <a:pt x="268" y="58"/>
                </a:lnTo>
                <a:lnTo>
                  <a:pt x="262" y="58"/>
                </a:lnTo>
                <a:lnTo>
                  <a:pt x="258" y="56"/>
                </a:lnTo>
                <a:lnTo>
                  <a:pt x="248" y="50"/>
                </a:lnTo>
                <a:lnTo>
                  <a:pt x="242" y="40"/>
                </a:lnTo>
                <a:lnTo>
                  <a:pt x="240" y="34"/>
                </a:lnTo>
                <a:lnTo>
                  <a:pt x="240" y="28"/>
                </a:lnTo>
                <a:lnTo>
                  <a:pt x="240" y="28"/>
                </a:lnTo>
                <a:close/>
                <a:moveTo>
                  <a:pt x="360" y="190"/>
                </a:moveTo>
                <a:lnTo>
                  <a:pt x="344" y="90"/>
                </a:lnTo>
                <a:lnTo>
                  <a:pt x="344" y="90"/>
                </a:lnTo>
                <a:lnTo>
                  <a:pt x="344" y="88"/>
                </a:lnTo>
                <a:lnTo>
                  <a:pt x="344" y="88"/>
                </a:lnTo>
                <a:lnTo>
                  <a:pt x="340" y="80"/>
                </a:lnTo>
                <a:lnTo>
                  <a:pt x="332" y="74"/>
                </a:lnTo>
                <a:lnTo>
                  <a:pt x="324" y="70"/>
                </a:lnTo>
                <a:lnTo>
                  <a:pt x="314" y="68"/>
                </a:lnTo>
                <a:lnTo>
                  <a:pt x="288" y="68"/>
                </a:lnTo>
                <a:lnTo>
                  <a:pt x="270" y="102"/>
                </a:lnTo>
                <a:lnTo>
                  <a:pt x="250" y="68"/>
                </a:lnTo>
                <a:lnTo>
                  <a:pt x="222" y="68"/>
                </a:lnTo>
                <a:lnTo>
                  <a:pt x="222" y="68"/>
                </a:lnTo>
                <a:lnTo>
                  <a:pt x="214" y="70"/>
                </a:lnTo>
                <a:lnTo>
                  <a:pt x="206" y="74"/>
                </a:lnTo>
                <a:lnTo>
                  <a:pt x="198" y="80"/>
                </a:lnTo>
                <a:lnTo>
                  <a:pt x="194" y="88"/>
                </a:lnTo>
                <a:lnTo>
                  <a:pt x="194" y="88"/>
                </a:lnTo>
                <a:lnTo>
                  <a:pt x="194" y="90"/>
                </a:lnTo>
                <a:lnTo>
                  <a:pt x="192" y="98"/>
                </a:lnTo>
                <a:lnTo>
                  <a:pt x="192" y="98"/>
                </a:lnTo>
                <a:lnTo>
                  <a:pt x="204" y="102"/>
                </a:lnTo>
                <a:lnTo>
                  <a:pt x="214" y="106"/>
                </a:lnTo>
                <a:lnTo>
                  <a:pt x="224" y="114"/>
                </a:lnTo>
                <a:lnTo>
                  <a:pt x="232" y="122"/>
                </a:lnTo>
                <a:lnTo>
                  <a:pt x="240" y="132"/>
                </a:lnTo>
                <a:lnTo>
                  <a:pt x="244" y="142"/>
                </a:lnTo>
                <a:lnTo>
                  <a:pt x="248" y="154"/>
                </a:lnTo>
                <a:lnTo>
                  <a:pt x="248" y="166"/>
                </a:lnTo>
                <a:lnTo>
                  <a:pt x="248" y="166"/>
                </a:lnTo>
                <a:lnTo>
                  <a:pt x="248" y="178"/>
                </a:lnTo>
                <a:lnTo>
                  <a:pt x="246" y="188"/>
                </a:lnTo>
                <a:lnTo>
                  <a:pt x="240" y="198"/>
                </a:lnTo>
                <a:lnTo>
                  <a:pt x="234" y="208"/>
                </a:lnTo>
                <a:lnTo>
                  <a:pt x="250" y="208"/>
                </a:lnTo>
                <a:lnTo>
                  <a:pt x="250" y="208"/>
                </a:lnTo>
                <a:lnTo>
                  <a:pt x="260" y="208"/>
                </a:lnTo>
                <a:lnTo>
                  <a:pt x="270" y="210"/>
                </a:lnTo>
                <a:lnTo>
                  <a:pt x="278" y="214"/>
                </a:lnTo>
                <a:lnTo>
                  <a:pt x="286" y="218"/>
                </a:lnTo>
                <a:lnTo>
                  <a:pt x="294" y="222"/>
                </a:lnTo>
                <a:lnTo>
                  <a:pt x="300" y="228"/>
                </a:lnTo>
                <a:lnTo>
                  <a:pt x="306" y="236"/>
                </a:lnTo>
                <a:lnTo>
                  <a:pt x="310" y="244"/>
                </a:lnTo>
                <a:lnTo>
                  <a:pt x="308" y="118"/>
                </a:lnTo>
                <a:lnTo>
                  <a:pt x="318" y="118"/>
                </a:lnTo>
                <a:lnTo>
                  <a:pt x="330" y="196"/>
                </a:lnTo>
                <a:lnTo>
                  <a:pt x="330" y="196"/>
                </a:lnTo>
                <a:lnTo>
                  <a:pt x="332" y="200"/>
                </a:lnTo>
                <a:lnTo>
                  <a:pt x="336" y="204"/>
                </a:lnTo>
                <a:lnTo>
                  <a:pt x="340" y="208"/>
                </a:lnTo>
                <a:lnTo>
                  <a:pt x="346" y="208"/>
                </a:lnTo>
                <a:lnTo>
                  <a:pt x="346" y="208"/>
                </a:lnTo>
                <a:lnTo>
                  <a:pt x="348" y="208"/>
                </a:lnTo>
                <a:lnTo>
                  <a:pt x="348" y="208"/>
                </a:lnTo>
                <a:lnTo>
                  <a:pt x="354" y="206"/>
                </a:lnTo>
                <a:lnTo>
                  <a:pt x="358" y="202"/>
                </a:lnTo>
                <a:lnTo>
                  <a:pt x="360" y="196"/>
                </a:lnTo>
                <a:lnTo>
                  <a:pt x="360" y="190"/>
                </a:lnTo>
                <a:lnTo>
                  <a:pt x="360" y="190"/>
                </a:lnTo>
                <a:close/>
                <a:moveTo>
                  <a:pt x="92" y="58"/>
                </a:moveTo>
                <a:lnTo>
                  <a:pt x="92" y="58"/>
                </a:lnTo>
                <a:lnTo>
                  <a:pt x="98" y="58"/>
                </a:lnTo>
                <a:lnTo>
                  <a:pt x="102" y="56"/>
                </a:lnTo>
                <a:lnTo>
                  <a:pt x="112" y="50"/>
                </a:lnTo>
                <a:lnTo>
                  <a:pt x="118" y="40"/>
                </a:lnTo>
                <a:lnTo>
                  <a:pt x="120" y="34"/>
                </a:lnTo>
                <a:lnTo>
                  <a:pt x="120" y="28"/>
                </a:lnTo>
                <a:lnTo>
                  <a:pt x="120" y="28"/>
                </a:lnTo>
                <a:lnTo>
                  <a:pt x="120" y="22"/>
                </a:lnTo>
                <a:lnTo>
                  <a:pt x="118" y="18"/>
                </a:lnTo>
                <a:lnTo>
                  <a:pt x="112" y="8"/>
                </a:lnTo>
                <a:lnTo>
                  <a:pt x="102" y="2"/>
                </a:lnTo>
                <a:lnTo>
                  <a:pt x="98" y="0"/>
                </a:lnTo>
                <a:lnTo>
                  <a:pt x="92" y="0"/>
                </a:lnTo>
                <a:lnTo>
                  <a:pt x="92" y="0"/>
                </a:lnTo>
                <a:lnTo>
                  <a:pt x="86" y="0"/>
                </a:lnTo>
                <a:lnTo>
                  <a:pt x="80" y="2"/>
                </a:lnTo>
                <a:lnTo>
                  <a:pt x="70" y="8"/>
                </a:lnTo>
                <a:lnTo>
                  <a:pt x="64" y="18"/>
                </a:lnTo>
                <a:lnTo>
                  <a:pt x="62" y="22"/>
                </a:lnTo>
                <a:lnTo>
                  <a:pt x="62" y="28"/>
                </a:lnTo>
                <a:lnTo>
                  <a:pt x="62" y="28"/>
                </a:lnTo>
                <a:lnTo>
                  <a:pt x="62" y="34"/>
                </a:lnTo>
                <a:lnTo>
                  <a:pt x="64" y="40"/>
                </a:lnTo>
                <a:lnTo>
                  <a:pt x="70" y="50"/>
                </a:lnTo>
                <a:lnTo>
                  <a:pt x="80" y="56"/>
                </a:lnTo>
                <a:lnTo>
                  <a:pt x="86" y="58"/>
                </a:lnTo>
                <a:lnTo>
                  <a:pt x="92" y="58"/>
                </a:lnTo>
                <a:lnTo>
                  <a:pt x="92" y="58"/>
                </a:lnTo>
                <a:close/>
                <a:moveTo>
                  <a:pt x="30" y="196"/>
                </a:moveTo>
                <a:lnTo>
                  <a:pt x="42" y="118"/>
                </a:lnTo>
                <a:lnTo>
                  <a:pt x="52" y="118"/>
                </a:lnTo>
                <a:lnTo>
                  <a:pt x="50" y="244"/>
                </a:lnTo>
                <a:lnTo>
                  <a:pt x="50" y="244"/>
                </a:lnTo>
                <a:lnTo>
                  <a:pt x="54" y="236"/>
                </a:lnTo>
                <a:lnTo>
                  <a:pt x="60" y="228"/>
                </a:lnTo>
                <a:lnTo>
                  <a:pt x="66" y="222"/>
                </a:lnTo>
                <a:lnTo>
                  <a:pt x="74" y="218"/>
                </a:lnTo>
                <a:lnTo>
                  <a:pt x="82" y="214"/>
                </a:lnTo>
                <a:lnTo>
                  <a:pt x="90" y="210"/>
                </a:lnTo>
                <a:lnTo>
                  <a:pt x="100" y="208"/>
                </a:lnTo>
                <a:lnTo>
                  <a:pt x="110" y="208"/>
                </a:lnTo>
                <a:lnTo>
                  <a:pt x="126" y="208"/>
                </a:lnTo>
                <a:lnTo>
                  <a:pt x="126" y="208"/>
                </a:lnTo>
                <a:lnTo>
                  <a:pt x="120" y="198"/>
                </a:lnTo>
                <a:lnTo>
                  <a:pt x="114" y="188"/>
                </a:lnTo>
                <a:lnTo>
                  <a:pt x="112" y="178"/>
                </a:lnTo>
                <a:lnTo>
                  <a:pt x="112" y="166"/>
                </a:lnTo>
                <a:lnTo>
                  <a:pt x="112" y="166"/>
                </a:lnTo>
                <a:lnTo>
                  <a:pt x="112" y="154"/>
                </a:lnTo>
                <a:lnTo>
                  <a:pt x="116" y="142"/>
                </a:lnTo>
                <a:lnTo>
                  <a:pt x="120" y="132"/>
                </a:lnTo>
                <a:lnTo>
                  <a:pt x="128" y="122"/>
                </a:lnTo>
                <a:lnTo>
                  <a:pt x="136" y="114"/>
                </a:lnTo>
                <a:lnTo>
                  <a:pt x="146" y="106"/>
                </a:lnTo>
                <a:lnTo>
                  <a:pt x="156" y="102"/>
                </a:lnTo>
                <a:lnTo>
                  <a:pt x="168" y="98"/>
                </a:lnTo>
                <a:lnTo>
                  <a:pt x="166" y="90"/>
                </a:lnTo>
                <a:lnTo>
                  <a:pt x="166" y="90"/>
                </a:lnTo>
                <a:lnTo>
                  <a:pt x="166" y="88"/>
                </a:lnTo>
                <a:lnTo>
                  <a:pt x="166" y="88"/>
                </a:lnTo>
                <a:lnTo>
                  <a:pt x="162" y="80"/>
                </a:lnTo>
                <a:lnTo>
                  <a:pt x="154" y="74"/>
                </a:lnTo>
                <a:lnTo>
                  <a:pt x="146" y="70"/>
                </a:lnTo>
                <a:lnTo>
                  <a:pt x="138" y="68"/>
                </a:lnTo>
                <a:lnTo>
                  <a:pt x="110" y="68"/>
                </a:lnTo>
                <a:lnTo>
                  <a:pt x="90" y="102"/>
                </a:lnTo>
                <a:lnTo>
                  <a:pt x="72" y="68"/>
                </a:lnTo>
                <a:lnTo>
                  <a:pt x="46" y="68"/>
                </a:lnTo>
                <a:lnTo>
                  <a:pt x="46" y="68"/>
                </a:lnTo>
                <a:lnTo>
                  <a:pt x="36" y="70"/>
                </a:lnTo>
                <a:lnTo>
                  <a:pt x="28" y="74"/>
                </a:lnTo>
                <a:lnTo>
                  <a:pt x="20" y="80"/>
                </a:lnTo>
                <a:lnTo>
                  <a:pt x="16" y="88"/>
                </a:lnTo>
                <a:lnTo>
                  <a:pt x="16" y="88"/>
                </a:lnTo>
                <a:lnTo>
                  <a:pt x="16" y="90"/>
                </a:lnTo>
                <a:lnTo>
                  <a:pt x="0" y="190"/>
                </a:lnTo>
                <a:lnTo>
                  <a:pt x="0" y="190"/>
                </a:lnTo>
                <a:lnTo>
                  <a:pt x="0" y="196"/>
                </a:lnTo>
                <a:lnTo>
                  <a:pt x="2" y="202"/>
                </a:lnTo>
                <a:lnTo>
                  <a:pt x="6" y="206"/>
                </a:lnTo>
                <a:lnTo>
                  <a:pt x="12" y="208"/>
                </a:lnTo>
                <a:lnTo>
                  <a:pt x="12" y="208"/>
                </a:lnTo>
                <a:lnTo>
                  <a:pt x="14" y="208"/>
                </a:lnTo>
                <a:lnTo>
                  <a:pt x="14" y="208"/>
                </a:lnTo>
                <a:lnTo>
                  <a:pt x="20" y="208"/>
                </a:lnTo>
                <a:lnTo>
                  <a:pt x="24" y="204"/>
                </a:lnTo>
                <a:lnTo>
                  <a:pt x="28" y="200"/>
                </a:lnTo>
                <a:lnTo>
                  <a:pt x="30" y="196"/>
                </a:lnTo>
                <a:lnTo>
                  <a:pt x="30" y="196"/>
                </a:lnTo>
                <a:close/>
                <a:moveTo>
                  <a:pt x="180" y="118"/>
                </a:moveTo>
                <a:lnTo>
                  <a:pt x="180" y="118"/>
                </a:lnTo>
                <a:lnTo>
                  <a:pt x="170" y="118"/>
                </a:lnTo>
                <a:lnTo>
                  <a:pt x="162" y="120"/>
                </a:lnTo>
                <a:lnTo>
                  <a:pt x="152" y="126"/>
                </a:lnTo>
                <a:lnTo>
                  <a:pt x="146" y="132"/>
                </a:lnTo>
                <a:lnTo>
                  <a:pt x="140" y="138"/>
                </a:lnTo>
                <a:lnTo>
                  <a:pt x="136" y="146"/>
                </a:lnTo>
                <a:lnTo>
                  <a:pt x="132" y="156"/>
                </a:lnTo>
                <a:lnTo>
                  <a:pt x="132" y="166"/>
                </a:lnTo>
                <a:lnTo>
                  <a:pt x="132" y="166"/>
                </a:lnTo>
                <a:lnTo>
                  <a:pt x="132" y="176"/>
                </a:lnTo>
                <a:lnTo>
                  <a:pt x="136" y="184"/>
                </a:lnTo>
                <a:lnTo>
                  <a:pt x="140" y="194"/>
                </a:lnTo>
                <a:lnTo>
                  <a:pt x="146" y="200"/>
                </a:lnTo>
                <a:lnTo>
                  <a:pt x="152" y="206"/>
                </a:lnTo>
                <a:lnTo>
                  <a:pt x="162" y="210"/>
                </a:lnTo>
                <a:lnTo>
                  <a:pt x="170" y="214"/>
                </a:lnTo>
                <a:lnTo>
                  <a:pt x="180" y="214"/>
                </a:lnTo>
                <a:lnTo>
                  <a:pt x="180" y="214"/>
                </a:lnTo>
                <a:lnTo>
                  <a:pt x="190" y="214"/>
                </a:lnTo>
                <a:lnTo>
                  <a:pt x="200" y="210"/>
                </a:lnTo>
                <a:lnTo>
                  <a:pt x="208" y="206"/>
                </a:lnTo>
                <a:lnTo>
                  <a:pt x="214" y="200"/>
                </a:lnTo>
                <a:lnTo>
                  <a:pt x="220" y="194"/>
                </a:lnTo>
                <a:lnTo>
                  <a:pt x="224" y="184"/>
                </a:lnTo>
                <a:lnTo>
                  <a:pt x="228" y="176"/>
                </a:lnTo>
                <a:lnTo>
                  <a:pt x="228" y="166"/>
                </a:lnTo>
                <a:lnTo>
                  <a:pt x="228" y="166"/>
                </a:lnTo>
                <a:lnTo>
                  <a:pt x="228" y="156"/>
                </a:lnTo>
                <a:lnTo>
                  <a:pt x="224" y="146"/>
                </a:lnTo>
                <a:lnTo>
                  <a:pt x="220" y="138"/>
                </a:lnTo>
                <a:lnTo>
                  <a:pt x="214" y="132"/>
                </a:lnTo>
                <a:lnTo>
                  <a:pt x="208" y="126"/>
                </a:lnTo>
                <a:lnTo>
                  <a:pt x="200" y="120"/>
                </a:lnTo>
                <a:lnTo>
                  <a:pt x="190" y="118"/>
                </a:lnTo>
                <a:lnTo>
                  <a:pt x="180" y="118"/>
                </a:lnTo>
                <a:close/>
                <a:moveTo>
                  <a:pt x="296" y="260"/>
                </a:moveTo>
                <a:lnTo>
                  <a:pt x="296" y="260"/>
                </a:lnTo>
                <a:lnTo>
                  <a:pt x="294" y="258"/>
                </a:lnTo>
                <a:lnTo>
                  <a:pt x="294" y="258"/>
                </a:lnTo>
                <a:lnTo>
                  <a:pt x="292" y="252"/>
                </a:lnTo>
                <a:lnTo>
                  <a:pt x="288" y="246"/>
                </a:lnTo>
                <a:lnTo>
                  <a:pt x="278" y="236"/>
                </a:lnTo>
                <a:lnTo>
                  <a:pt x="266" y="230"/>
                </a:lnTo>
                <a:lnTo>
                  <a:pt x="250" y="228"/>
                </a:lnTo>
                <a:lnTo>
                  <a:pt x="210" y="228"/>
                </a:lnTo>
                <a:lnTo>
                  <a:pt x="180" y="278"/>
                </a:lnTo>
                <a:lnTo>
                  <a:pt x="150" y="228"/>
                </a:lnTo>
                <a:lnTo>
                  <a:pt x="110" y="228"/>
                </a:lnTo>
                <a:lnTo>
                  <a:pt x="110" y="228"/>
                </a:lnTo>
                <a:lnTo>
                  <a:pt x="94" y="230"/>
                </a:lnTo>
                <a:lnTo>
                  <a:pt x="82" y="236"/>
                </a:lnTo>
                <a:lnTo>
                  <a:pt x="72" y="246"/>
                </a:lnTo>
                <a:lnTo>
                  <a:pt x="68" y="252"/>
                </a:lnTo>
                <a:lnTo>
                  <a:pt x="66" y="258"/>
                </a:lnTo>
                <a:lnTo>
                  <a:pt x="66" y="258"/>
                </a:lnTo>
                <a:lnTo>
                  <a:pt x="64" y="260"/>
                </a:lnTo>
                <a:lnTo>
                  <a:pt x="52" y="336"/>
                </a:lnTo>
                <a:lnTo>
                  <a:pt x="52" y="336"/>
                </a:lnTo>
                <a:lnTo>
                  <a:pt x="72" y="352"/>
                </a:lnTo>
                <a:lnTo>
                  <a:pt x="96" y="362"/>
                </a:lnTo>
                <a:lnTo>
                  <a:pt x="106" y="304"/>
                </a:lnTo>
                <a:lnTo>
                  <a:pt x="118" y="304"/>
                </a:lnTo>
                <a:lnTo>
                  <a:pt x="114" y="370"/>
                </a:lnTo>
                <a:lnTo>
                  <a:pt x="114" y="370"/>
                </a:lnTo>
                <a:lnTo>
                  <a:pt x="130" y="374"/>
                </a:lnTo>
                <a:lnTo>
                  <a:pt x="146" y="378"/>
                </a:lnTo>
                <a:lnTo>
                  <a:pt x="162" y="380"/>
                </a:lnTo>
                <a:lnTo>
                  <a:pt x="180" y="380"/>
                </a:lnTo>
                <a:lnTo>
                  <a:pt x="180" y="380"/>
                </a:lnTo>
                <a:lnTo>
                  <a:pt x="196" y="380"/>
                </a:lnTo>
                <a:lnTo>
                  <a:pt x="214" y="378"/>
                </a:lnTo>
                <a:lnTo>
                  <a:pt x="230" y="374"/>
                </a:lnTo>
                <a:lnTo>
                  <a:pt x="246" y="370"/>
                </a:lnTo>
                <a:lnTo>
                  <a:pt x="242" y="304"/>
                </a:lnTo>
                <a:lnTo>
                  <a:pt x="254" y="304"/>
                </a:lnTo>
                <a:lnTo>
                  <a:pt x="264" y="362"/>
                </a:lnTo>
                <a:lnTo>
                  <a:pt x="264" y="362"/>
                </a:lnTo>
                <a:lnTo>
                  <a:pt x="288" y="350"/>
                </a:lnTo>
                <a:lnTo>
                  <a:pt x="308" y="336"/>
                </a:lnTo>
                <a:lnTo>
                  <a:pt x="296" y="260"/>
                </a:lnTo>
                <a:close/>
              </a:path>
            </a:pathLst>
          </a:custGeom>
          <a:solidFill>
            <a:srgbClr val="33377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8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Process for community engagement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9" name="Freeform 18">
            <a:extLst>
              <a:ext uri="{FF2B5EF4-FFF2-40B4-BE49-F238E27FC236}">
                <a16:creationId xmlns:a16="http://schemas.microsoft.com/office/drawing/2014/main" id="{639DD4BA-2A3C-8266-7BFA-C6D69C77695B}"/>
              </a:ext>
            </a:extLst>
          </p:cNvPr>
          <p:cNvSpPr>
            <a:spLocks/>
          </p:cNvSpPr>
          <p:nvPr/>
        </p:nvSpPr>
        <p:spPr bwMode="auto">
          <a:xfrm>
            <a:off x="46727" y="1684762"/>
            <a:ext cx="1239331" cy="1961256"/>
          </a:xfrm>
          <a:custGeom>
            <a:avLst/>
            <a:gdLst>
              <a:gd name="T0" fmla="*/ 426 w 853"/>
              <a:gd name="T1" fmla="*/ 0 h 1828"/>
              <a:gd name="T2" fmla="*/ 0 w 853"/>
              <a:gd name="T3" fmla="*/ 250 h 1828"/>
              <a:gd name="T4" fmla="*/ 0 w 853"/>
              <a:gd name="T5" fmla="*/ 1581 h 1828"/>
              <a:gd name="T6" fmla="*/ 426 w 853"/>
              <a:gd name="T7" fmla="*/ 1828 h 1828"/>
              <a:gd name="T8" fmla="*/ 853 w 853"/>
              <a:gd name="T9" fmla="*/ 1581 h 1828"/>
              <a:gd name="T10" fmla="*/ 853 w 853"/>
              <a:gd name="T11" fmla="*/ 247 h 1828"/>
              <a:gd name="T12" fmla="*/ 426 w 853"/>
              <a:gd name="T1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1828">
                <a:moveTo>
                  <a:pt x="426" y="0"/>
                </a:moveTo>
                <a:lnTo>
                  <a:pt x="0" y="250"/>
                </a:lnTo>
                <a:lnTo>
                  <a:pt x="0" y="1581"/>
                </a:lnTo>
                <a:lnTo>
                  <a:pt x="426" y="1828"/>
                </a:lnTo>
                <a:lnTo>
                  <a:pt x="853" y="1581"/>
                </a:lnTo>
                <a:lnTo>
                  <a:pt x="853" y="247"/>
                </a:lnTo>
                <a:lnTo>
                  <a:pt x="426" y="0"/>
                </a:lnTo>
                <a:close/>
              </a:path>
            </a:pathLst>
          </a:custGeom>
          <a:solidFill>
            <a:srgbClr val="E5E1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algn="ctr" defTabSz="1042821"/>
            <a:endParaRPr lang="en-GB" sz="1200" dirty="0">
              <a:solidFill>
                <a:srgbClr val="000000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Review your current organisation offer and consult with existing membership</a:t>
            </a:r>
          </a:p>
          <a:p>
            <a:pPr algn="ctr"/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16C138D1-1FBA-62D0-E6F7-6748C0B18053}"/>
              </a:ext>
            </a:extLst>
          </p:cNvPr>
          <p:cNvSpPr>
            <a:spLocks/>
          </p:cNvSpPr>
          <p:nvPr/>
        </p:nvSpPr>
        <p:spPr bwMode="auto">
          <a:xfrm>
            <a:off x="674320" y="865498"/>
            <a:ext cx="1311731" cy="668645"/>
          </a:xfrm>
          <a:custGeom>
            <a:avLst/>
            <a:gdLst>
              <a:gd name="T0" fmla="*/ 740 w 740"/>
              <a:gd name="T1" fmla="*/ 434 h 645"/>
              <a:gd name="T2" fmla="*/ 368 w 740"/>
              <a:gd name="T3" fmla="*/ 645 h 645"/>
              <a:gd name="T4" fmla="*/ 0 w 740"/>
              <a:gd name="T5" fmla="*/ 434 h 645"/>
              <a:gd name="T6" fmla="*/ 0 w 740"/>
              <a:gd name="T7" fmla="*/ 211 h 645"/>
              <a:gd name="T8" fmla="*/ 368 w 740"/>
              <a:gd name="T9" fmla="*/ 0 h 645"/>
              <a:gd name="T10" fmla="*/ 740 w 740"/>
              <a:gd name="T11" fmla="*/ 211 h 645"/>
              <a:gd name="T12" fmla="*/ 740 w 740"/>
              <a:gd name="T13" fmla="*/ 434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0" h="645">
                <a:moveTo>
                  <a:pt x="740" y="434"/>
                </a:moveTo>
                <a:lnTo>
                  <a:pt x="368" y="645"/>
                </a:lnTo>
                <a:lnTo>
                  <a:pt x="0" y="434"/>
                </a:lnTo>
                <a:lnTo>
                  <a:pt x="0" y="211"/>
                </a:lnTo>
                <a:lnTo>
                  <a:pt x="368" y="0"/>
                </a:lnTo>
                <a:lnTo>
                  <a:pt x="740" y="211"/>
                </a:lnTo>
                <a:lnTo>
                  <a:pt x="740" y="434"/>
                </a:lnTo>
                <a:close/>
              </a:path>
            </a:pathLst>
          </a:custGeom>
          <a:solidFill>
            <a:srgbClr val="871E63"/>
          </a:solidFill>
          <a:ln>
            <a:solidFill>
              <a:srgbClr val="76C0F4"/>
            </a:solidFill>
          </a:ln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algn="ctr" defTabSz="1042821"/>
            <a:r>
              <a:rPr lang="en-US" altLang="en-US" sz="1600" dirty="0">
                <a:solidFill>
                  <a:srgbClr val="FFFFFF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Inform</a:t>
            </a:r>
            <a:endParaRPr lang="en-US" altLang="en-US" sz="1600" dirty="0">
              <a:solidFill>
                <a:srgbClr val="000000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33">
            <a:extLst>
              <a:ext uri="{FF2B5EF4-FFF2-40B4-BE49-F238E27FC236}">
                <a16:creationId xmlns:a16="http://schemas.microsoft.com/office/drawing/2014/main" id="{20F1FEBC-C3B4-4738-0522-DCFE2A9C746B}"/>
              </a:ext>
            </a:extLst>
          </p:cNvPr>
          <p:cNvSpPr>
            <a:spLocks/>
          </p:cNvSpPr>
          <p:nvPr/>
        </p:nvSpPr>
        <p:spPr bwMode="auto">
          <a:xfrm>
            <a:off x="4059376" y="876754"/>
            <a:ext cx="1311731" cy="668645"/>
          </a:xfrm>
          <a:custGeom>
            <a:avLst/>
            <a:gdLst>
              <a:gd name="T0" fmla="*/ 740 w 740"/>
              <a:gd name="T1" fmla="*/ 434 h 645"/>
              <a:gd name="T2" fmla="*/ 368 w 740"/>
              <a:gd name="T3" fmla="*/ 645 h 645"/>
              <a:gd name="T4" fmla="*/ 0 w 740"/>
              <a:gd name="T5" fmla="*/ 434 h 645"/>
              <a:gd name="T6" fmla="*/ 0 w 740"/>
              <a:gd name="T7" fmla="*/ 211 h 645"/>
              <a:gd name="T8" fmla="*/ 368 w 740"/>
              <a:gd name="T9" fmla="*/ 0 h 645"/>
              <a:gd name="T10" fmla="*/ 740 w 740"/>
              <a:gd name="T11" fmla="*/ 211 h 645"/>
              <a:gd name="T12" fmla="*/ 740 w 740"/>
              <a:gd name="T13" fmla="*/ 434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0" h="645">
                <a:moveTo>
                  <a:pt x="740" y="434"/>
                </a:moveTo>
                <a:lnTo>
                  <a:pt x="368" y="645"/>
                </a:lnTo>
                <a:lnTo>
                  <a:pt x="0" y="434"/>
                </a:lnTo>
                <a:lnTo>
                  <a:pt x="0" y="211"/>
                </a:lnTo>
                <a:lnTo>
                  <a:pt x="368" y="0"/>
                </a:lnTo>
                <a:lnTo>
                  <a:pt x="740" y="211"/>
                </a:lnTo>
                <a:lnTo>
                  <a:pt x="740" y="434"/>
                </a:lnTo>
                <a:close/>
              </a:path>
            </a:pathLst>
          </a:custGeom>
          <a:solidFill>
            <a:srgbClr val="871E63"/>
          </a:solidFill>
          <a:ln>
            <a:solidFill>
              <a:srgbClr val="76C0F4"/>
            </a:solidFill>
          </a:ln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algn="ctr" defTabSz="1042821"/>
            <a:r>
              <a:rPr lang="en-GB" sz="16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Involve</a:t>
            </a:r>
          </a:p>
        </p:txBody>
      </p:sp>
      <p:sp>
        <p:nvSpPr>
          <p:cNvPr id="12" name="Freeform 40">
            <a:extLst>
              <a:ext uri="{FF2B5EF4-FFF2-40B4-BE49-F238E27FC236}">
                <a16:creationId xmlns:a16="http://schemas.microsoft.com/office/drawing/2014/main" id="{2D48DF00-4FE7-3212-8904-D545B0C2C1B0}"/>
              </a:ext>
            </a:extLst>
          </p:cNvPr>
          <p:cNvSpPr>
            <a:spLocks/>
          </p:cNvSpPr>
          <p:nvPr/>
        </p:nvSpPr>
        <p:spPr bwMode="auto">
          <a:xfrm>
            <a:off x="5738454" y="876754"/>
            <a:ext cx="1309959" cy="668645"/>
          </a:xfrm>
          <a:custGeom>
            <a:avLst/>
            <a:gdLst>
              <a:gd name="T0" fmla="*/ 739 w 739"/>
              <a:gd name="T1" fmla="*/ 434 h 645"/>
              <a:gd name="T2" fmla="*/ 367 w 739"/>
              <a:gd name="T3" fmla="*/ 645 h 645"/>
              <a:gd name="T4" fmla="*/ 0 w 739"/>
              <a:gd name="T5" fmla="*/ 434 h 645"/>
              <a:gd name="T6" fmla="*/ 0 w 739"/>
              <a:gd name="T7" fmla="*/ 211 h 645"/>
              <a:gd name="T8" fmla="*/ 367 w 739"/>
              <a:gd name="T9" fmla="*/ 0 h 645"/>
              <a:gd name="T10" fmla="*/ 739 w 739"/>
              <a:gd name="T11" fmla="*/ 211 h 645"/>
              <a:gd name="T12" fmla="*/ 739 w 739"/>
              <a:gd name="T13" fmla="*/ 434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9" h="645">
                <a:moveTo>
                  <a:pt x="739" y="434"/>
                </a:moveTo>
                <a:lnTo>
                  <a:pt x="367" y="645"/>
                </a:lnTo>
                <a:lnTo>
                  <a:pt x="0" y="434"/>
                </a:lnTo>
                <a:lnTo>
                  <a:pt x="0" y="211"/>
                </a:lnTo>
                <a:lnTo>
                  <a:pt x="367" y="0"/>
                </a:lnTo>
                <a:lnTo>
                  <a:pt x="739" y="211"/>
                </a:lnTo>
                <a:lnTo>
                  <a:pt x="739" y="434"/>
                </a:lnTo>
                <a:close/>
              </a:path>
            </a:pathLst>
          </a:custGeom>
          <a:solidFill>
            <a:srgbClr val="871E63"/>
          </a:solidFill>
          <a:ln>
            <a:solidFill>
              <a:srgbClr val="76C0F4"/>
            </a:solidFill>
          </a:ln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algn="ctr" defTabSz="1042821"/>
            <a:r>
              <a:rPr lang="en-GB" sz="14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Collaborate</a:t>
            </a:r>
          </a:p>
        </p:txBody>
      </p:sp>
      <p:sp>
        <p:nvSpPr>
          <p:cNvPr id="13" name="Freeform 41">
            <a:extLst>
              <a:ext uri="{FF2B5EF4-FFF2-40B4-BE49-F238E27FC236}">
                <a16:creationId xmlns:a16="http://schemas.microsoft.com/office/drawing/2014/main" id="{843DC339-61FE-458E-9BCA-EB0BF8FC2FB1}"/>
              </a:ext>
            </a:extLst>
          </p:cNvPr>
          <p:cNvSpPr>
            <a:spLocks/>
          </p:cNvSpPr>
          <p:nvPr/>
        </p:nvSpPr>
        <p:spPr bwMode="auto">
          <a:xfrm>
            <a:off x="2328136" y="876754"/>
            <a:ext cx="1311731" cy="668645"/>
          </a:xfrm>
          <a:custGeom>
            <a:avLst/>
            <a:gdLst>
              <a:gd name="T0" fmla="*/ 740 w 740"/>
              <a:gd name="T1" fmla="*/ 434 h 645"/>
              <a:gd name="T2" fmla="*/ 368 w 740"/>
              <a:gd name="T3" fmla="*/ 645 h 645"/>
              <a:gd name="T4" fmla="*/ 0 w 740"/>
              <a:gd name="T5" fmla="*/ 434 h 645"/>
              <a:gd name="T6" fmla="*/ 0 w 740"/>
              <a:gd name="T7" fmla="*/ 211 h 645"/>
              <a:gd name="T8" fmla="*/ 368 w 740"/>
              <a:gd name="T9" fmla="*/ 0 h 645"/>
              <a:gd name="T10" fmla="*/ 740 w 740"/>
              <a:gd name="T11" fmla="*/ 211 h 645"/>
              <a:gd name="T12" fmla="*/ 740 w 740"/>
              <a:gd name="T13" fmla="*/ 434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0" h="645">
                <a:moveTo>
                  <a:pt x="740" y="434"/>
                </a:moveTo>
                <a:lnTo>
                  <a:pt x="368" y="645"/>
                </a:lnTo>
                <a:lnTo>
                  <a:pt x="0" y="434"/>
                </a:lnTo>
                <a:lnTo>
                  <a:pt x="0" y="211"/>
                </a:lnTo>
                <a:lnTo>
                  <a:pt x="368" y="0"/>
                </a:lnTo>
                <a:lnTo>
                  <a:pt x="740" y="211"/>
                </a:lnTo>
                <a:lnTo>
                  <a:pt x="740" y="434"/>
                </a:lnTo>
                <a:close/>
              </a:path>
            </a:pathLst>
          </a:custGeom>
          <a:solidFill>
            <a:srgbClr val="871E63"/>
          </a:solidFill>
          <a:ln>
            <a:solidFill>
              <a:srgbClr val="76C0F4"/>
            </a:solidFill>
          </a:ln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algn="ctr" defTabSz="1042821"/>
            <a:r>
              <a:rPr lang="en-GB" sz="16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Consult</a:t>
            </a:r>
          </a:p>
        </p:txBody>
      </p:sp>
      <p:sp>
        <p:nvSpPr>
          <p:cNvPr id="14" name="Freeform 40">
            <a:extLst>
              <a:ext uri="{FF2B5EF4-FFF2-40B4-BE49-F238E27FC236}">
                <a16:creationId xmlns:a16="http://schemas.microsoft.com/office/drawing/2014/main" id="{EDC1FF5D-FC3A-6702-57A3-FB7B54DD3B48}"/>
              </a:ext>
            </a:extLst>
          </p:cNvPr>
          <p:cNvSpPr>
            <a:spLocks/>
          </p:cNvSpPr>
          <p:nvPr/>
        </p:nvSpPr>
        <p:spPr bwMode="auto">
          <a:xfrm>
            <a:off x="7415760" y="871826"/>
            <a:ext cx="1309959" cy="668645"/>
          </a:xfrm>
          <a:custGeom>
            <a:avLst/>
            <a:gdLst>
              <a:gd name="T0" fmla="*/ 739 w 739"/>
              <a:gd name="T1" fmla="*/ 434 h 645"/>
              <a:gd name="T2" fmla="*/ 367 w 739"/>
              <a:gd name="T3" fmla="*/ 645 h 645"/>
              <a:gd name="T4" fmla="*/ 0 w 739"/>
              <a:gd name="T5" fmla="*/ 434 h 645"/>
              <a:gd name="T6" fmla="*/ 0 w 739"/>
              <a:gd name="T7" fmla="*/ 211 h 645"/>
              <a:gd name="T8" fmla="*/ 367 w 739"/>
              <a:gd name="T9" fmla="*/ 0 h 645"/>
              <a:gd name="T10" fmla="*/ 739 w 739"/>
              <a:gd name="T11" fmla="*/ 211 h 645"/>
              <a:gd name="T12" fmla="*/ 739 w 739"/>
              <a:gd name="T13" fmla="*/ 434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9" h="645">
                <a:moveTo>
                  <a:pt x="739" y="434"/>
                </a:moveTo>
                <a:lnTo>
                  <a:pt x="367" y="645"/>
                </a:lnTo>
                <a:lnTo>
                  <a:pt x="0" y="434"/>
                </a:lnTo>
                <a:lnTo>
                  <a:pt x="0" y="211"/>
                </a:lnTo>
                <a:lnTo>
                  <a:pt x="367" y="0"/>
                </a:lnTo>
                <a:lnTo>
                  <a:pt x="739" y="211"/>
                </a:lnTo>
                <a:lnTo>
                  <a:pt x="739" y="434"/>
                </a:lnTo>
                <a:close/>
              </a:path>
            </a:pathLst>
          </a:custGeom>
          <a:solidFill>
            <a:srgbClr val="871E63"/>
          </a:solidFill>
          <a:ln>
            <a:solidFill>
              <a:srgbClr val="76C0F4"/>
            </a:solidFill>
          </a:ln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algn="ctr" defTabSz="1042821"/>
            <a:r>
              <a:rPr lang="en-GB" sz="16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Empower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3097DD4E-7BF3-DCA1-5852-8F4B1755935A}"/>
              </a:ext>
            </a:extLst>
          </p:cNvPr>
          <p:cNvSpPr>
            <a:spLocks/>
          </p:cNvSpPr>
          <p:nvPr/>
        </p:nvSpPr>
        <p:spPr bwMode="auto">
          <a:xfrm>
            <a:off x="1360655" y="1659966"/>
            <a:ext cx="1239331" cy="1961256"/>
          </a:xfrm>
          <a:custGeom>
            <a:avLst/>
            <a:gdLst>
              <a:gd name="T0" fmla="*/ 426 w 853"/>
              <a:gd name="T1" fmla="*/ 0 h 1828"/>
              <a:gd name="T2" fmla="*/ 0 w 853"/>
              <a:gd name="T3" fmla="*/ 250 h 1828"/>
              <a:gd name="T4" fmla="*/ 0 w 853"/>
              <a:gd name="T5" fmla="*/ 1581 h 1828"/>
              <a:gd name="T6" fmla="*/ 426 w 853"/>
              <a:gd name="T7" fmla="*/ 1828 h 1828"/>
              <a:gd name="T8" fmla="*/ 853 w 853"/>
              <a:gd name="T9" fmla="*/ 1581 h 1828"/>
              <a:gd name="T10" fmla="*/ 853 w 853"/>
              <a:gd name="T11" fmla="*/ 247 h 1828"/>
              <a:gd name="T12" fmla="*/ 426 w 853"/>
              <a:gd name="T1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1828">
                <a:moveTo>
                  <a:pt x="426" y="0"/>
                </a:moveTo>
                <a:lnTo>
                  <a:pt x="0" y="250"/>
                </a:lnTo>
                <a:lnTo>
                  <a:pt x="0" y="1581"/>
                </a:lnTo>
                <a:lnTo>
                  <a:pt x="426" y="1828"/>
                </a:lnTo>
                <a:lnTo>
                  <a:pt x="853" y="1581"/>
                </a:lnTo>
                <a:lnTo>
                  <a:pt x="853" y="247"/>
                </a:lnTo>
                <a:lnTo>
                  <a:pt x="426" y="0"/>
                </a:lnTo>
                <a:close/>
              </a:path>
            </a:pathLst>
          </a:custGeom>
          <a:solidFill>
            <a:srgbClr val="E5E1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Research your community </a:t>
            </a: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514488E7-87E8-80A1-46F6-2ABFB0D89DAE}"/>
              </a:ext>
            </a:extLst>
          </p:cNvPr>
          <p:cNvSpPr>
            <a:spLocks/>
          </p:cNvSpPr>
          <p:nvPr/>
        </p:nvSpPr>
        <p:spPr bwMode="auto">
          <a:xfrm>
            <a:off x="2652638" y="1684762"/>
            <a:ext cx="1239331" cy="1961256"/>
          </a:xfrm>
          <a:custGeom>
            <a:avLst/>
            <a:gdLst>
              <a:gd name="T0" fmla="*/ 426 w 853"/>
              <a:gd name="T1" fmla="*/ 0 h 1828"/>
              <a:gd name="T2" fmla="*/ 0 w 853"/>
              <a:gd name="T3" fmla="*/ 250 h 1828"/>
              <a:gd name="T4" fmla="*/ 0 w 853"/>
              <a:gd name="T5" fmla="*/ 1581 h 1828"/>
              <a:gd name="T6" fmla="*/ 426 w 853"/>
              <a:gd name="T7" fmla="*/ 1828 h 1828"/>
              <a:gd name="T8" fmla="*/ 853 w 853"/>
              <a:gd name="T9" fmla="*/ 1581 h 1828"/>
              <a:gd name="T10" fmla="*/ 853 w 853"/>
              <a:gd name="T11" fmla="*/ 247 h 1828"/>
              <a:gd name="T12" fmla="*/ 426 w 853"/>
              <a:gd name="T1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1828">
                <a:moveTo>
                  <a:pt x="426" y="0"/>
                </a:moveTo>
                <a:lnTo>
                  <a:pt x="0" y="250"/>
                </a:lnTo>
                <a:lnTo>
                  <a:pt x="0" y="1581"/>
                </a:lnTo>
                <a:lnTo>
                  <a:pt x="426" y="1828"/>
                </a:lnTo>
                <a:lnTo>
                  <a:pt x="853" y="1581"/>
                </a:lnTo>
                <a:lnTo>
                  <a:pt x="853" y="247"/>
                </a:lnTo>
                <a:lnTo>
                  <a:pt x="426" y="0"/>
                </a:lnTo>
                <a:close/>
              </a:path>
            </a:pathLst>
          </a:custGeom>
          <a:solidFill>
            <a:srgbClr val="E5E1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Appoint a community lead / leads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76A64CD-ABA4-1574-2FA2-FDC78072A1EC}"/>
              </a:ext>
            </a:extLst>
          </p:cNvPr>
          <p:cNvSpPr>
            <a:spLocks/>
          </p:cNvSpPr>
          <p:nvPr/>
        </p:nvSpPr>
        <p:spPr bwMode="auto">
          <a:xfrm>
            <a:off x="3953127" y="1670147"/>
            <a:ext cx="1239331" cy="1961256"/>
          </a:xfrm>
          <a:custGeom>
            <a:avLst/>
            <a:gdLst>
              <a:gd name="T0" fmla="*/ 426 w 853"/>
              <a:gd name="T1" fmla="*/ 0 h 1828"/>
              <a:gd name="T2" fmla="*/ 0 w 853"/>
              <a:gd name="T3" fmla="*/ 250 h 1828"/>
              <a:gd name="T4" fmla="*/ 0 w 853"/>
              <a:gd name="T5" fmla="*/ 1581 h 1828"/>
              <a:gd name="T6" fmla="*/ 426 w 853"/>
              <a:gd name="T7" fmla="*/ 1828 h 1828"/>
              <a:gd name="T8" fmla="*/ 853 w 853"/>
              <a:gd name="T9" fmla="*/ 1581 h 1828"/>
              <a:gd name="T10" fmla="*/ 853 w 853"/>
              <a:gd name="T11" fmla="*/ 247 h 1828"/>
              <a:gd name="T12" fmla="*/ 426 w 853"/>
              <a:gd name="T1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1828">
                <a:moveTo>
                  <a:pt x="426" y="0"/>
                </a:moveTo>
                <a:lnTo>
                  <a:pt x="0" y="250"/>
                </a:lnTo>
                <a:lnTo>
                  <a:pt x="0" y="1581"/>
                </a:lnTo>
                <a:lnTo>
                  <a:pt x="426" y="1828"/>
                </a:lnTo>
                <a:lnTo>
                  <a:pt x="853" y="1581"/>
                </a:lnTo>
                <a:lnTo>
                  <a:pt x="853" y="247"/>
                </a:lnTo>
                <a:lnTo>
                  <a:pt x="426" y="0"/>
                </a:lnTo>
                <a:close/>
              </a:path>
            </a:pathLst>
          </a:custGeom>
          <a:solidFill>
            <a:srgbClr val="E5E1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Consult/ build dialogue with your community</a:t>
            </a: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6C18CE8-4D3B-675B-434E-7E0694006D46}"/>
              </a:ext>
            </a:extLst>
          </p:cNvPr>
          <p:cNvSpPr>
            <a:spLocks/>
          </p:cNvSpPr>
          <p:nvPr/>
        </p:nvSpPr>
        <p:spPr bwMode="auto">
          <a:xfrm>
            <a:off x="5253619" y="1674970"/>
            <a:ext cx="1239331" cy="1961256"/>
          </a:xfrm>
          <a:custGeom>
            <a:avLst/>
            <a:gdLst>
              <a:gd name="T0" fmla="*/ 426 w 853"/>
              <a:gd name="T1" fmla="*/ 0 h 1828"/>
              <a:gd name="T2" fmla="*/ 0 w 853"/>
              <a:gd name="T3" fmla="*/ 250 h 1828"/>
              <a:gd name="T4" fmla="*/ 0 w 853"/>
              <a:gd name="T5" fmla="*/ 1581 h 1828"/>
              <a:gd name="T6" fmla="*/ 426 w 853"/>
              <a:gd name="T7" fmla="*/ 1828 h 1828"/>
              <a:gd name="T8" fmla="*/ 853 w 853"/>
              <a:gd name="T9" fmla="*/ 1581 h 1828"/>
              <a:gd name="T10" fmla="*/ 853 w 853"/>
              <a:gd name="T11" fmla="*/ 247 h 1828"/>
              <a:gd name="T12" fmla="*/ 426 w 853"/>
              <a:gd name="T1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1828">
                <a:moveTo>
                  <a:pt x="426" y="0"/>
                </a:moveTo>
                <a:lnTo>
                  <a:pt x="0" y="250"/>
                </a:lnTo>
                <a:lnTo>
                  <a:pt x="0" y="1581"/>
                </a:lnTo>
                <a:lnTo>
                  <a:pt x="426" y="1828"/>
                </a:lnTo>
                <a:lnTo>
                  <a:pt x="853" y="1581"/>
                </a:lnTo>
                <a:lnTo>
                  <a:pt x="853" y="247"/>
                </a:lnTo>
                <a:lnTo>
                  <a:pt x="426" y="0"/>
                </a:lnTo>
                <a:close/>
              </a:path>
            </a:pathLst>
          </a:custGeom>
          <a:solidFill>
            <a:srgbClr val="E5E1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Listen to feedback</a:t>
            </a: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B43A301D-21C8-E5D7-3EDF-9686BA48A9D1}"/>
              </a:ext>
            </a:extLst>
          </p:cNvPr>
          <p:cNvSpPr>
            <a:spLocks/>
          </p:cNvSpPr>
          <p:nvPr/>
        </p:nvSpPr>
        <p:spPr bwMode="auto">
          <a:xfrm>
            <a:off x="6557399" y="1666962"/>
            <a:ext cx="1239331" cy="1961256"/>
          </a:xfrm>
          <a:custGeom>
            <a:avLst/>
            <a:gdLst>
              <a:gd name="T0" fmla="*/ 426 w 853"/>
              <a:gd name="T1" fmla="*/ 0 h 1828"/>
              <a:gd name="T2" fmla="*/ 0 w 853"/>
              <a:gd name="T3" fmla="*/ 250 h 1828"/>
              <a:gd name="T4" fmla="*/ 0 w 853"/>
              <a:gd name="T5" fmla="*/ 1581 h 1828"/>
              <a:gd name="T6" fmla="*/ 426 w 853"/>
              <a:gd name="T7" fmla="*/ 1828 h 1828"/>
              <a:gd name="T8" fmla="*/ 853 w 853"/>
              <a:gd name="T9" fmla="*/ 1581 h 1828"/>
              <a:gd name="T10" fmla="*/ 853 w 853"/>
              <a:gd name="T11" fmla="*/ 247 h 1828"/>
              <a:gd name="T12" fmla="*/ 426 w 853"/>
              <a:gd name="T1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1828">
                <a:moveTo>
                  <a:pt x="426" y="0"/>
                </a:moveTo>
                <a:lnTo>
                  <a:pt x="0" y="250"/>
                </a:lnTo>
                <a:lnTo>
                  <a:pt x="0" y="1581"/>
                </a:lnTo>
                <a:lnTo>
                  <a:pt x="426" y="1828"/>
                </a:lnTo>
                <a:lnTo>
                  <a:pt x="853" y="1581"/>
                </a:lnTo>
                <a:lnTo>
                  <a:pt x="853" y="247"/>
                </a:lnTo>
                <a:lnTo>
                  <a:pt x="426" y="0"/>
                </a:lnTo>
                <a:close/>
              </a:path>
            </a:pathLst>
          </a:custGeom>
          <a:solidFill>
            <a:srgbClr val="E5E1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Build relationship</a:t>
            </a: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466B0D4C-B79B-CEF1-04DD-F3FB838E61BC}"/>
              </a:ext>
            </a:extLst>
          </p:cNvPr>
          <p:cNvSpPr>
            <a:spLocks/>
          </p:cNvSpPr>
          <p:nvPr/>
        </p:nvSpPr>
        <p:spPr bwMode="auto">
          <a:xfrm>
            <a:off x="7857891" y="1674970"/>
            <a:ext cx="1239331" cy="1961256"/>
          </a:xfrm>
          <a:custGeom>
            <a:avLst/>
            <a:gdLst>
              <a:gd name="T0" fmla="*/ 426 w 853"/>
              <a:gd name="T1" fmla="*/ 0 h 1828"/>
              <a:gd name="T2" fmla="*/ 0 w 853"/>
              <a:gd name="T3" fmla="*/ 250 h 1828"/>
              <a:gd name="T4" fmla="*/ 0 w 853"/>
              <a:gd name="T5" fmla="*/ 1581 h 1828"/>
              <a:gd name="T6" fmla="*/ 426 w 853"/>
              <a:gd name="T7" fmla="*/ 1828 h 1828"/>
              <a:gd name="T8" fmla="*/ 853 w 853"/>
              <a:gd name="T9" fmla="*/ 1581 h 1828"/>
              <a:gd name="T10" fmla="*/ 853 w 853"/>
              <a:gd name="T11" fmla="*/ 247 h 1828"/>
              <a:gd name="T12" fmla="*/ 426 w 853"/>
              <a:gd name="T1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1828">
                <a:moveTo>
                  <a:pt x="426" y="0"/>
                </a:moveTo>
                <a:lnTo>
                  <a:pt x="0" y="250"/>
                </a:lnTo>
                <a:lnTo>
                  <a:pt x="0" y="1581"/>
                </a:lnTo>
                <a:lnTo>
                  <a:pt x="426" y="1828"/>
                </a:lnTo>
                <a:lnTo>
                  <a:pt x="853" y="1581"/>
                </a:lnTo>
                <a:lnTo>
                  <a:pt x="853" y="247"/>
                </a:lnTo>
                <a:lnTo>
                  <a:pt x="426" y="0"/>
                </a:lnTo>
                <a:close/>
              </a:path>
            </a:pathLst>
          </a:custGeom>
          <a:solidFill>
            <a:srgbClr val="E5E1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1200" dirty="0"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2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Make changes to organisation offer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9C8575-0A6D-D15A-618C-D42B5C7D3056}"/>
              </a:ext>
            </a:extLst>
          </p:cNvPr>
          <p:cNvGrpSpPr/>
          <p:nvPr/>
        </p:nvGrpSpPr>
        <p:grpSpPr>
          <a:xfrm>
            <a:off x="270884" y="908711"/>
            <a:ext cx="537587" cy="537587"/>
            <a:chOff x="1097905" y="3836892"/>
            <a:chExt cx="537586" cy="53758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83706A-8AB2-6435-F0F3-3D4E92C64926}"/>
                </a:ext>
              </a:extLst>
            </p:cNvPr>
            <p:cNvSpPr/>
            <p:nvPr/>
          </p:nvSpPr>
          <p:spPr>
            <a:xfrm>
              <a:off x="1097905" y="3836892"/>
              <a:ext cx="537586" cy="537586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>
                <a:latin typeface="Sofia Pro Light" panose="020B0604020202020204" charset="0"/>
              </a:endParaRPr>
            </a:p>
          </p:txBody>
        </p:sp>
        <p:sp>
          <p:nvSpPr>
            <p:cNvPr id="24" name="Chord 23">
              <a:extLst>
                <a:ext uri="{FF2B5EF4-FFF2-40B4-BE49-F238E27FC236}">
                  <a16:creationId xmlns:a16="http://schemas.microsoft.com/office/drawing/2014/main" id="{E85C6B4C-8EEF-3EEF-DF7E-1B62CE98E5DE}"/>
                </a:ext>
              </a:extLst>
            </p:cNvPr>
            <p:cNvSpPr/>
            <p:nvPr/>
          </p:nvSpPr>
          <p:spPr>
            <a:xfrm>
              <a:off x="1152736" y="3883275"/>
              <a:ext cx="430069" cy="430069"/>
            </a:xfrm>
            <a:prstGeom prst="chord">
              <a:avLst>
                <a:gd name="adj1" fmla="val 2332194"/>
                <a:gd name="adj2" fmla="val 8587806"/>
              </a:avLst>
            </a:prstGeom>
            <a:solidFill>
              <a:srgbClr val="76C0F4"/>
            </a:solidFill>
            <a:ln>
              <a:solidFill>
                <a:srgbClr val="39ADAD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latin typeface="Sofia Pro Light" panose="020B060402020202020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11DD9003-E76D-9DA7-FC63-DBBD6C9BB315}"/>
              </a:ext>
            </a:extLst>
          </p:cNvPr>
          <p:cNvSpPr/>
          <p:nvPr/>
        </p:nvSpPr>
        <p:spPr>
          <a:xfrm>
            <a:off x="1986515" y="955095"/>
            <a:ext cx="537587" cy="537587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F49E7D-AB3A-CBEB-0E61-88622F58A959}"/>
              </a:ext>
            </a:extLst>
          </p:cNvPr>
          <p:cNvSpPr/>
          <p:nvPr/>
        </p:nvSpPr>
        <p:spPr>
          <a:xfrm>
            <a:off x="3703244" y="916842"/>
            <a:ext cx="537587" cy="537587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A3B7417-38AD-D889-B845-78A0A829DB0E}"/>
              </a:ext>
            </a:extLst>
          </p:cNvPr>
          <p:cNvSpPr/>
          <p:nvPr/>
        </p:nvSpPr>
        <p:spPr>
          <a:xfrm>
            <a:off x="5321804" y="943291"/>
            <a:ext cx="537587" cy="537587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9B555CD-7AC2-9660-9898-BB8E89E1B2E3}"/>
              </a:ext>
            </a:extLst>
          </p:cNvPr>
          <p:cNvSpPr/>
          <p:nvPr/>
        </p:nvSpPr>
        <p:spPr>
          <a:xfrm>
            <a:off x="7023172" y="955095"/>
            <a:ext cx="537587" cy="537587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29" name="Chord 28">
            <a:extLst>
              <a:ext uri="{FF2B5EF4-FFF2-40B4-BE49-F238E27FC236}">
                <a16:creationId xmlns:a16="http://schemas.microsoft.com/office/drawing/2014/main" id="{E5BB8A24-168F-8967-A899-CFF993E2AB0D}"/>
              </a:ext>
            </a:extLst>
          </p:cNvPr>
          <p:cNvSpPr/>
          <p:nvPr/>
        </p:nvSpPr>
        <p:spPr>
          <a:xfrm>
            <a:off x="2041037" y="1008854"/>
            <a:ext cx="430069" cy="430069"/>
          </a:xfrm>
          <a:prstGeom prst="chord">
            <a:avLst>
              <a:gd name="adj1" fmla="val 692220"/>
              <a:gd name="adj2" fmla="val 10107780"/>
            </a:avLst>
          </a:prstGeom>
          <a:solidFill>
            <a:srgbClr val="76C0F4"/>
          </a:solidFill>
          <a:ln>
            <a:solidFill>
              <a:srgbClr val="39ADAD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30" name="Chord 29">
            <a:extLst>
              <a:ext uri="{FF2B5EF4-FFF2-40B4-BE49-F238E27FC236}">
                <a16:creationId xmlns:a16="http://schemas.microsoft.com/office/drawing/2014/main" id="{2A04A46D-9FA5-291E-C106-E57F0AA11E0E}"/>
              </a:ext>
            </a:extLst>
          </p:cNvPr>
          <p:cNvSpPr/>
          <p:nvPr/>
        </p:nvSpPr>
        <p:spPr>
          <a:xfrm>
            <a:off x="3762385" y="984455"/>
            <a:ext cx="430069" cy="430069"/>
          </a:xfrm>
          <a:prstGeom prst="chord">
            <a:avLst>
              <a:gd name="adj1" fmla="val 20907780"/>
              <a:gd name="adj2" fmla="val 11492220"/>
            </a:avLst>
          </a:prstGeom>
          <a:solidFill>
            <a:srgbClr val="76C0F4"/>
          </a:solidFill>
          <a:ln>
            <a:solidFill>
              <a:srgbClr val="39ADAD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31" name="Chord 30">
            <a:extLst>
              <a:ext uri="{FF2B5EF4-FFF2-40B4-BE49-F238E27FC236}">
                <a16:creationId xmlns:a16="http://schemas.microsoft.com/office/drawing/2014/main" id="{4ADF4E0C-971C-AC4A-B80A-7F22E530C5C8}"/>
              </a:ext>
            </a:extLst>
          </p:cNvPr>
          <p:cNvSpPr/>
          <p:nvPr/>
        </p:nvSpPr>
        <p:spPr>
          <a:xfrm>
            <a:off x="5376579" y="1004709"/>
            <a:ext cx="430069" cy="430069"/>
          </a:xfrm>
          <a:prstGeom prst="chord">
            <a:avLst>
              <a:gd name="adj1" fmla="val 19267806"/>
              <a:gd name="adj2" fmla="val 13012194"/>
            </a:avLst>
          </a:prstGeom>
          <a:solidFill>
            <a:srgbClr val="76C0F4"/>
          </a:solidFill>
          <a:ln>
            <a:solidFill>
              <a:srgbClr val="39ADAD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32" name="Chord 31">
            <a:extLst>
              <a:ext uri="{FF2B5EF4-FFF2-40B4-BE49-F238E27FC236}">
                <a16:creationId xmlns:a16="http://schemas.microsoft.com/office/drawing/2014/main" id="{EA8C1867-34E4-5509-F991-9669D850B141}"/>
              </a:ext>
            </a:extLst>
          </p:cNvPr>
          <p:cNvSpPr/>
          <p:nvPr/>
        </p:nvSpPr>
        <p:spPr>
          <a:xfrm>
            <a:off x="7081816" y="1011047"/>
            <a:ext cx="430069" cy="430069"/>
          </a:xfrm>
          <a:prstGeom prst="chord">
            <a:avLst>
              <a:gd name="adj1" fmla="val 16200000"/>
              <a:gd name="adj2" fmla="val 16200000"/>
            </a:avLst>
          </a:prstGeom>
          <a:solidFill>
            <a:srgbClr val="76C0F4"/>
          </a:solidFill>
          <a:ln>
            <a:solidFill>
              <a:srgbClr val="39ADAD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>
              <a:latin typeface="Sofia Pro Light" panose="020B0604020202020204" charset="0"/>
            </a:endParaRP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F37A4796-0476-4C8A-12A2-806B067E8AC2}"/>
              </a:ext>
            </a:extLst>
          </p:cNvPr>
          <p:cNvSpPr txBox="1">
            <a:spLocks/>
          </p:cNvSpPr>
          <p:nvPr/>
        </p:nvSpPr>
        <p:spPr>
          <a:xfrm>
            <a:off x="1163945" y="3801849"/>
            <a:ext cx="6911250" cy="507621"/>
          </a:xfrm>
          <a:prstGeom prst="roundRect">
            <a:avLst/>
          </a:prstGeom>
          <a:solidFill>
            <a:srgbClr val="871E63"/>
          </a:solidFill>
          <a:ln>
            <a:solidFill>
              <a:srgbClr val="76C0F4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marL="781011" indent="-514326" algn="ctr">
              <a:spcAft>
                <a:spcPts val="900"/>
              </a:spcAft>
              <a:buClr>
                <a:prstClr val="black"/>
              </a:buClr>
              <a:defRPr/>
            </a:pPr>
            <a:r>
              <a:rPr lang="en-GB" sz="2000" b="1" dirty="0">
                <a:solidFill>
                  <a:schemeClr val="bg1"/>
                </a:solidFill>
                <a:latin typeface="Sofia Pro Light" panose="020B0604020202020204" charset="0"/>
                <a:cs typeface="Helvetica" panose="020B0604020202020204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6356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Examples:</a:t>
            </a:r>
            <a:br>
              <a:rPr lang="en-US" sz="2400" dirty="0">
                <a:solidFill>
                  <a:schemeClr val="accent6"/>
                </a:solidFill>
              </a:rPr>
            </a:b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Example 1: </a:t>
            </a:r>
            <a:r>
              <a:rPr lang="en-GB" sz="1400" dirty="0"/>
              <a:t>Membership is consulted, and concerns are raised about the number of young people that don’t attend the organisation, even though there is a junior section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Example 2: </a:t>
            </a:r>
            <a:r>
              <a:rPr lang="en-GB" sz="1400" dirty="0"/>
              <a:t>Local research shows there is a large population of young people (two high schools and 7 primary schools). High crime and anti-sociable behaviour compared to regional averages 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Example 3: </a:t>
            </a:r>
            <a:r>
              <a:rPr lang="en-GB" sz="1400" dirty="0"/>
              <a:t>Member is a French teacher at a local school.  They believe they are best placed to engage with school and the wider community as she is already recognised by parents and the wider community.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Examples:</a:t>
            </a:r>
            <a:br>
              <a:rPr lang="en-US" sz="2400" dirty="0">
                <a:solidFill>
                  <a:schemeClr val="accent6"/>
                </a:solidFill>
              </a:rPr>
            </a:b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70" y="803280"/>
            <a:ext cx="8241958" cy="3536940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Example 4: </a:t>
            </a:r>
            <a:r>
              <a:rPr lang="en-GB" b="1" dirty="0"/>
              <a:t>O</a:t>
            </a:r>
            <a:r>
              <a:rPr lang="en-GB" sz="1400" dirty="0"/>
              <a:t>rganisation decide they are going to try and engage with one high school and 3 primary school. Other members of organisation are going to try and engage and seek thoughts form local business owner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Example 5: </a:t>
            </a:r>
            <a:r>
              <a:rPr lang="en-GB" sz="1400" dirty="0"/>
              <a:t>High School wants to tackle anti-social behaviour around the school and the local leisure centre. Local businesses are also concerned about this. 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Example 6: </a:t>
            </a:r>
            <a:r>
              <a:rPr lang="en-GB" sz="1400" dirty="0"/>
              <a:t>Continue to build relationship with school, keep in touch and let them know what is happening. Organisation, school and local business agree to fundraise for a sports programme for young people.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Example 7:  </a:t>
            </a:r>
            <a:r>
              <a:rPr lang="en-GB" sz="1400" dirty="0"/>
              <a:t>Decide they are going to invest and upskill including recruiting volunteers from the local community. Organisation create a programme that directly tackles the anti social behaviour issues and crime in the area, and resource through fundraising and Sport England.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Lessons from Boxing Best Practice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Location, location, location – focal point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Organisation leaders know and understand the issues faced by local people every day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Create a welcoming environment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GB" sz="1400" dirty="0"/>
              <a:t>rganisation culture of respect, commitment and positive behaviour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Support the whole participant – not just the athlete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Reach out to marginalised groups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Work with a range of community partners.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FCF4AB-818F-423D-C233-03C1C10D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DDC00-2B65-1948-8B3D-C3D4F99102CA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6C24-4731-C512-0647-8E9568DF2144}"/>
              </a:ext>
            </a:extLst>
          </p:cNvPr>
          <p:cNvSpPr txBox="1"/>
          <p:nvPr/>
        </p:nvSpPr>
        <p:spPr>
          <a:xfrm>
            <a:off x="438453" y="1371996"/>
            <a:ext cx="3275011" cy="2023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240"/>
              </a:lnSpc>
            </a:pPr>
            <a:r>
              <a:rPr lang="en-US" sz="3200" b="1" kern="1600" dirty="0">
                <a:solidFill>
                  <a:schemeClr val="bg1"/>
                </a:solidFill>
                <a:highlight>
                  <a:srgbClr val="2F336C"/>
                </a:highlight>
                <a:latin typeface="Sofia Pro Semi Bold"/>
                <a:cs typeface="Poppins SemiBold"/>
              </a:rPr>
              <a:t>Welcome.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ts val="5240"/>
              </a:lnSpc>
            </a:pPr>
            <a:r>
              <a:rPr lang="en-US" sz="3200" b="1" kern="1600" dirty="0">
                <a:solidFill>
                  <a:schemeClr val="bg1"/>
                </a:solidFill>
                <a:highlight>
                  <a:srgbClr val="2F336C"/>
                </a:highlight>
                <a:latin typeface="Sofia Pro Semi Bold"/>
                <a:cs typeface="Poppins SemiBold"/>
              </a:rPr>
              <a:t>Your session will begin shortly.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E594A-4A5E-81D3-3ADC-C5F979D49D14}"/>
              </a:ext>
            </a:extLst>
          </p:cNvPr>
          <p:cNvSpPr txBox="1"/>
          <p:nvPr/>
        </p:nvSpPr>
        <p:spPr>
          <a:xfrm>
            <a:off x="506561" y="3666732"/>
            <a:ext cx="3156112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If you are using social media, please tag: #Buddle, @SportEngland @SportStructures</a:t>
            </a:r>
          </a:p>
        </p:txBody>
      </p:sp>
      <p:pic>
        <p:nvPicPr>
          <p:cNvPr id="8" name="Picture 7" descr="A white and black logo&#10;&#10;Description automatically generated">
            <a:extLst>
              <a:ext uri="{FF2B5EF4-FFF2-40B4-BE49-F238E27FC236}">
                <a16:creationId xmlns:a16="http://schemas.microsoft.com/office/drawing/2014/main" id="{027CE64C-976F-AAE9-0AA2-1F08DC149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1B430-551B-3557-5378-45D23B6FB3DF}"/>
              </a:ext>
            </a:extLst>
          </p:cNvPr>
          <p:cNvSpPr/>
          <p:nvPr/>
        </p:nvSpPr>
        <p:spPr>
          <a:xfrm>
            <a:off x="4989060" y="440137"/>
            <a:ext cx="3826551" cy="2103326"/>
          </a:xfrm>
          <a:custGeom>
            <a:avLst/>
            <a:gdLst>
              <a:gd name="connsiteX0" fmla="*/ 0 w 3826551"/>
              <a:gd name="connsiteY0" fmla="*/ 0 h 2103326"/>
              <a:gd name="connsiteX1" fmla="*/ 425172 w 3826551"/>
              <a:gd name="connsiteY1" fmla="*/ 0 h 2103326"/>
              <a:gd name="connsiteX2" fmla="*/ 735548 w 3826551"/>
              <a:gd name="connsiteY2" fmla="*/ 0 h 2103326"/>
              <a:gd name="connsiteX3" fmla="*/ 1160720 w 3826551"/>
              <a:gd name="connsiteY3" fmla="*/ 0 h 2103326"/>
              <a:gd name="connsiteX4" fmla="*/ 1547627 w 3826551"/>
              <a:gd name="connsiteY4" fmla="*/ 0 h 2103326"/>
              <a:gd name="connsiteX5" fmla="*/ 1858003 w 3826551"/>
              <a:gd name="connsiteY5" fmla="*/ 0 h 2103326"/>
              <a:gd name="connsiteX6" fmla="*/ 2321441 w 3826551"/>
              <a:gd name="connsiteY6" fmla="*/ 0 h 2103326"/>
              <a:gd name="connsiteX7" fmla="*/ 2823143 w 3826551"/>
              <a:gd name="connsiteY7" fmla="*/ 0 h 2103326"/>
              <a:gd name="connsiteX8" fmla="*/ 3248316 w 3826551"/>
              <a:gd name="connsiteY8" fmla="*/ 0 h 2103326"/>
              <a:gd name="connsiteX9" fmla="*/ 3826551 w 3826551"/>
              <a:gd name="connsiteY9" fmla="*/ 0 h 2103326"/>
              <a:gd name="connsiteX10" fmla="*/ 3826551 w 3826551"/>
              <a:gd name="connsiteY10" fmla="*/ 441698 h 2103326"/>
              <a:gd name="connsiteX11" fmla="*/ 3826551 w 3826551"/>
              <a:gd name="connsiteY11" fmla="*/ 799264 h 2103326"/>
              <a:gd name="connsiteX12" fmla="*/ 3826551 w 3826551"/>
              <a:gd name="connsiteY12" fmla="*/ 1156829 h 2103326"/>
              <a:gd name="connsiteX13" fmla="*/ 3826551 w 3826551"/>
              <a:gd name="connsiteY13" fmla="*/ 1577494 h 2103326"/>
              <a:gd name="connsiteX14" fmla="*/ 3826551 w 3826551"/>
              <a:gd name="connsiteY14" fmla="*/ 2103326 h 2103326"/>
              <a:gd name="connsiteX15" fmla="*/ 3363113 w 3826551"/>
              <a:gd name="connsiteY15" fmla="*/ 2103326 h 2103326"/>
              <a:gd name="connsiteX16" fmla="*/ 2937940 w 3826551"/>
              <a:gd name="connsiteY16" fmla="*/ 2103326 h 2103326"/>
              <a:gd name="connsiteX17" fmla="*/ 2436237 w 3826551"/>
              <a:gd name="connsiteY17" fmla="*/ 2103326 h 2103326"/>
              <a:gd name="connsiteX18" fmla="*/ 2087596 w 3826551"/>
              <a:gd name="connsiteY18" fmla="*/ 2103326 h 2103326"/>
              <a:gd name="connsiteX19" fmla="*/ 1662424 w 3826551"/>
              <a:gd name="connsiteY19" fmla="*/ 2103326 h 2103326"/>
              <a:gd name="connsiteX20" fmla="*/ 1160720 w 3826551"/>
              <a:gd name="connsiteY20" fmla="*/ 2103326 h 2103326"/>
              <a:gd name="connsiteX21" fmla="*/ 812078 w 3826551"/>
              <a:gd name="connsiteY21" fmla="*/ 2103326 h 2103326"/>
              <a:gd name="connsiteX22" fmla="*/ 386906 w 3826551"/>
              <a:gd name="connsiteY22" fmla="*/ 2103326 h 2103326"/>
              <a:gd name="connsiteX23" fmla="*/ 0 w 3826551"/>
              <a:gd name="connsiteY23" fmla="*/ 2103326 h 2103326"/>
              <a:gd name="connsiteX24" fmla="*/ 0 w 3826551"/>
              <a:gd name="connsiteY24" fmla="*/ 1640594 h 2103326"/>
              <a:gd name="connsiteX25" fmla="*/ 0 w 3826551"/>
              <a:gd name="connsiteY25" fmla="*/ 1198895 h 2103326"/>
              <a:gd name="connsiteX26" fmla="*/ 0 w 3826551"/>
              <a:gd name="connsiteY26" fmla="*/ 820296 h 2103326"/>
              <a:gd name="connsiteX27" fmla="*/ 0 w 3826551"/>
              <a:gd name="connsiteY27" fmla="*/ 399631 h 2103326"/>
              <a:gd name="connsiteX28" fmla="*/ 0 w 3826551"/>
              <a:gd name="connsiteY28" fmla="*/ 0 h 2103326"/>
              <a:gd name="connsiteX0" fmla="*/ 0 w 3826551"/>
              <a:gd name="connsiteY0" fmla="*/ 0 h 2103326"/>
              <a:gd name="connsiteX1" fmla="*/ 310376 w 3826551"/>
              <a:gd name="connsiteY1" fmla="*/ 0 h 2103326"/>
              <a:gd name="connsiteX2" fmla="*/ 697282 w 3826551"/>
              <a:gd name="connsiteY2" fmla="*/ 0 h 2103326"/>
              <a:gd name="connsiteX3" fmla="*/ 1007658 w 3826551"/>
              <a:gd name="connsiteY3" fmla="*/ 0 h 2103326"/>
              <a:gd name="connsiteX4" fmla="*/ 1318034 w 3826551"/>
              <a:gd name="connsiteY4" fmla="*/ 0 h 2103326"/>
              <a:gd name="connsiteX5" fmla="*/ 1666675 w 3826551"/>
              <a:gd name="connsiteY5" fmla="*/ 0 h 2103326"/>
              <a:gd name="connsiteX6" fmla="*/ 2053582 w 3826551"/>
              <a:gd name="connsiteY6" fmla="*/ 0 h 2103326"/>
              <a:gd name="connsiteX7" fmla="*/ 2363958 w 3826551"/>
              <a:gd name="connsiteY7" fmla="*/ 0 h 2103326"/>
              <a:gd name="connsiteX8" fmla="*/ 2674333 w 3826551"/>
              <a:gd name="connsiteY8" fmla="*/ 0 h 2103326"/>
              <a:gd name="connsiteX9" fmla="*/ 2984709 w 3826551"/>
              <a:gd name="connsiteY9" fmla="*/ 0 h 2103326"/>
              <a:gd name="connsiteX10" fmla="*/ 3333350 w 3826551"/>
              <a:gd name="connsiteY10" fmla="*/ 0 h 2103326"/>
              <a:gd name="connsiteX11" fmla="*/ 3826551 w 3826551"/>
              <a:gd name="connsiteY11" fmla="*/ 0 h 2103326"/>
              <a:gd name="connsiteX12" fmla="*/ 3826551 w 3826551"/>
              <a:gd name="connsiteY12" fmla="*/ 420665 h 2103326"/>
              <a:gd name="connsiteX13" fmla="*/ 3826551 w 3826551"/>
              <a:gd name="connsiteY13" fmla="*/ 820296 h 2103326"/>
              <a:gd name="connsiteX14" fmla="*/ 3826551 w 3826551"/>
              <a:gd name="connsiteY14" fmla="*/ 1240962 h 2103326"/>
              <a:gd name="connsiteX15" fmla="*/ 3826551 w 3826551"/>
              <a:gd name="connsiteY15" fmla="*/ 1661627 h 2103326"/>
              <a:gd name="connsiteX16" fmla="*/ 3826551 w 3826551"/>
              <a:gd name="connsiteY16" fmla="*/ 2103326 h 2103326"/>
              <a:gd name="connsiteX17" fmla="*/ 3516174 w 3826551"/>
              <a:gd name="connsiteY17" fmla="*/ 2103326 h 2103326"/>
              <a:gd name="connsiteX18" fmla="*/ 3205799 w 3826551"/>
              <a:gd name="connsiteY18" fmla="*/ 2103326 h 2103326"/>
              <a:gd name="connsiteX19" fmla="*/ 2818892 w 3826551"/>
              <a:gd name="connsiteY19" fmla="*/ 2103326 h 2103326"/>
              <a:gd name="connsiteX20" fmla="*/ 2470251 w 3826551"/>
              <a:gd name="connsiteY20" fmla="*/ 2103326 h 2103326"/>
              <a:gd name="connsiteX21" fmla="*/ 1968547 w 3826551"/>
              <a:gd name="connsiteY21" fmla="*/ 2103326 h 2103326"/>
              <a:gd name="connsiteX22" fmla="*/ 1543375 w 3826551"/>
              <a:gd name="connsiteY22" fmla="*/ 2103326 h 2103326"/>
              <a:gd name="connsiteX23" fmla="*/ 1118203 w 3826551"/>
              <a:gd name="connsiteY23" fmla="*/ 2103326 h 2103326"/>
              <a:gd name="connsiteX24" fmla="*/ 616499 w 3826551"/>
              <a:gd name="connsiteY24" fmla="*/ 2103326 h 2103326"/>
              <a:gd name="connsiteX25" fmla="*/ 0 w 3826551"/>
              <a:gd name="connsiteY25" fmla="*/ 2103326 h 2103326"/>
              <a:gd name="connsiteX26" fmla="*/ 0 w 3826551"/>
              <a:gd name="connsiteY26" fmla="*/ 1724727 h 2103326"/>
              <a:gd name="connsiteX27" fmla="*/ 0 w 3826551"/>
              <a:gd name="connsiteY27" fmla="*/ 1346128 h 2103326"/>
              <a:gd name="connsiteX28" fmla="*/ 0 w 3826551"/>
              <a:gd name="connsiteY28" fmla="*/ 904430 h 2103326"/>
              <a:gd name="connsiteX29" fmla="*/ 0 w 3826551"/>
              <a:gd name="connsiteY29" fmla="*/ 525831 h 2103326"/>
              <a:gd name="connsiteX30" fmla="*/ 0 w 3826551"/>
              <a:gd name="connsiteY30" fmla="*/ 0 h 2103326"/>
              <a:gd name="connsiteX0" fmla="*/ 0 w 3826551"/>
              <a:gd name="connsiteY0" fmla="*/ 0 h 2103326"/>
              <a:gd name="connsiteX1" fmla="*/ 425172 w 3826551"/>
              <a:gd name="connsiteY1" fmla="*/ 0 h 2103326"/>
              <a:gd name="connsiteX2" fmla="*/ 735548 w 3826551"/>
              <a:gd name="connsiteY2" fmla="*/ 0 h 2103326"/>
              <a:gd name="connsiteX3" fmla="*/ 1160720 w 3826551"/>
              <a:gd name="connsiteY3" fmla="*/ 0 h 2103326"/>
              <a:gd name="connsiteX4" fmla="*/ 1547627 w 3826551"/>
              <a:gd name="connsiteY4" fmla="*/ 0 h 2103326"/>
              <a:gd name="connsiteX5" fmla="*/ 1858003 w 3826551"/>
              <a:gd name="connsiteY5" fmla="*/ 0 h 2103326"/>
              <a:gd name="connsiteX6" fmla="*/ 2321441 w 3826551"/>
              <a:gd name="connsiteY6" fmla="*/ 0 h 2103326"/>
              <a:gd name="connsiteX7" fmla="*/ 2823143 w 3826551"/>
              <a:gd name="connsiteY7" fmla="*/ 0 h 2103326"/>
              <a:gd name="connsiteX8" fmla="*/ 3248316 w 3826551"/>
              <a:gd name="connsiteY8" fmla="*/ 0 h 2103326"/>
              <a:gd name="connsiteX9" fmla="*/ 3826551 w 3826551"/>
              <a:gd name="connsiteY9" fmla="*/ 0 h 2103326"/>
              <a:gd name="connsiteX10" fmla="*/ 3826551 w 3826551"/>
              <a:gd name="connsiteY10" fmla="*/ 441698 h 2103326"/>
              <a:gd name="connsiteX11" fmla="*/ 3826551 w 3826551"/>
              <a:gd name="connsiteY11" fmla="*/ 799264 h 2103326"/>
              <a:gd name="connsiteX12" fmla="*/ 3826551 w 3826551"/>
              <a:gd name="connsiteY12" fmla="*/ 1156829 h 2103326"/>
              <a:gd name="connsiteX13" fmla="*/ 3826551 w 3826551"/>
              <a:gd name="connsiteY13" fmla="*/ 1577494 h 2103326"/>
              <a:gd name="connsiteX14" fmla="*/ 3826551 w 3826551"/>
              <a:gd name="connsiteY14" fmla="*/ 2103326 h 2103326"/>
              <a:gd name="connsiteX15" fmla="*/ 3363113 w 3826551"/>
              <a:gd name="connsiteY15" fmla="*/ 2103326 h 2103326"/>
              <a:gd name="connsiteX16" fmla="*/ 2937940 w 3826551"/>
              <a:gd name="connsiteY16" fmla="*/ 2103326 h 2103326"/>
              <a:gd name="connsiteX17" fmla="*/ 2436237 w 3826551"/>
              <a:gd name="connsiteY17" fmla="*/ 2103326 h 2103326"/>
              <a:gd name="connsiteX18" fmla="*/ 2087596 w 3826551"/>
              <a:gd name="connsiteY18" fmla="*/ 2103326 h 2103326"/>
              <a:gd name="connsiteX19" fmla="*/ 1662424 w 3826551"/>
              <a:gd name="connsiteY19" fmla="*/ 2103326 h 2103326"/>
              <a:gd name="connsiteX20" fmla="*/ 1160720 w 3826551"/>
              <a:gd name="connsiteY20" fmla="*/ 2103326 h 2103326"/>
              <a:gd name="connsiteX21" fmla="*/ 812078 w 3826551"/>
              <a:gd name="connsiteY21" fmla="*/ 2103326 h 2103326"/>
              <a:gd name="connsiteX22" fmla="*/ 386906 w 3826551"/>
              <a:gd name="connsiteY22" fmla="*/ 2103326 h 2103326"/>
              <a:gd name="connsiteX23" fmla="*/ 0 w 3826551"/>
              <a:gd name="connsiteY23" fmla="*/ 2103326 h 2103326"/>
              <a:gd name="connsiteX24" fmla="*/ 0 w 3826551"/>
              <a:gd name="connsiteY24" fmla="*/ 1640594 h 2103326"/>
              <a:gd name="connsiteX25" fmla="*/ 0 w 3826551"/>
              <a:gd name="connsiteY25" fmla="*/ 1198895 h 2103326"/>
              <a:gd name="connsiteX26" fmla="*/ 0 w 3826551"/>
              <a:gd name="connsiteY26" fmla="*/ 820296 h 2103326"/>
              <a:gd name="connsiteX27" fmla="*/ 0 w 3826551"/>
              <a:gd name="connsiteY27" fmla="*/ 399631 h 2103326"/>
              <a:gd name="connsiteX28" fmla="*/ 0 w 3826551"/>
              <a:gd name="connsiteY28" fmla="*/ 0 h 2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26551" h="2103326" fill="none" extrusionOk="0">
                <a:moveTo>
                  <a:pt x="0" y="0"/>
                </a:moveTo>
                <a:cubicBezTo>
                  <a:pt x="191330" y="-40555"/>
                  <a:pt x="242333" y="62146"/>
                  <a:pt x="425172" y="0"/>
                </a:cubicBezTo>
                <a:cubicBezTo>
                  <a:pt x="559602" y="-27051"/>
                  <a:pt x="652682" y="43295"/>
                  <a:pt x="735548" y="0"/>
                </a:cubicBezTo>
                <a:cubicBezTo>
                  <a:pt x="833764" y="-26929"/>
                  <a:pt x="976475" y="-29569"/>
                  <a:pt x="1160720" y="0"/>
                </a:cubicBezTo>
                <a:cubicBezTo>
                  <a:pt x="1353186" y="-30815"/>
                  <a:pt x="1358670" y="38790"/>
                  <a:pt x="1547627" y="0"/>
                </a:cubicBezTo>
                <a:cubicBezTo>
                  <a:pt x="1715983" y="-8446"/>
                  <a:pt x="1811413" y="530"/>
                  <a:pt x="1858003" y="0"/>
                </a:cubicBezTo>
                <a:cubicBezTo>
                  <a:pt x="1970528" y="7159"/>
                  <a:pt x="2212984" y="-27118"/>
                  <a:pt x="2321441" y="0"/>
                </a:cubicBezTo>
                <a:cubicBezTo>
                  <a:pt x="2483339" y="-3914"/>
                  <a:pt x="2616360" y="86208"/>
                  <a:pt x="2823143" y="0"/>
                </a:cubicBezTo>
                <a:cubicBezTo>
                  <a:pt x="3044044" y="-17844"/>
                  <a:pt x="3180592" y="22849"/>
                  <a:pt x="3248316" y="0"/>
                </a:cubicBezTo>
                <a:cubicBezTo>
                  <a:pt x="3420068" y="586"/>
                  <a:pt x="3569889" y="-52225"/>
                  <a:pt x="3826551" y="0"/>
                </a:cubicBezTo>
                <a:cubicBezTo>
                  <a:pt x="3934836" y="123636"/>
                  <a:pt x="3849100" y="264574"/>
                  <a:pt x="3826551" y="441698"/>
                </a:cubicBezTo>
                <a:cubicBezTo>
                  <a:pt x="3825798" y="568988"/>
                  <a:pt x="3824346" y="610683"/>
                  <a:pt x="3826551" y="799264"/>
                </a:cubicBezTo>
                <a:cubicBezTo>
                  <a:pt x="3853945" y="947477"/>
                  <a:pt x="3812129" y="1053433"/>
                  <a:pt x="3826551" y="1156829"/>
                </a:cubicBezTo>
                <a:cubicBezTo>
                  <a:pt x="3808914" y="1271047"/>
                  <a:pt x="3794567" y="1379034"/>
                  <a:pt x="3826551" y="1577494"/>
                </a:cubicBezTo>
                <a:cubicBezTo>
                  <a:pt x="3918722" y="1713450"/>
                  <a:pt x="3818899" y="1909938"/>
                  <a:pt x="3826551" y="2103326"/>
                </a:cubicBezTo>
                <a:cubicBezTo>
                  <a:pt x="3708407" y="2115037"/>
                  <a:pt x="3549251" y="2079177"/>
                  <a:pt x="3363113" y="2103326"/>
                </a:cubicBezTo>
                <a:cubicBezTo>
                  <a:pt x="3124830" y="2095789"/>
                  <a:pt x="3051795" y="2067714"/>
                  <a:pt x="2937940" y="2103326"/>
                </a:cubicBezTo>
                <a:cubicBezTo>
                  <a:pt x="2896476" y="2091278"/>
                  <a:pt x="2659070" y="2072713"/>
                  <a:pt x="2436237" y="2103326"/>
                </a:cubicBezTo>
                <a:cubicBezTo>
                  <a:pt x="2250472" y="2117788"/>
                  <a:pt x="2218608" y="2067980"/>
                  <a:pt x="2087596" y="2103326"/>
                </a:cubicBezTo>
                <a:cubicBezTo>
                  <a:pt x="2021703" y="2137101"/>
                  <a:pt x="1826863" y="2043344"/>
                  <a:pt x="1662424" y="2103326"/>
                </a:cubicBezTo>
                <a:cubicBezTo>
                  <a:pt x="1491725" y="2158400"/>
                  <a:pt x="1291804" y="2101584"/>
                  <a:pt x="1160720" y="2103326"/>
                </a:cubicBezTo>
                <a:cubicBezTo>
                  <a:pt x="1026189" y="2147115"/>
                  <a:pt x="968227" y="2061228"/>
                  <a:pt x="812078" y="2103326"/>
                </a:cubicBezTo>
                <a:cubicBezTo>
                  <a:pt x="699454" y="2174915"/>
                  <a:pt x="495342" y="2050225"/>
                  <a:pt x="386906" y="2103326"/>
                </a:cubicBezTo>
                <a:cubicBezTo>
                  <a:pt x="249006" y="2139803"/>
                  <a:pt x="148724" y="2048035"/>
                  <a:pt x="0" y="2103326"/>
                </a:cubicBezTo>
                <a:cubicBezTo>
                  <a:pt x="-105883" y="1929963"/>
                  <a:pt x="21258" y="1862508"/>
                  <a:pt x="0" y="1640594"/>
                </a:cubicBezTo>
                <a:cubicBezTo>
                  <a:pt x="-39334" y="1441897"/>
                  <a:pt x="-6178" y="1389321"/>
                  <a:pt x="0" y="1198895"/>
                </a:cubicBezTo>
                <a:cubicBezTo>
                  <a:pt x="-12707" y="1015018"/>
                  <a:pt x="57060" y="873687"/>
                  <a:pt x="0" y="820296"/>
                </a:cubicBezTo>
                <a:cubicBezTo>
                  <a:pt x="-10856" y="684996"/>
                  <a:pt x="207" y="511521"/>
                  <a:pt x="0" y="399631"/>
                </a:cubicBezTo>
                <a:cubicBezTo>
                  <a:pt x="-2579" y="209656"/>
                  <a:pt x="36047" y="191177"/>
                  <a:pt x="0" y="0"/>
                </a:cubicBezTo>
                <a:close/>
              </a:path>
              <a:path w="3826551" h="2103326" stroke="0" extrusionOk="0">
                <a:moveTo>
                  <a:pt x="0" y="0"/>
                </a:moveTo>
                <a:cubicBezTo>
                  <a:pt x="55156" y="-36095"/>
                  <a:pt x="204516" y="47047"/>
                  <a:pt x="310376" y="0"/>
                </a:cubicBezTo>
                <a:cubicBezTo>
                  <a:pt x="317719" y="-39772"/>
                  <a:pt x="474726" y="20505"/>
                  <a:pt x="697282" y="0"/>
                </a:cubicBezTo>
                <a:cubicBezTo>
                  <a:pt x="822132" y="-35697"/>
                  <a:pt x="903709" y="40309"/>
                  <a:pt x="1007658" y="0"/>
                </a:cubicBezTo>
                <a:cubicBezTo>
                  <a:pt x="1081324" y="-6398"/>
                  <a:pt x="1262382" y="39917"/>
                  <a:pt x="1318034" y="0"/>
                </a:cubicBezTo>
                <a:cubicBezTo>
                  <a:pt x="1374696" y="-32325"/>
                  <a:pt x="1590875" y="6656"/>
                  <a:pt x="1666675" y="0"/>
                </a:cubicBezTo>
                <a:cubicBezTo>
                  <a:pt x="1756979" y="-3446"/>
                  <a:pt x="1814101" y="5995"/>
                  <a:pt x="2053582" y="0"/>
                </a:cubicBezTo>
                <a:cubicBezTo>
                  <a:pt x="2243620" y="4360"/>
                  <a:pt x="2281984" y="15759"/>
                  <a:pt x="2363958" y="0"/>
                </a:cubicBezTo>
                <a:cubicBezTo>
                  <a:pt x="2464169" y="-1628"/>
                  <a:pt x="2560631" y="5242"/>
                  <a:pt x="2674333" y="0"/>
                </a:cubicBezTo>
                <a:cubicBezTo>
                  <a:pt x="2746985" y="-12060"/>
                  <a:pt x="2921429" y="18643"/>
                  <a:pt x="2984709" y="0"/>
                </a:cubicBezTo>
                <a:cubicBezTo>
                  <a:pt x="3066842" y="9618"/>
                  <a:pt x="3145277" y="-37603"/>
                  <a:pt x="3333350" y="0"/>
                </a:cubicBezTo>
                <a:cubicBezTo>
                  <a:pt x="3420340" y="42413"/>
                  <a:pt x="3639573" y="7555"/>
                  <a:pt x="3826551" y="0"/>
                </a:cubicBezTo>
                <a:cubicBezTo>
                  <a:pt x="3849161" y="208801"/>
                  <a:pt x="3831263" y="229797"/>
                  <a:pt x="3826551" y="420665"/>
                </a:cubicBezTo>
                <a:cubicBezTo>
                  <a:pt x="3849249" y="613708"/>
                  <a:pt x="3797011" y="656221"/>
                  <a:pt x="3826551" y="820296"/>
                </a:cubicBezTo>
                <a:cubicBezTo>
                  <a:pt x="3818682" y="976033"/>
                  <a:pt x="3774797" y="1094421"/>
                  <a:pt x="3826551" y="1240962"/>
                </a:cubicBezTo>
                <a:cubicBezTo>
                  <a:pt x="3830791" y="1388543"/>
                  <a:pt x="3811675" y="1444770"/>
                  <a:pt x="3826551" y="1661627"/>
                </a:cubicBezTo>
                <a:cubicBezTo>
                  <a:pt x="3893200" y="1852570"/>
                  <a:pt x="3736827" y="1934947"/>
                  <a:pt x="3826551" y="2103326"/>
                </a:cubicBezTo>
                <a:cubicBezTo>
                  <a:pt x="3785907" y="2103462"/>
                  <a:pt x="3574106" y="2066498"/>
                  <a:pt x="3516174" y="2103326"/>
                </a:cubicBezTo>
                <a:cubicBezTo>
                  <a:pt x="3414275" y="2124576"/>
                  <a:pt x="3274492" y="2090717"/>
                  <a:pt x="3205799" y="2103326"/>
                </a:cubicBezTo>
                <a:cubicBezTo>
                  <a:pt x="3107663" y="2166859"/>
                  <a:pt x="2983051" y="2000720"/>
                  <a:pt x="2818892" y="2103326"/>
                </a:cubicBezTo>
                <a:cubicBezTo>
                  <a:pt x="2641261" y="2143774"/>
                  <a:pt x="2572185" y="2101245"/>
                  <a:pt x="2470251" y="2103326"/>
                </a:cubicBezTo>
                <a:cubicBezTo>
                  <a:pt x="2294156" y="2150247"/>
                  <a:pt x="2219951" y="2100583"/>
                  <a:pt x="1968547" y="2103326"/>
                </a:cubicBezTo>
                <a:cubicBezTo>
                  <a:pt x="1780929" y="2152331"/>
                  <a:pt x="1731368" y="2041402"/>
                  <a:pt x="1543375" y="2103326"/>
                </a:cubicBezTo>
                <a:cubicBezTo>
                  <a:pt x="1356729" y="2153575"/>
                  <a:pt x="1299242" y="2041981"/>
                  <a:pt x="1118203" y="2103326"/>
                </a:cubicBezTo>
                <a:cubicBezTo>
                  <a:pt x="1011336" y="2190109"/>
                  <a:pt x="733685" y="2079061"/>
                  <a:pt x="616499" y="2103326"/>
                </a:cubicBezTo>
                <a:cubicBezTo>
                  <a:pt x="417549" y="2156163"/>
                  <a:pt x="258981" y="1988758"/>
                  <a:pt x="0" y="2103326"/>
                </a:cubicBezTo>
                <a:cubicBezTo>
                  <a:pt x="23891" y="1960715"/>
                  <a:pt x="43362" y="1879332"/>
                  <a:pt x="0" y="1724727"/>
                </a:cubicBezTo>
                <a:cubicBezTo>
                  <a:pt x="-39244" y="1563348"/>
                  <a:pt x="81639" y="1469474"/>
                  <a:pt x="0" y="1346128"/>
                </a:cubicBezTo>
                <a:cubicBezTo>
                  <a:pt x="-57730" y="1220325"/>
                  <a:pt x="23447" y="1041702"/>
                  <a:pt x="0" y="904430"/>
                </a:cubicBezTo>
                <a:cubicBezTo>
                  <a:pt x="-44831" y="736601"/>
                  <a:pt x="-20485" y="631614"/>
                  <a:pt x="0" y="525831"/>
                </a:cubicBezTo>
                <a:cubicBezTo>
                  <a:pt x="-33849" y="413963"/>
                  <a:pt x="21364" y="106266"/>
                  <a:pt x="0" y="0"/>
                </a:cubicBezTo>
                <a:close/>
              </a:path>
              <a:path w="3826551" h="2103326" fill="none" stroke="0" extrusionOk="0">
                <a:moveTo>
                  <a:pt x="0" y="0"/>
                </a:moveTo>
                <a:cubicBezTo>
                  <a:pt x="190301" y="-53120"/>
                  <a:pt x="254506" y="56158"/>
                  <a:pt x="425172" y="0"/>
                </a:cubicBezTo>
                <a:cubicBezTo>
                  <a:pt x="572261" y="-58306"/>
                  <a:pt x="602752" y="13572"/>
                  <a:pt x="735548" y="0"/>
                </a:cubicBezTo>
                <a:cubicBezTo>
                  <a:pt x="861887" y="-9690"/>
                  <a:pt x="927622" y="12800"/>
                  <a:pt x="1160720" y="0"/>
                </a:cubicBezTo>
                <a:cubicBezTo>
                  <a:pt x="1374382" y="-33605"/>
                  <a:pt x="1388793" y="50239"/>
                  <a:pt x="1547627" y="0"/>
                </a:cubicBezTo>
                <a:cubicBezTo>
                  <a:pt x="1712464" y="-35265"/>
                  <a:pt x="1782505" y="-23757"/>
                  <a:pt x="1858003" y="0"/>
                </a:cubicBezTo>
                <a:cubicBezTo>
                  <a:pt x="1926558" y="-7671"/>
                  <a:pt x="2227337" y="14008"/>
                  <a:pt x="2321441" y="0"/>
                </a:cubicBezTo>
                <a:cubicBezTo>
                  <a:pt x="2430557" y="35896"/>
                  <a:pt x="2591262" y="36719"/>
                  <a:pt x="2823143" y="0"/>
                </a:cubicBezTo>
                <a:cubicBezTo>
                  <a:pt x="3069699" y="-33783"/>
                  <a:pt x="3159749" y="46364"/>
                  <a:pt x="3248316" y="0"/>
                </a:cubicBezTo>
                <a:cubicBezTo>
                  <a:pt x="3368042" y="-48167"/>
                  <a:pt x="3545326" y="54058"/>
                  <a:pt x="3826551" y="0"/>
                </a:cubicBezTo>
                <a:cubicBezTo>
                  <a:pt x="3886690" y="164154"/>
                  <a:pt x="3838123" y="327292"/>
                  <a:pt x="3826551" y="441698"/>
                </a:cubicBezTo>
                <a:cubicBezTo>
                  <a:pt x="3840275" y="583287"/>
                  <a:pt x="3804866" y="624035"/>
                  <a:pt x="3826551" y="799264"/>
                </a:cubicBezTo>
                <a:cubicBezTo>
                  <a:pt x="3828550" y="977698"/>
                  <a:pt x="3791105" y="1019877"/>
                  <a:pt x="3826551" y="1156829"/>
                </a:cubicBezTo>
                <a:cubicBezTo>
                  <a:pt x="3796590" y="1294019"/>
                  <a:pt x="3780966" y="1435926"/>
                  <a:pt x="3826551" y="1577494"/>
                </a:cubicBezTo>
                <a:cubicBezTo>
                  <a:pt x="3886659" y="1712731"/>
                  <a:pt x="3814088" y="1915970"/>
                  <a:pt x="3826551" y="2103326"/>
                </a:cubicBezTo>
                <a:cubicBezTo>
                  <a:pt x="3692223" y="2110728"/>
                  <a:pt x="3589838" y="2096605"/>
                  <a:pt x="3363113" y="2103326"/>
                </a:cubicBezTo>
                <a:cubicBezTo>
                  <a:pt x="3136027" y="2120622"/>
                  <a:pt x="3070282" y="2080465"/>
                  <a:pt x="2937940" y="2103326"/>
                </a:cubicBezTo>
                <a:cubicBezTo>
                  <a:pt x="2751513" y="2137733"/>
                  <a:pt x="2635938" y="2146590"/>
                  <a:pt x="2436237" y="2103326"/>
                </a:cubicBezTo>
                <a:cubicBezTo>
                  <a:pt x="2312834" y="2126424"/>
                  <a:pt x="2215348" y="2097982"/>
                  <a:pt x="2087596" y="2103326"/>
                </a:cubicBezTo>
                <a:cubicBezTo>
                  <a:pt x="1940239" y="2113287"/>
                  <a:pt x="1797535" y="1996388"/>
                  <a:pt x="1662424" y="2103326"/>
                </a:cubicBezTo>
                <a:cubicBezTo>
                  <a:pt x="1542356" y="2150206"/>
                  <a:pt x="1345228" y="2097414"/>
                  <a:pt x="1160720" y="2103326"/>
                </a:cubicBezTo>
                <a:cubicBezTo>
                  <a:pt x="999997" y="2152621"/>
                  <a:pt x="883953" y="2063441"/>
                  <a:pt x="812078" y="2103326"/>
                </a:cubicBezTo>
                <a:cubicBezTo>
                  <a:pt x="624792" y="2139472"/>
                  <a:pt x="503890" y="2092865"/>
                  <a:pt x="386906" y="2103326"/>
                </a:cubicBezTo>
                <a:cubicBezTo>
                  <a:pt x="232809" y="2157146"/>
                  <a:pt x="140916" y="2101287"/>
                  <a:pt x="0" y="2103326"/>
                </a:cubicBezTo>
                <a:cubicBezTo>
                  <a:pt x="-22951" y="1929228"/>
                  <a:pt x="29969" y="1869871"/>
                  <a:pt x="0" y="1640594"/>
                </a:cubicBezTo>
                <a:cubicBezTo>
                  <a:pt x="-66066" y="1412941"/>
                  <a:pt x="9004" y="1351602"/>
                  <a:pt x="0" y="1198895"/>
                </a:cubicBezTo>
                <a:cubicBezTo>
                  <a:pt x="-21939" y="1036395"/>
                  <a:pt x="4978" y="938896"/>
                  <a:pt x="0" y="820296"/>
                </a:cubicBezTo>
                <a:cubicBezTo>
                  <a:pt x="6290" y="786446"/>
                  <a:pt x="16081" y="566119"/>
                  <a:pt x="0" y="399631"/>
                </a:cubicBezTo>
                <a:cubicBezTo>
                  <a:pt x="5251" y="238027"/>
                  <a:pt x="33457" y="187268"/>
                  <a:pt x="0" y="0"/>
                </a:cubicBezTo>
                <a:close/>
              </a:path>
              <a:path w="3826551" h="2103326" fill="none" stroke="0" extrusionOk="0">
                <a:moveTo>
                  <a:pt x="0" y="0"/>
                </a:moveTo>
                <a:cubicBezTo>
                  <a:pt x="171861" y="-37929"/>
                  <a:pt x="229871" y="63483"/>
                  <a:pt x="425172" y="0"/>
                </a:cubicBezTo>
                <a:cubicBezTo>
                  <a:pt x="563061" y="-50708"/>
                  <a:pt x="631576" y="23397"/>
                  <a:pt x="735548" y="0"/>
                </a:cubicBezTo>
                <a:cubicBezTo>
                  <a:pt x="853225" y="-12873"/>
                  <a:pt x="946748" y="-15734"/>
                  <a:pt x="1160720" y="0"/>
                </a:cubicBezTo>
                <a:cubicBezTo>
                  <a:pt x="1357289" y="-30021"/>
                  <a:pt x="1373534" y="41531"/>
                  <a:pt x="1547627" y="0"/>
                </a:cubicBezTo>
                <a:cubicBezTo>
                  <a:pt x="1703654" y="-20867"/>
                  <a:pt x="1801905" y="-9033"/>
                  <a:pt x="1858003" y="0"/>
                </a:cubicBezTo>
                <a:cubicBezTo>
                  <a:pt x="1967827" y="7252"/>
                  <a:pt x="2228870" y="3369"/>
                  <a:pt x="2321441" y="0"/>
                </a:cubicBezTo>
                <a:cubicBezTo>
                  <a:pt x="2457812" y="14214"/>
                  <a:pt x="2571152" y="39949"/>
                  <a:pt x="2823143" y="0"/>
                </a:cubicBezTo>
                <a:cubicBezTo>
                  <a:pt x="3054024" y="-19564"/>
                  <a:pt x="3183406" y="44616"/>
                  <a:pt x="3248316" y="0"/>
                </a:cubicBezTo>
                <a:cubicBezTo>
                  <a:pt x="3388445" y="-43054"/>
                  <a:pt x="3600252" y="-6553"/>
                  <a:pt x="3826551" y="0"/>
                </a:cubicBezTo>
                <a:cubicBezTo>
                  <a:pt x="3905691" y="142266"/>
                  <a:pt x="3864110" y="292781"/>
                  <a:pt x="3826551" y="441698"/>
                </a:cubicBezTo>
                <a:cubicBezTo>
                  <a:pt x="3829199" y="576280"/>
                  <a:pt x="3813476" y="611863"/>
                  <a:pt x="3826551" y="799264"/>
                </a:cubicBezTo>
                <a:cubicBezTo>
                  <a:pt x="3836902" y="969136"/>
                  <a:pt x="3807206" y="1036821"/>
                  <a:pt x="3826551" y="1156829"/>
                </a:cubicBezTo>
                <a:cubicBezTo>
                  <a:pt x="3815329" y="1282520"/>
                  <a:pt x="3791520" y="1454345"/>
                  <a:pt x="3826551" y="1577494"/>
                </a:cubicBezTo>
                <a:cubicBezTo>
                  <a:pt x="3906684" y="1720789"/>
                  <a:pt x="3808496" y="1951235"/>
                  <a:pt x="3826551" y="2103326"/>
                </a:cubicBezTo>
                <a:cubicBezTo>
                  <a:pt x="3680894" y="2109345"/>
                  <a:pt x="3534908" y="2074791"/>
                  <a:pt x="3363113" y="2103326"/>
                </a:cubicBezTo>
                <a:cubicBezTo>
                  <a:pt x="3128572" y="2094756"/>
                  <a:pt x="3063024" y="2077195"/>
                  <a:pt x="2937940" y="2103326"/>
                </a:cubicBezTo>
                <a:cubicBezTo>
                  <a:pt x="2804419" y="2115082"/>
                  <a:pt x="2657009" y="2114578"/>
                  <a:pt x="2436237" y="2103326"/>
                </a:cubicBezTo>
                <a:cubicBezTo>
                  <a:pt x="2268995" y="2114422"/>
                  <a:pt x="2214659" y="2079267"/>
                  <a:pt x="2087596" y="2103326"/>
                </a:cubicBezTo>
                <a:cubicBezTo>
                  <a:pt x="1998176" y="2132685"/>
                  <a:pt x="1830070" y="2008905"/>
                  <a:pt x="1662424" y="2103326"/>
                </a:cubicBezTo>
                <a:cubicBezTo>
                  <a:pt x="1531287" y="2166473"/>
                  <a:pt x="1326857" y="2078429"/>
                  <a:pt x="1160720" y="2103326"/>
                </a:cubicBezTo>
                <a:cubicBezTo>
                  <a:pt x="1031609" y="2134565"/>
                  <a:pt x="931949" y="2063116"/>
                  <a:pt x="812078" y="2103326"/>
                </a:cubicBezTo>
                <a:cubicBezTo>
                  <a:pt x="683089" y="2144164"/>
                  <a:pt x="512201" y="2026193"/>
                  <a:pt x="386906" y="2103326"/>
                </a:cubicBezTo>
                <a:cubicBezTo>
                  <a:pt x="248493" y="2136994"/>
                  <a:pt x="137863" y="2086941"/>
                  <a:pt x="0" y="2103326"/>
                </a:cubicBezTo>
                <a:cubicBezTo>
                  <a:pt x="-36621" y="1924915"/>
                  <a:pt x="41748" y="1859783"/>
                  <a:pt x="0" y="1640594"/>
                </a:cubicBezTo>
                <a:cubicBezTo>
                  <a:pt x="-41329" y="1415921"/>
                  <a:pt x="4620" y="1383244"/>
                  <a:pt x="0" y="1198895"/>
                </a:cubicBezTo>
                <a:cubicBezTo>
                  <a:pt x="-24344" y="1033094"/>
                  <a:pt x="28519" y="900723"/>
                  <a:pt x="0" y="820296"/>
                </a:cubicBezTo>
                <a:cubicBezTo>
                  <a:pt x="-21232" y="707663"/>
                  <a:pt x="3061" y="528301"/>
                  <a:pt x="0" y="399631"/>
                </a:cubicBezTo>
                <a:cubicBezTo>
                  <a:pt x="3655" y="224788"/>
                  <a:pt x="40380" y="1918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6761993">
                  <a:custGeom>
                    <a:avLst/>
                    <a:gdLst>
                      <a:gd name="connsiteX0" fmla="*/ 0 w 3826551"/>
                      <a:gd name="connsiteY0" fmla="*/ 0 h 2103326"/>
                      <a:gd name="connsiteX1" fmla="*/ 425172 w 3826551"/>
                      <a:gd name="connsiteY1" fmla="*/ 0 h 2103326"/>
                      <a:gd name="connsiteX2" fmla="*/ 735548 w 3826551"/>
                      <a:gd name="connsiteY2" fmla="*/ 0 h 2103326"/>
                      <a:gd name="connsiteX3" fmla="*/ 1160720 w 3826551"/>
                      <a:gd name="connsiteY3" fmla="*/ 0 h 2103326"/>
                      <a:gd name="connsiteX4" fmla="*/ 1547627 w 3826551"/>
                      <a:gd name="connsiteY4" fmla="*/ 0 h 2103326"/>
                      <a:gd name="connsiteX5" fmla="*/ 1858003 w 3826551"/>
                      <a:gd name="connsiteY5" fmla="*/ 0 h 2103326"/>
                      <a:gd name="connsiteX6" fmla="*/ 2321441 w 3826551"/>
                      <a:gd name="connsiteY6" fmla="*/ 0 h 2103326"/>
                      <a:gd name="connsiteX7" fmla="*/ 2823143 w 3826551"/>
                      <a:gd name="connsiteY7" fmla="*/ 0 h 2103326"/>
                      <a:gd name="connsiteX8" fmla="*/ 3248316 w 3826551"/>
                      <a:gd name="connsiteY8" fmla="*/ 0 h 2103326"/>
                      <a:gd name="connsiteX9" fmla="*/ 3826551 w 3826551"/>
                      <a:gd name="connsiteY9" fmla="*/ 0 h 2103326"/>
                      <a:gd name="connsiteX10" fmla="*/ 3826551 w 3826551"/>
                      <a:gd name="connsiteY10" fmla="*/ 441698 h 2103326"/>
                      <a:gd name="connsiteX11" fmla="*/ 3826551 w 3826551"/>
                      <a:gd name="connsiteY11" fmla="*/ 799264 h 2103326"/>
                      <a:gd name="connsiteX12" fmla="*/ 3826551 w 3826551"/>
                      <a:gd name="connsiteY12" fmla="*/ 1156829 h 2103326"/>
                      <a:gd name="connsiteX13" fmla="*/ 3826551 w 3826551"/>
                      <a:gd name="connsiteY13" fmla="*/ 1577494 h 2103326"/>
                      <a:gd name="connsiteX14" fmla="*/ 3826551 w 3826551"/>
                      <a:gd name="connsiteY14" fmla="*/ 2103326 h 2103326"/>
                      <a:gd name="connsiteX15" fmla="*/ 3363113 w 3826551"/>
                      <a:gd name="connsiteY15" fmla="*/ 2103326 h 2103326"/>
                      <a:gd name="connsiteX16" fmla="*/ 2937940 w 3826551"/>
                      <a:gd name="connsiteY16" fmla="*/ 2103326 h 2103326"/>
                      <a:gd name="connsiteX17" fmla="*/ 2436237 w 3826551"/>
                      <a:gd name="connsiteY17" fmla="*/ 2103326 h 2103326"/>
                      <a:gd name="connsiteX18" fmla="*/ 2087596 w 3826551"/>
                      <a:gd name="connsiteY18" fmla="*/ 2103326 h 2103326"/>
                      <a:gd name="connsiteX19" fmla="*/ 1662424 w 3826551"/>
                      <a:gd name="connsiteY19" fmla="*/ 2103326 h 2103326"/>
                      <a:gd name="connsiteX20" fmla="*/ 1160720 w 3826551"/>
                      <a:gd name="connsiteY20" fmla="*/ 2103326 h 2103326"/>
                      <a:gd name="connsiteX21" fmla="*/ 812078 w 3826551"/>
                      <a:gd name="connsiteY21" fmla="*/ 2103326 h 2103326"/>
                      <a:gd name="connsiteX22" fmla="*/ 386906 w 3826551"/>
                      <a:gd name="connsiteY22" fmla="*/ 2103326 h 2103326"/>
                      <a:gd name="connsiteX23" fmla="*/ 0 w 3826551"/>
                      <a:gd name="connsiteY23" fmla="*/ 2103326 h 2103326"/>
                      <a:gd name="connsiteX24" fmla="*/ 0 w 3826551"/>
                      <a:gd name="connsiteY24" fmla="*/ 1640594 h 2103326"/>
                      <a:gd name="connsiteX25" fmla="*/ 0 w 3826551"/>
                      <a:gd name="connsiteY25" fmla="*/ 1198895 h 2103326"/>
                      <a:gd name="connsiteX26" fmla="*/ 0 w 3826551"/>
                      <a:gd name="connsiteY26" fmla="*/ 820296 h 2103326"/>
                      <a:gd name="connsiteX27" fmla="*/ 0 w 3826551"/>
                      <a:gd name="connsiteY27" fmla="*/ 399631 h 2103326"/>
                      <a:gd name="connsiteX28" fmla="*/ 0 w 3826551"/>
                      <a:gd name="connsiteY28" fmla="*/ 0 h 2103326"/>
                      <a:gd name="connsiteX0" fmla="*/ 0 w 3826551"/>
                      <a:gd name="connsiteY0" fmla="*/ 0 h 2103326"/>
                      <a:gd name="connsiteX1" fmla="*/ 310376 w 3826551"/>
                      <a:gd name="connsiteY1" fmla="*/ 0 h 2103326"/>
                      <a:gd name="connsiteX2" fmla="*/ 697282 w 3826551"/>
                      <a:gd name="connsiteY2" fmla="*/ 0 h 2103326"/>
                      <a:gd name="connsiteX3" fmla="*/ 1007658 w 3826551"/>
                      <a:gd name="connsiteY3" fmla="*/ 0 h 2103326"/>
                      <a:gd name="connsiteX4" fmla="*/ 1318034 w 3826551"/>
                      <a:gd name="connsiteY4" fmla="*/ 0 h 2103326"/>
                      <a:gd name="connsiteX5" fmla="*/ 1666675 w 3826551"/>
                      <a:gd name="connsiteY5" fmla="*/ 0 h 2103326"/>
                      <a:gd name="connsiteX6" fmla="*/ 2053582 w 3826551"/>
                      <a:gd name="connsiteY6" fmla="*/ 0 h 2103326"/>
                      <a:gd name="connsiteX7" fmla="*/ 2363958 w 3826551"/>
                      <a:gd name="connsiteY7" fmla="*/ 0 h 2103326"/>
                      <a:gd name="connsiteX8" fmla="*/ 2674333 w 3826551"/>
                      <a:gd name="connsiteY8" fmla="*/ 0 h 2103326"/>
                      <a:gd name="connsiteX9" fmla="*/ 2984709 w 3826551"/>
                      <a:gd name="connsiteY9" fmla="*/ 0 h 2103326"/>
                      <a:gd name="connsiteX10" fmla="*/ 3333350 w 3826551"/>
                      <a:gd name="connsiteY10" fmla="*/ 0 h 2103326"/>
                      <a:gd name="connsiteX11" fmla="*/ 3826551 w 3826551"/>
                      <a:gd name="connsiteY11" fmla="*/ 0 h 2103326"/>
                      <a:gd name="connsiteX12" fmla="*/ 3826551 w 3826551"/>
                      <a:gd name="connsiteY12" fmla="*/ 420665 h 2103326"/>
                      <a:gd name="connsiteX13" fmla="*/ 3826551 w 3826551"/>
                      <a:gd name="connsiteY13" fmla="*/ 820296 h 2103326"/>
                      <a:gd name="connsiteX14" fmla="*/ 3826551 w 3826551"/>
                      <a:gd name="connsiteY14" fmla="*/ 1240962 h 2103326"/>
                      <a:gd name="connsiteX15" fmla="*/ 3826551 w 3826551"/>
                      <a:gd name="connsiteY15" fmla="*/ 1661627 h 2103326"/>
                      <a:gd name="connsiteX16" fmla="*/ 3826551 w 3826551"/>
                      <a:gd name="connsiteY16" fmla="*/ 2103326 h 2103326"/>
                      <a:gd name="connsiteX17" fmla="*/ 3516174 w 3826551"/>
                      <a:gd name="connsiteY17" fmla="*/ 2103326 h 2103326"/>
                      <a:gd name="connsiteX18" fmla="*/ 3205799 w 3826551"/>
                      <a:gd name="connsiteY18" fmla="*/ 2103326 h 2103326"/>
                      <a:gd name="connsiteX19" fmla="*/ 2818892 w 3826551"/>
                      <a:gd name="connsiteY19" fmla="*/ 2103326 h 2103326"/>
                      <a:gd name="connsiteX20" fmla="*/ 2470251 w 3826551"/>
                      <a:gd name="connsiteY20" fmla="*/ 2103326 h 2103326"/>
                      <a:gd name="connsiteX21" fmla="*/ 1968547 w 3826551"/>
                      <a:gd name="connsiteY21" fmla="*/ 2103326 h 2103326"/>
                      <a:gd name="connsiteX22" fmla="*/ 1543375 w 3826551"/>
                      <a:gd name="connsiteY22" fmla="*/ 2103326 h 2103326"/>
                      <a:gd name="connsiteX23" fmla="*/ 1118203 w 3826551"/>
                      <a:gd name="connsiteY23" fmla="*/ 2103326 h 2103326"/>
                      <a:gd name="connsiteX24" fmla="*/ 616499 w 3826551"/>
                      <a:gd name="connsiteY24" fmla="*/ 2103326 h 2103326"/>
                      <a:gd name="connsiteX25" fmla="*/ 0 w 3826551"/>
                      <a:gd name="connsiteY25" fmla="*/ 2103326 h 2103326"/>
                      <a:gd name="connsiteX26" fmla="*/ 0 w 3826551"/>
                      <a:gd name="connsiteY26" fmla="*/ 1724727 h 2103326"/>
                      <a:gd name="connsiteX27" fmla="*/ 0 w 3826551"/>
                      <a:gd name="connsiteY27" fmla="*/ 1346128 h 2103326"/>
                      <a:gd name="connsiteX28" fmla="*/ 0 w 3826551"/>
                      <a:gd name="connsiteY28" fmla="*/ 904430 h 2103326"/>
                      <a:gd name="connsiteX29" fmla="*/ 0 w 3826551"/>
                      <a:gd name="connsiteY29" fmla="*/ 525831 h 2103326"/>
                      <a:gd name="connsiteX30" fmla="*/ 0 w 3826551"/>
                      <a:gd name="connsiteY30" fmla="*/ 0 h 2103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3826551" h="2103326" fill="none" extrusionOk="0">
                        <a:moveTo>
                          <a:pt x="0" y="0"/>
                        </a:moveTo>
                        <a:cubicBezTo>
                          <a:pt x="166769" y="-26561"/>
                          <a:pt x="246175" y="59861"/>
                          <a:pt x="425172" y="0"/>
                        </a:cubicBezTo>
                        <a:cubicBezTo>
                          <a:pt x="565156" y="-32469"/>
                          <a:pt x="637273" y="23682"/>
                          <a:pt x="735548" y="0"/>
                        </a:cubicBezTo>
                        <a:cubicBezTo>
                          <a:pt x="839832" y="-17442"/>
                          <a:pt x="967244" y="-3884"/>
                          <a:pt x="1160720" y="0"/>
                        </a:cubicBezTo>
                        <a:cubicBezTo>
                          <a:pt x="1356238" y="-28322"/>
                          <a:pt x="1369713" y="41642"/>
                          <a:pt x="1547627" y="0"/>
                        </a:cubicBezTo>
                        <a:cubicBezTo>
                          <a:pt x="1717321" y="-26778"/>
                          <a:pt x="1793891" y="768"/>
                          <a:pt x="1858003" y="0"/>
                        </a:cubicBezTo>
                        <a:cubicBezTo>
                          <a:pt x="1951175" y="3294"/>
                          <a:pt x="2219598" y="-3464"/>
                          <a:pt x="2321441" y="0"/>
                        </a:cubicBezTo>
                        <a:cubicBezTo>
                          <a:pt x="2455052" y="-6099"/>
                          <a:pt x="2610961" y="42520"/>
                          <a:pt x="2823143" y="0"/>
                        </a:cubicBezTo>
                        <a:cubicBezTo>
                          <a:pt x="3040787" y="-19036"/>
                          <a:pt x="3175417" y="24809"/>
                          <a:pt x="3248316" y="0"/>
                        </a:cubicBezTo>
                        <a:cubicBezTo>
                          <a:pt x="3394047" y="-11262"/>
                          <a:pt x="3608328" y="-4515"/>
                          <a:pt x="3826551" y="0"/>
                        </a:cubicBezTo>
                        <a:cubicBezTo>
                          <a:pt x="3902220" y="138575"/>
                          <a:pt x="3840218" y="277785"/>
                          <a:pt x="3826551" y="441698"/>
                        </a:cubicBezTo>
                        <a:cubicBezTo>
                          <a:pt x="3829100" y="573610"/>
                          <a:pt x="3816440" y="620636"/>
                          <a:pt x="3826551" y="799264"/>
                        </a:cubicBezTo>
                        <a:cubicBezTo>
                          <a:pt x="3845707" y="965214"/>
                          <a:pt x="3808360" y="1049001"/>
                          <a:pt x="3826551" y="1156829"/>
                        </a:cubicBezTo>
                        <a:cubicBezTo>
                          <a:pt x="3851277" y="1279504"/>
                          <a:pt x="3780859" y="1423269"/>
                          <a:pt x="3826551" y="1577494"/>
                        </a:cubicBezTo>
                        <a:cubicBezTo>
                          <a:pt x="3901191" y="1717363"/>
                          <a:pt x="3813260" y="1904717"/>
                          <a:pt x="3826551" y="2103326"/>
                        </a:cubicBezTo>
                        <a:cubicBezTo>
                          <a:pt x="3689272" y="2122236"/>
                          <a:pt x="3566017" y="2085723"/>
                          <a:pt x="3363113" y="2103326"/>
                        </a:cubicBezTo>
                        <a:cubicBezTo>
                          <a:pt x="3128120" y="2099745"/>
                          <a:pt x="3047892" y="2075461"/>
                          <a:pt x="2937940" y="2103326"/>
                        </a:cubicBezTo>
                        <a:cubicBezTo>
                          <a:pt x="2851795" y="2113895"/>
                          <a:pt x="2627248" y="2086611"/>
                          <a:pt x="2436237" y="2103326"/>
                        </a:cubicBezTo>
                        <a:cubicBezTo>
                          <a:pt x="2265343" y="2111271"/>
                          <a:pt x="2216731" y="2078377"/>
                          <a:pt x="2087596" y="2103326"/>
                        </a:cubicBezTo>
                        <a:cubicBezTo>
                          <a:pt x="2001351" y="2129747"/>
                          <a:pt x="1814318" y="2048960"/>
                          <a:pt x="1662424" y="2103326"/>
                        </a:cubicBezTo>
                        <a:cubicBezTo>
                          <a:pt x="1515801" y="2153482"/>
                          <a:pt x="1310325" y="2087438"/>
                          <a:pt x="1160720" y="2103326"/>
                        </a:cubicBezTo>
                        <a:cubicBezTo>
                          <a:pt x="1012812" y="2142179"/>
                          <a:pt x="952303" y="2063452"/>
                          <a:pt x="812078" y="2103326"/>
                        </a:cubicBezTo>
                        <a:cubicBezTo>
                          <a:pt x="691829" y="2144402"/>
                          <a:pt x="514151" y="2065516"/>
                          <a:pt x="386906" y="2103326"/>
                        </a:cubicBezTo>
                        <a:cubicBezTo>
                          <a:pt x="246759" y="2133266"/>
                          <a:pt x="149309" y="2067071"/>
                          <a:pt x="0" y="2103326"/>
                        </a:cubicBezTo>
                        <a:cubicBezTo>
                          <a:pt x="-68644" y="1926799"/>
                          <a:pt x="50132" y="1857615"/>
                          <a:pt x="0" y="1640594"/>
                        </a:cubicBezTo>
                        <a:cubicBezTo>
                          <a:pt x="-49044" y="1431740"/>
                          <a:pt x="-1174" y="1385874"/>
                          <a:pt x="0" y="1198895"/>
                        </a:cubicBezTo>
                        <a:cubicBezTo>
                          <a:pt x="-8067" y="1015433"/>
                          <a:pt x="50730" y="890720"/>
                          <a:pt x="0" y="820296"/>
                        </a:cubicBezTo>
                        <a:cubicBezTo>
                          <a:pt x="-26376" y="703976"/>
                          <a:pt x="4664" y="547027"/>
                          <a:pt x="0" y="399631"/>
                        </a:cubicBezTo>
                        <a:cubicBezTo>
                          <a:pt x="-5556" y="220557"/>
                          <a:pt x="34972" y="189116"/>
                          <a:pt x="0" y="0"/>
                        </a:cubicBezTo>
                        <a:close/>
                      </a:path>
                      <a:path w="3826551" h="2103326" stroke="0" extrusionOk="0">
                        <a:moveTo>
                          <a:pt x="0" y="0"/>
                        </a:moveTo>
                        <a:cubicBezTo>
                          <a:pt x="59130" y="-33671"/>
                          <a:pt x="210112" y="36834"/>
                          <a:pt x="310376" y="0"/>
                        </a:cubicBezTo>
                        <a:cubicBezTo>
                          <a:pt x="358104" y="-30162"/>
                          <a:pt x="511036" y="27915"/>
                          <a:pt x="697282" y="0"/>
                        </a:cubicBezTo>
                        <a:cubicBezTo>
                          <a:pt x="834635" y="-35239"/>
                          <a:pt x="912440" y="27047"/>
                          <a:pt x="1007658" y="0"/>
                        </a:cubicBezTo>
                        <a:cubicBezTo>
                          <a:pt x="1091411" y="-13361"/>
                          <a:pt x="1253088" y="23051"/>
                          <a:pt x="1318034" y="0"/>
                        </a:cubicBezTo>
                        <a:cubicBezTo>
                          <a:pt x="1386066" y="-15278"/>
                          <a:pt x="1592731" y="28924"/>
                          <a:pt x="1666675" y="0"/>
                        </a:cubicBezTo>
                        <a:cubicBezTo>
                          <a:pt x="1745489" y="-26091"/>
                          <a:pt x="1837195" y="5332"/>
                          <a:pt x="2053582" y="0"/>
                        </a:cubicBezTo>
                        <a:cubicBezTo>
                          <a:pt x="2237989" y="-3445"/>
                          <a:pt x="2282237" y="6330"/>
                          <a:pt x="2363958" y="0"/>
                        </a:cubicBezTo>
                        <a:cubicBezTo>
                          <a:pt x="2455564" y="-2902"/>
                          <a:pt x="2570596" y="10647"/>
                          <a:pt x="2674333" y="0"/>
                        </a:cubicBezTo>
                        <a:cubicBezTo>
                          <a:pt x="2748268" y="-12821"/>
                          <a:pt x="2917217" y="11501"/>
                          <a:pt x="2984709" y="0"/>
                        </a:cubicBezTo>
                        <a:cubicBezTo>
                          <a:pt x="3060323" y="660"/>
                          <a:pt x="3153229" y="-17687"/>
                          <a:pt x="3333350" y="0"/>
                        </a:cubicBezTo>
                        <a:cubicBezTo>
                          <a:pt x="3465292" y="18248"/>
                          <a:pt x="3654751" y="31800"/>
                          <a:pt x="3826551" y="0"/>
                        </a:cubicBezTo>
                        <a:cubicBezTo>
                          <a:pt x="3847527" y="207681"/>
                          <a:pt x="3824398" y="224725"/>
                          <a:pt x="3826551" y="420665"/>
                        </a:cubicBezTo>
                        <a:cubicBezTo>
                          <a:pt x="3840838" y="615462"/>
                          <a:pt x="3805627" y="658141"/>
                          <a:pt x="3826551" y="820296"/>
                        </a:cubicBezTo>
                        <a:cubicBezTo>
                          <a:pt x="3823924" y="977202"/>
                          <a:pt x="3788586" y="1093612"/>
                          <a:pt x="3826551" y="1240962"/>
                        </a:cubicBezTo>
                        <a:cubicBezTo>
                          <a:pt x="3834562" y="1388562"/>
                          <a:pt x="3800853" y="1452422"/>
                          <a:pt x="3826551" y="1661627"/>
                        </a:cubicBezTo>
                        <a:cubicBezTo>
                          <a:pt x="3877887" y="1855340"/>
                          <a:pt x="3765115" y="1912670"/>
                          <a:pt x="3826551" y="2103326"/>
                        </a:cubicBezTo>
                        <a:cubicBezTo>
                          <a:pt x="3771406" y="2104570"/>
                          <a:pt x="3587184" y="2075159"/>
                          <a:pt x="3516174" y="2103326"/>
                        </a:cubicBezTo>
                        <a:cubicBezTo>
                          <a:pt x="3419145" y="2124945"/>
                          <a:pt x="3287953" y="2088859"/>
                          <a:pt x="3205799" y="2103326"/>
                        </a:cubicBezTo>
                        <a:cubicBezTo>
                          <a:pt x="3112835" y="2145001"/>
                          <a:pt x="2972174" y="2036746"/>
                          <a:pt x="2818892" y="2103326"/>
                        </a:cubicBezTo>
                        <a:cubicBezTo>
                          <a:pt x="2644956" y="2143597"/>
                          <a:pt x="2574632" y="2092393"/>
                          <a:pt x="2470251" y="2103326"/>
                        </a:cubicBezTo>
                        <a:cubicBezTo>
                          <a:pt x="2327425" y="2139842"/>
                          <a:pt x="2213771" y="2095181"/>
                          <a:pt x="1968547" y="2103326"/>
                        </a:cubicBezTo>
                        <a:cubicBezTo>
                          <a:pt x="1764050" y="2144624"/>
                          <a:pt x="1741675" y="2061270"/>
                          <a:pt x="1543375" y="2103326"/>
                        </a:cubicBezTo>
                        <a:cubicBezTo>
                          <a:pt x="1348479" y="2145945"/>
                          <a:pt x="1283079" y="2048370"/>
                          <a:pt x="1118203" y="2103326"/>
                        </a:cubicBezTo>
                        <a:cubicBezTo>
                          <a:pt x="1001233" y="2180917"/>
                          <a:pt x="769403" y="2087496"/>
                          <a:pt x="616499" y="2103326"/>
                        </a:cubicBezTo>
                        <a:cubicBezTo>
                          <a:pt x="421505" y="2133764"/>
                          <a:pt x="263726" y="2016279"/>
                          <a:pt x="0" y="2103326"/>
                        </a:cubicBezTo>
                        <a:cubicBezTo>
                          <a:pt x="11934" y="1957085"/>
                          <a:pt x="38874" y="1857307"/>
                          <a:pt x="0" y="1724727"/>
                        </a:cubicBezTo>
                        <a:cubicBezTo>
                          <a:pt x="-37744" y="1580250"/>
                          <a:pt x="56628" y="1453443"/>
                          <a:pt x="0" y="1346128"/>
                        </a:cubicBezTo>
                        <a:cubicBezTo>
                          <a:pt x="-54394" y="1227934"/>
                          <a:pt x="7045" y="1054279"/>
                          <a:pt x="0" y="904430"/>
                        </a:cubicBezTo>
                        <a:cubicBezTo>
                          <a:pt x="-21541" y="744005"/>
                          <a:pt x="-1304" y="646500"/>
                          <a:pt x="0" y="525831"/>
                        </a:cubicBezTo>
                        <a:cubicBezTo>
                          <a:pt x="-25740" y="403378"/>
                          <a:pt x="24971" y="107064"/>
                          <a:pt x="0" y="0"/>
                        </a:cubicBezTo>
                        <a:close/>
                      </a:path>
                      <a:path w="3826551" h="2103326" fill="none" stroke="0" extrusionOk="0">
                        <a:moveTo>
                          <a:pt x="0" y="0"/>
                        </a:moveTo>
                        <a:cubicBezTo>
                          <a:pt x="175055" y="-49180"/>
                          <a:pt x="261028" y="46120"/>
                          <a:pt x="425172" y="0"/>
                        </a:cubicBezTo>
                        <a:cubicBezTo>
                          <a:pt x="575945" y="-45009"/>
                          <a:pt x="607140" y="8898"/>
                          <a:pt x="735548" y="0"/>
                        </a:cubicBezTo>
                        <a:cubicBezTo>
                          <a:pt x="869854" y="-1274"/>
                          <a:pt x="930949" y="6758"/>
                          <a:pt x="1160720" y="0"/>
                        </a:cubicBezTo>
                        <a:cubicBezTo>
                          <a:pt x="1367962" y="-29342"/>
                          <a:pt x="1390491" y="43050"/>
                          <a:pt x="1547627" y="0"/>
                        </a:cubicBezTo>
                        <a:cubicBezTo>
                          <a:pt x="1714494" y="-41703"/>
                          <a:pt x="1793750" y="-8930"/>
                          <a:pt x="1858003" y="0"/>
                        </a:cubicBezTo>
                        <a:cubicBezTo>
                          <a:pt x="1932479" y="-356"/>
                          <a:pt x="2239173" y="20714"/>
                          <a:pt x="2321441" y="0"/>
                        </a:cubicBezTo>
                        <a:cubicBezTo>
                          <a:pt x="2427002" y="43820"/>
                          <a:pt x="2573567" y="17781"/>
                          <a:pt x="2823143" y="0"/>
                        </a:cubicBezTo>
                        <a:cubicBezTo>
                          <a:pt x="3052294" y="-20583"/>
                          <a:pt x="3158016" y="48870"/>
                          <a:pt x="3248316" y="0"/>
                        </a:cubicBezTo>
                        <a:cubicBezTo>
                          <a:pt x="3338845" y="-67112"/>
                          <a:pt x="3603953" y="22822"/>
                          <a:pt x="3826551" y="0"/>
                        </a:cubicBezTo>
                        <a:cubicBezTo>
                          <a:pt x="3881878" y="161237"/>
                          <a:pt x="3855622" y="327525"/>
                          <a:pt x="3826551" y="441698"/>
                        </a:cubicBezTo>
                        <a:cubicBezTo>
                          <a:pt x="3831901" y="579334"/>
                          <a:pt x="3805070" y="619068"/>
                          <a:pt x="3826551" y="799264"/>
                        </a:cubicBezTo>
                        <a:cubicBezTo>
                          <a:pt x="3826380" y="976283"/>
                          <a:pt x="3793149" y="1018574"/>
                          <a:pt x="3826551" y="1156829"/>
                        </a:cubicBezTo>
                        <a:cubicBezTo>
                          <a:pt x="3815230" y="1284609"/>
                          <a:pt x="3789469" y="1464506"/>
                          <a:pt x="3826551" y="1577494"/>
                        </a:cubicBezTo>
                        <a:cubicBezTo>
                          <a:pt x="3914272" y="1747809"/>
                          <a:pt x="3789914" y="1899286"/>
                          <a:pt x="3826551" y="2103326"/>
                        </a:cubicBezTo>
                        <a:cubicBezTo>
                          <a:pt x="3672604" y="2124490"/>
                          <a:pt x="3581896" y="2092140"/>
                          <a:pt x="3363113" y="2103326"/>
                        </a:cubicBezTo>
                        <a:cubicBezTo>
                          <a:pt x="3139256" y="2107331"/>
                          <a:pt x="3059569" y="2084246"/>
                          <a:pt x="2937940" y="2103326"/>
                        </a:cubicBezTo>
                        <a:cubicBezTo>
                          <a:pt x="2785736" y="2125297"/>
                          <a:pt x="2630179" y="2132550"/>
                          <a:pt x="2436237" y="2103326"/>
                        </a:cubicBezTo>
                        <a:cubicBezTo>
                          <a:pt x="2289665" y="2117613"/>
                          <a:pt x="2206274" y="2095014"/>
                          <a:pt x="2087596" y="2103326"/>
                        </a:cubicBezTo>
                        <a:cubicBezTo>
                          <a:pt x="1948017" y="2126969"/>
                          <a:pt x="1813293" y="2024612"/>
                          <a:pt x="1662424" y="2103326"/>
                        </a:cubicBezTo>
                        <a:cubicBezTo>
                          <a:pt x="1541265" y="2166922"/>
                          <a:pt x="1342035" y="2065842"/>
                          <a:pt x="1160720" y="2103326"/>
                        </a:cubicBezTo>
                        <a:cubicBezTo>
                          <a:pt x="1006092" y="2128322"/>
                          <a:pt x="910390" y="2065729"/>
                          <a:pt x="812078" y="2103326"/>
                        </a:cubicBezTo>
                        <a:cubicBezTo>
                          <a:pt x="668243" y="2139928"/>
                          <a:pt x="527262" y="2056021"/>
                          <a:pt x="386906" y="2103326"/>
                        </a:cubicBezTo>
                        <a:cubicBezTo>
                          <a:pt x="254602" y="2149181"/>
                          <a:pt x="143851" y="2102616"/>
                          <a:pt x="0" y="2103326"/>
                        </a:cubicBezTo>
                        <a:cubicBezTo>
                          <a:pt x="-23586" y="1923825"/>
                          <a:pt x="42251" y="1860168"/>
                          <a:pt x="0" y="1640594"/>
                        </a:cubicBezTo>
                        <a:cubicBezTo>
                          <a:pt x="-53367" y="1419330"/>
                          <a:pt x="21523" y="1374261"/>
                          <a:pt x="0" y="1198895"/>
                        </a:cubicBezTo>
                        <a:cubicBezTo>
                          <a:pt x="-11485" y="1023442"/>
                          <a:pt x="19739" y="929268"/>
                          <a:pt x="0" y="820296"/>
                        </a:cubicBezTo>
                        <a:cubicBezTo>
                          <a:pt x="-4791" y="745403"/>
                          <a:pt x="5958" y="550987"/>
                          <a:pt x="0" y="399631"/>
                        </a:cubicBezTo>
                        <a:cubicBezTo>
                          <a:pt x="6305" y="234716"/>
                          <a:pt x="43470" y="18648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  <a:latin typeface="Poppins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1516A-3580-5694-4A00-4DF78F7C4260}"/>
              </a:ext>
            </a:extLst>
          </p:cNvPr>
          <p:cNvSpPr txBox="1"/>
          <p:nvPr/>
        </p:nvSpPr>
        <p:spPr>
          <a:xfrm>
            <a:off x="5095302" y="599383"/>
            <a:ext cx="203693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Pro Regular"/>
                <a:ea typeface="Tahoma"/>
                <a:cs typeface="Tahoma"/>
              </a:rPr>
              <a:t>Use this doodle box to try the annotation tools whilst you wait.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ofia Pr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8349D-0FC2-78D9-4A41-0C5F830D3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25" t="33192" b="31791"/>
          <a:stretch/>
        </p:blipFill>
        <p:spPr>
          <a:xfrm>
            <a:off x="7279313" y="539226"/>
            <a:ext cx="1431961" cy="13121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2D193-FFDA-3BD4-ECB2-8CA51751623D}"/>
              </a:ext>
            </a:extLst>
          </p:cNvPr>
          <p:cNvSpPr txBox="1"/>
          <p:nvPr/>
        </p:nvSpPr>
        <p:spPr>
          <a:xfrm>
            <a:off x="7279743" y="850584"/>
            <a:ext cx="1185173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Sofia Pro Light"/>
              </a:rPr>
              <a:t>You can find the annotation tools on the right of your screen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323931-FCDF-9F40-4776-DE738E4D0591}"/>
              </a:ext>
            </a:extLst>
          </p:cNvPr>
          <p:cNvSpPr txBox="1"/>
          <p:nvPr/>
        </p:nvSpPr>
        <p:spPr>
          <a:xfrm>
            <a:off x="3974862" y="3152892"/>
            <a:ext cx="315611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Before we start, please ensure that:</a:t>
            </a:r>
          </a:p>
        </p:txBody>
      </p:sp>
      <p:pic>
        <p:nvPicPr>
          <p:cNvPr id="24" name="Graphic 23" descr="Radio microphone">
            <a:extLst>
              <a:ext uri="{FF2B5EF4-FFF2-40B4-BE49-F238E27FC236}">
                <a16:creationId xmlns:a16="http://schemas.microsoft.com/office/drawing/2014/main" id="{2DCBD315-BD0D-742C-429A-D6B74881E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8313" y="3549297"/>
            <a:ext cx="695189" cy="69518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C3FAB4-0A62-AD72-451D-51492E421CE6}"/>
              </a:ext>
            </a:extLst>
          </p:cNvPr>
          <p:cNvCxnSpPr>
            <a:cxnSpLocks/>
          </p:cNvCxnSpPr>
          <p:nvPr/>
        </p:nvCxnSpPr>
        <p:spPr>
          <a:xfrm>
            <a:off x="3986828" y="3635547"/>
            <a:ext cx="460711" cy="5226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3CB0540-6BC3-0BB8-CEB0-CF13EAD22E98}"/>
              </a:ext>
            </a:extLst>
          </p:cNvPr>
          <p:cNvSpPr txBox="1"/>
          <p:nvPr/>
        </p:nvSpPr>
        <p:spPr>
          <a:xfrm>
            <a:off x="4692301" y="3635281"/>
            <a:ext cx="157805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Your microphone is muted</a:t>
            </a:r>
          </a:p>
        </p:txBody>
      </p:sp>
      <p:pic>
        <p:nvPicPr>
          <p:cNvPr id="7" name="Graphic 6" descr="Chat bubble">
            <a:extLst>
              <a:ext uri="{FF2B5EF4-FFF2-40B4-BE49-F238E27FC236}">
                <a16:creationId xmlns:a16="http://schemas.microsoft.com/office/drawing/2014/main" id="{360F863E-3382-ECEE-5ED1-F2502D7A1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9500" y="3523857"/>
            <a:ext cx="738664" cy="738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B8DA5B-D507-F170-74E4-70B6943DACAB}"/>
              </a:ext>
            </a:extLst>
          </p:cNvPr>
          <p:cNvSpPr txBox="1"/>
          <p:nvPr/>
        </p:nvSpPr>
        <p:spPr>
          <a:xfrm>
            <a:off x="7369551" y="3632014"/>
            <a:ext cx="157805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You can see and use the chat box</a:t>
            </a:r>
          </a:p>
        </p:txBody>
      </p:sp>
      <p:pic>
        <p:nvPicPr>
          <p:cNvPr id="14" name="Graphic 4" descr="A blue and orange letters&#10;&#10;Description automatically generated">
            <a:extLst>
              <a:ext uri="{FF2B5EF4-FFF2-40B4-BE49-F238E27FC236}">
                <a16:creationId xmlns:a16="http://schemas.microsoft.com/office/drawing/2014/main" id="{A9F81E12-5D52-2FF2-DB53-94CCB46816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61" y="512196"/>
            <a:ext cx="2158270" cy="5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Top tips for better community engagement 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8" y="1022059"/>
            <a:ext cx="6048767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42900" indent="-342900">
              <a:lnSpc>
                <a:spcPts val="1880"/>
              </a:lnSpc>
              <a:buFont typeface="+mj-lt"/>
              <a:buAutoNum type="arabicPeriod"/>
            </a:pPr>
            <a:r>
              <a:rPr lang="en-GB" sz="1400" dirty="0"/>
              <a:t>Ensure that your community engagement is linked to the culture, ethos, and values of the organisation and isn’t just an add on </a:t>
            </a:r>
          </a:p>
          <a:p>
            <a:pPr marL="342900" indent="-342900">
              <a:lnSpc>
                <a:spcPts val="1880"/>
              </a:lnSpc>
              <a:buFont typeface="+mj-lt"/>
              <a:buAutoNum type="arabicPeriod"/>
            </a:pPr>
            <a:r>
              <a:rPr lang="en-GB" sz="1400" dirty="0"/>
              <a:t>Listen, to your community …  and then listen some more.</a:t>
            </a:r>
          </a:p>
          <a:p>
            <a:pPr marL="342900" indent="-342900">
              <a:lnSpc>
                <a:spcPts val="1880"/>
              </a:lnSpc>
              <a:buFont typeface="+mj-lt"/>
              <a:buAutoNum type="arabicPeriod"/>
            </a:pPr>
            <a:r>
              <a:rPr lang="en-GB" sz="1400" dirty="0"/>
              <a:t>Make changes to your organisation offer as the community changes- listen to the feedback</a:t>
            </a:r>
          </a:p>
          <a:p>
            <a:pPr marL="342900" indent="-342900">
              <a:lnSpc>
                <a:spcPts val="1880"/>
              </a:lnSpc>
              <a:buFont typeface="+mj-lt"/>
              <a:buAutoNum type="arabicPeriod"/>
            </a:pPr>
            <a:r>
              <a:rPr lang="en-GB" sz="1400" dirty="0"/>
              <a:t>Do what you say you are going to do and show people you have made these changes.</a:t>
            </a:r>
          </a:p>
          <a:p>
            <a:pPr marL="342900" indent="-342900">
              <a:lnSpc>
                <a:spcPts val="1880"/>
              </a:lnSpc>
              <a:buFont typeface="+mj-lt"/>
              <a:buAutoNum type="arabicPeriod"/>
            </a:pPr>
            <a:r>
              <a:rPr lang="en-GB" sz="1400" dirty="0"/>
              <a:t>Relate to people, business, local organisations and understand that communities are diverse.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199742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Action plan for community engagement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FE6CC82-D00A-8DFB-E93D-E2D54E39E7B8}"/>
              </a:ext>
            </a:extLst>
          </p:cNvPr>
          <p:cNvSpPr/>
          <p:nvPr/>
        </p:nvSpPr>
        <p:spPr>
          <a:xfrm>
            <a:off x="240381" y="878292"/>
            <a:ext cx="2090947" cy="1194653"/>
          </a:xfrm>
          <a:prstGeom prst="homePlate">
            <a:avLst/>
          </a:prstGeom>
          <a:solidFill>
            <a:srgbClr val="871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Sofia Pro Light" panose="020B0604020202020204" charset="0"/>
              </a:rPr>
              <a:t>Where are we now regarding community engagement?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A09ED0E-45D2-8414-E185-11B5DC059621}"/>
              </a:ext>
            </a:extLst>
          </p:cNvPr>
          <p:cNvSpPr/>
          <p:nvPr/>
        </p:nvSpPr>
        <p:spPr>
          <a:xfrm>
            <a:off x="2449656" y="900458"/>
            <a:ext cx="2090947" cy="1194651"/>
          </a:xfrm>
          <a:prstGeom prst="homePlate">
            <a:avLst/>
          </a:prstGeom>
          <a:solidFill>
            <a:srgbClr val="F89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Sofia Pro Light" panose="020B0604020202020204" charset="0"/>
              </a:rPr>
              <a:t>Where do we want to be?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258EAA91-F84F-2286-5460-0720C1146718}"/>
              </a:ext>
            </a:extLst>
          </p:cNvPr>
          <p:cNvSpPr/>
          <p:nvPr/>
        </p:nvSpPr>
        <p:spPr>
          <a:xfrm>
            <a:off x="4658931" y="900458"/>
            <a:ext cx="2090952" cy="1194651"/>
          </a:xfrm>
          <a:prstGeom prst="homePlate">
            <a:avLst/>
          </a:prstGeom>
          <a:solidFill>
            <a:srgbClr val="39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Sofia Pro Light" panose="020B0604020202020204" charset="0"/>
              </a:rPr>
              <a:t>How are we going to get there? What actions are we going to take?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989AF84-1382-EDCD-2A7D-5FB1B8D0696A}"/>
              </a:ext>
            </a:extLst>
          </p:cNvPr>
          <p:cNvSpPr/>
          <p:nvPr/>
        </p:nvSpPr>
        <p:spPr>
          <a:xfrm>
            <a:off x="6868210" y="876754"/>
            <a:ext cx="2090952" cy="1194651"/>
          </a:xfrm>
          <a:prstGeom prst="homePlate">
            <a:avLst/>
          </a:prstGeom>
          <a:solidFill>
            <a:srgbClr val="33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Sofia Pro Light" panose="020B0604020202020204" charset="0"/>
              </a:rPr>
              <a:t>How will this increase participation/volunteering?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A11C3-48BA-4E2C-DD65-7DB297844FE5}"/>
              </a:ext>
            </a:extLst>
          </p:cNvPr>
          <p:cNvSpPr txBox="1"/>
          <p:nvPr/>
        </p:nvSpPr>
        <p:spPr>
          <a:xfrm>
            <a:off x="99105" y="2129155"/>
            <a:ext cx="21277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How many contacts to you have?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How many partnerships?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What is the community perception of the organisation?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What are the potential benefits in changing the organisation’s approach to community engagement?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642E0-4BD6-D747-60D1-0C5A1ACDAEBC}"/>
              </a:ext>
            </a:extLst>
          </p:cNvPr>
          <p:cNvSpPr txBox="1"/>
          <p:nvPr/>
        </p:nvSpPr>
        <p:spPr>
          <a:xfrm>
            <a:off x="2339815" y="2129155"/>
            <a:ext cx="2279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Community engagement mission statement?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Sofia Pro Light" panose="020B0604020202020204" charset="0"/>
            </a:endParaRP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Number of positive relationship you would like?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Sofia Pro Light" panose="020B0604020202020204" charset="0"/>
            </a:endParaRP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Number of partners?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Sofia Pro Light" panose="020B0604020202020204" charset="0"/>
            </a:endParaRP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Increased community viability and visibility?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A55D7D-333E-046A-CE9E-2B825FB4D15E}"/>
              </a:ext>
            </a:extLst>
          </p:cNvPr>
          <p:cNvSpPr txBox="1"/>
          <p:nvPr/>
        </p:nvSpPr>
        <p:spPr>
          <a:xfrm>
            <a:off x="6861824" y="2163505"/>
            <a:ext cx="1994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Look at each of the actions - will it truly increase participation ? If so, how?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Sofia Pro Light" panose="020B0604020202020204" charset="0"/>
            </a:endParaRP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If no, why, and does it need to be on your plan?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EF2D4-1674-A7FD-4338-CFB7163518E5}"/>
              </a:ext>
            </a:extLst>
          </p:cNvPr>
          <p:cNvSpPr txBox="1"/>
          <p:nvPr/>
        </p:nvSpPr>
        <p:spPr>
          <a:xfrm>
            <a:off x="4658931" y="2155748"/>
            <a:ext cx="1994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Sofia Pro Light" panose="020B0604020202020204" charset="0"/>
              </a:rPr>
              <a:t>For example:</a:t>
            </a:r>
          </a:p>
          <a:p>
            <a:endParaRPr lang="en-GB" sz="1200" dirty="0">
              <a:latin typeface="Sofia Pro Light" panose="020B0604020202020204" charset="0"/>
            </a:endParaRP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write a strategy </a:t>
            </a:r>
          </a:p>
          <a:p>
            <a:pPr marL="171450" indent="-1714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do some local research</a:t>
            </a:r>
          </a:p>
          <a:p>
            <a:pPr marL="285737" indent="-285737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consult the community</a:t>
            </a:r>
          </a:p>
          <a:p>
            <a:pPr marL="285737" indent="-285737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Contact local groups</a:t>
            </a:r>
          </a:p>
          <a:p>
            <a:pPr marL="285737" indent="-285737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Sofia Pro Light" panose="020B0604020202020204" charset="0"/>
              </a:rPr>
              <a:t>Attend local events </a:t>
            </a:r>
          </a:p>
          <a:p>
            <a:pPr marL="285737" indent="-285737">
              <a:buFontTx/>
              <a:buChar char="-"/>
            </a:pPr>
            <a:endParaRPr lang="en-GB" sz="1200" dirty="0">
              <a:latin typeface="Sofia Pr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119" y="1915677"/>
            <a:ext cx="7914681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dirty="0"/>
              <a:t>https://www.youtube.com/watch?v=krukc_GDJVY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Reflection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138" y="1361343"/>
            <a:ext cx="5434758" cy="115088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3200" b="1"/>
              <a:t>What will you take away from this session?</a:t>
            </a:r>
            <a:endParaRPr lang="en-US" sz="3200" b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Graphic 1" descr="Questions with solid fill">
            <a:extLst>
              <a:ext uri="{FF2B5EF4-FFF2-40B4-BE49-F238E27FC236}">
                <a16:creationId xmlns:a16="http://schemas.microsoft.com/office/drawing/2014/main" id="{4108F81B-3453-0EB7-8D05-EE3259E0D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888" y="3003750"/>
            <a:ext cx="914400" cy="914400"/>
          </a:xfrm>
          <a:prstGeom prst="rect">
            <a:avLst/>
          </a:prstGeom>
        </p:spPr>
      </p:pic>
      <p:pic>
        <p:nvPicPr>
          <p:cNvPr id="4" name="Graphic 3" descr="Person eating with solid fill">
            <a:extLst>
              <a:ext uri="{FF2B5EF4-FFF2-40B4-BE49-F238E27FC236}">
                <a16:creationId xmlns:a16="http://schemas.microsoft.com/office/drawing/2014/main" id="{0C5D406B-090B-2BCC-D357-A487A9710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49352" y="3038763"/>
            <a:ext cx="914400" cy="914400"/>
          </a:xfrm>
          <a:prstGeom prst="rect">
            <a:avLst/>
          </a:prstGeom>
        </p:spPr>
      </p:pic>
      <p:pic>
        <p:nvPicPr>
          <p:cNvPr id="5" name="Graphic 4" descr="Horseshoe with solid fill">
            <a:extLst>
              <a:ext uri="{FF2B5EF4-FFF2-40B4-BE49-F238E27FC236}">
                <a16:creationId xmlns:a16="http://schemas.microsoft.com/office/drawing/2014/main" id="{1F5D61A3-A546-8B88-9736-3C5A838D4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8952" y="3038763"/>
            <a:ext cx="914400" cy="914400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2B35353-8C75-C8B4-FAE7-74055554C36C}"/>
              </a:ext>
            </a:extLst>
          </p:cNvPr>
          <p:cNvSpPr txBox="1">
            <a:spLocks/>
          </p:cNvSpPr>
          <p:nvPr/>
        </p:nvSpPr>
        <p:spPr>
          <a:xfrm>
            <a:off x="1415538" y="3166751"/>
            <a:ext cx="1543898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Any questions?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E7A292-D935-5354-C068-8A114C709DC8}"/>
              </a:ext>
            </a:extLst>
          </p:cNvPr>
          <p:cNvSpPr txBox="1">
            <a:spLocks/>
          </p:cNvSpPr>
          <p:nvPr/>
        </p:nvSpPr>
        <p:spPr>
          <a:xfrm>
            <a:off x="4087269" y="3214580"/>
            <a:ext cx="2137136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Please complete the evaluation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3B81D7B-5465-EFCA-AD35-CAEB2330400E}"/>
              </a:ext>
            </a:extLst>
          </p:cNvPr>
          <p:cNvSpPr txBox="1">
            <a:spLocks/>
          </p:cNvSpPr>
          <p:nvPr/>
        </p:nvSpPr>
        <p:spPr>
          <a:xfrm>
            <a:off x="7538531" y="3214580"/>
            <a:ext cx="1085933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Good luck!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D600C-6DD0-27F6-BF73-3B2C65F8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EC00C-25BA-EAB6-408C-5277DBD51C2E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12" name="Picture 11" descr="A white and black logo&#10;&#10;Description automatically generated">
            <a:extLst>
              <a:ext uri="{FF2B5EF4-FFF2-40B4-BE49-F238E27FC236}">
                <a16:creationId xmlns:a16="http://schemas.microsoft.com/office/drawing/2014/main" id="{B9963C7D-6B02-EB19-F7E5-4B4D39FC6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Feedback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43" y="1847373"/>
            <a:ext cx="5953120" cy="1061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dirty="0">
                <a:latin typeface="Sofia Pro Light"/>
                <a:cs typeface="Poppins Light"/>
              </a:rPr>
              <a:t>Please take the time to fill in the evaluation survey by scanning the QR code.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 dirty="0">
                <a:latin typeface="Sofia Pro Light"/>
                <a:cs typeface="Poppins Light"/>
              </a:rPr>
              <a:t>Alternatively, the tutor will put the link in the chat box for you.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 dirty="0">
                <a:latin typeface="Sofia Pro Light"/>
                <a:cs typeface="Poppins Light"/>
              </a:rPr>
              <a:t>- Thanks in advance, the Buddle Team.</a:t>
            </a:r>
            <a:endParaRPr lang="en-GB" dirty="0">
              <a:latin typeface="Sofia Pro Light"/>
              <a:cs typeface="Poppins Light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Graphic 1" descr="Chat bubble">
            <a:extLst>
              <a:ext uri="{FF2B5EF4-FFF2-40B4-BE49-F238E27FC236}">
                <a16:creationId xmlns:a16="http://schemas.microsoft.com/office/drawing/2014/main" id="{D4E73D10-2F5C-2F2E-7EDA-3875E6096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2768" y="4199117"/>
            <a:ext cx="654060" cy="654060"/>
          </a:xfrm>
          <a:prstGeom prst="rect">
            <a:avLst/>
          </a:prstGeom>
        </p:spPr>
      </p:pic>
      <p:pic>
        <p:nvPicPr>
          <p:cNvPr id="4" name="Graphic 3" descr="Radio microphone">
            <a:extLst>
              <a:ext uri="{FF2B5EF4-FFF2-40B4-BE49-F238E27FC236}">
                <a16:creationId xmlns:a16="http://schemas.microsoft.com/office/drawing/2014/main" id="{E3ED4AF2-BB9A-2C4A-542A-65EA54D3B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6558" y="4199117"/>
            <a:ext cx="654060" cy="654060"/>
          </a:xfrm>
          <a:prstGeom prst="rect">
            <a:avLst/>
          </a:prstGeom>
        </p:spPr>
      </p:pic>
      <p:pic>
        <p:nvPicPr>
          <p:cNvPr id="5" name="Graphic 4" descr="Pen">
            <a:extLst>
              <a:ext uri="{FF2B5EF4-FFF2-40B4-BE49-F238E27FC236}">
                <a16:creationId xmlns:a16="http://schemas.microsoft.com/office/drawing/2014/main" id="{5C9B3943-DCDC-A9A1-61F9-EEE553BAB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7924" y="4202095"/>
            <a:ext cx="587947" cy="587947"/>
          </a:xfrm>
          <a:prstGeom prst="rect">
            <a:avLst/>
          </a:prstGeom>
        </p:spPr>
      </p:pic>
      <p:pic>
        <p:nvPicPr>
          <p:cNvPr id="6" name="Graphic 5" descr="Smiling face outline">
            <a:extLst>
              <a:ext uri="{FF2B5EF4-FFF2-40B4-BE49-F238E27FC236}">
                <a16:creationId xmlns:a16="http://schemas.microsoft.com/office/drawing/2014/main" id="{EEED9B44-9EDF-97E3-326A-415C22D94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3123" y="4137430"/>
            <a:ext cx="769915" cy="769915"/>
          </a:xfrm>
          <a:prstGeom prst="rect">
            <a:avLst/>
          </a:prstGeom>
        </p:spPr>
      </p:pic>
      <p:pic>
        <p:nvPicPr>
          <p:cNvPr id="8" name="Graphic 7" descr="Clipboard">
            <a:extLst>
              <a:ext uri="{FF2B5EF4-FFF2-40B4-BE49-F238E27FC236}">
                <a16:creationId xmlns:a16="http://schemas.microsoft.com/office/drawing/2014/main" id="{569B1620-EFA2-524B-85FA-93B71CD3D4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7844" y="4202095"/>
            <a:ext cx="587947" cy="587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6E5CD-F44D-FA41-DA27-087C3BFD86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51" y="1497266"/>
            <a:ext cx="1697295" cy="16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Recap: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dirty="0"/>
              <a:t>By the end of this workshop, you will be able to:</a:t>
            </a:r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Understand the principles of community engagement</a:t>
            </a:r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Explore the benefits of community engagement for both the organisation and the community</a:t>
            </a:r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Explore how their organisation can meet the needs of the local community and identified how to engage with their community </a:t>
            </a:r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Identify actions to improve your organisation’s community engagement and increase participation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F9BA2-8101-63DB-54CE-92F77BCEA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967C1-A8D8-9F9F-91E8-C0F0A38A4034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726F6A0D-7495-1A48-BFF2-0B93D8F25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E430C3-FF94-DA0F-A157-CDE45C618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0" y="502033"/>
            <a:ext cx="9137524" cy="44487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  <a:latin typeface="Sofia Pro Semi Bold"/>
                <a:cs typeface="Poppins SemiBold"/>
              </a:rPr>
              <a:t>Buddle training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7B716A7-9171-4CAB-04CD-CFCE63A3A8CC}"/>
              </a:ext>
            </a:extLst>
          </p:cNvPr>
          <p:cNvGraphicFramePr>
            <a:graphicFrameLocks noGrp="1"/>
          </p:cNvGraphicFramePr>
          <p:nvPr/>
        </p:nvGraphicFramePr>
        <p:xfrm>
          <a:off x="1236141" y="1069194"/>
          <a:ext cx="6889535" cy="3422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07">
                  <a:extLst>
                    <a:ext uri="{9D8B030D-6E8A-4147-A177-3AD203B41FA5}">
                      <a16:colId xmlns:a16="http://schemas.microsoft.com/office/drawing/2014/main" val="3601450900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437472167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804639007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373729571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920962508"/>
                    </a:ext>
                  </a:extLst>
                </a:gridCol>
              </a:tblGrid>
              <a:tr h="91861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Getting Organised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Inclusion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Getting Help From People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Money Matters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Develop and Grow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662177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Sofia Pro Regular"/>
                          <a:ea typeface="+mn-ea"/>
                          <a:cs typeface="+mn-cs"/>
                        </a:rPr>
                        <a:t>Leadership and Your People </a:t>
                      </a:r>
                      <a:endParaRPr lang="en-GB" sz="1200">
                        <a:latin typeface="Sofia Pr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Your Culture and Values In Your Organisation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Maximising Your Volunteers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Raising Money to Sustain Your Organisation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Promoting Your Offer Using Social 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458543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Exploring Legal </a:t>
                      </a:r>
                      <a:br>
                        <a:rPr lang="en-GB" sz="1200" dirty="0">
                          <a:latin typeface="Sofia Pro Regular"/>
                        </a:rPr>
                      </a:br>
                      <a:r>
                        <a:rPr lang="en-GB" sz="1200" dirty="0">
                          <a:latin typeface="Sofia Pro Regular"/>
                        </a:rPr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Engaging different People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Financial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Creating a Marketing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986903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Simply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Positive Experiences For All People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Dealing With Increasing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>
                          <a:latin typeface="Sofia Pro Regular"/>
                        </a:rPr>
                        <a:t>Engaging your community</a:t>
                      </a:r>
                      <a:endParaRPr lang="en-US" dirty="0">
                        <a:latin typeface="Sofia Pro Reg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97191"/>
                  </a:ext>
                </a:extLst>
              </a:tr>
            </a:tbl>
          </a:graphicData>
        </a:graphic>
      </p:graphicFrame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FE16E40-96D2-A1CE-CD06-B66C86465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84" y="4769118"/>
            <a:ext cx="7914681" cy="47908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lnSpc>
                <a:spcPts val="1880"/>
              </a:lnSpc>
              <a:buClr>
                <a:schemeClr val="tx2"/>
              </a:buClr>
            </a:pPr>
            <a:r>
              <a:rPr lang="en-US" sz="1600" b="1" dirty="0"/>
              <a:t>See future dates at www.Buddle.co</a:t>
            </a:r>
          </a:p>
        </p:txBody>
      </p:sp>
    </p:spTree>
    <p:extLst>
      <p:ext uri="{BB962C8B-B14F-4D97-AF65-F5344CB8AC3E}">
        <p14:creationId xmlns:p14="http://schemas.microsoft.com/office/powerpoint/2010/main" val="194604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D2283A-C130-804F-2975-C044BDA57095}"/>
              </a:ext>
            </a:extLst>
          </p:cNvPr>
          <p:cNvGrpSpPr/>
          <p:nvPr/>
        </p:nvGrpSpPr>
        <p:grpSpPr>
          <a:xfrm>
            <a:off x="2977637" y="563267"/>
            <a:ext cx="5589611" cy="3562237"/>
            <a:chOff x="3234308" y="935622"/>
            <a:chExt cx="5589611" cy="3562237"/>
          </a:xfrm>
        </p:grpSpPr>
        <p:pic>
          <p:nvPicPr>
            <p:cNvPr id="6" name="Picture 5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EF6D1013-C5BE-6DE1-C2C3-1C89A2DD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178" y="935622"/>
              <a:ext cx="4390200" cy="3240000"/>
            </a:xfrm>
            <a:prstGeom prst="rect">
              <a:avLst/>
            </a:prstGeom>
          </p:spPr>
        </p:pic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D487243-FB5A-F7C8-0D45-B08F58ED2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921" y="935622"/>
              <a:ext cx="4388400" cy="3238673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A9545D8-DD83-652D-CC1B-ABF76722C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79266" y="1404966"/>
              <a:ext cx="4644653" cy="309289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610C224-CC9C-3FAF-0582-E9596E3AAB74}"/>
                </a:ext>
              </a:extLst>
            </p:cNvPr>
            <p:cNvSpPr/>
            <p:nvPr/>
          </p:nvSpPr>
          <p:spPr>
            <a:xfrm>
              <a:off x="3234308" y="3697458"/>
              <a:ext cx="666947" cy="66694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5FDE38B-EF5F-ACE9-8154-EA5FE3BB0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" y="5099235"/>
            <a:ext cx="9144000" cy="67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A07DF-F8EB-6522-375C-CCB12C61830D}"/>
              </a:ext>
            </a:extLst>
          </p:cNvPr>
          <p:cNvSpPr txBox="1"/>
          <p:nvPr/>
        </p:nvSpPr>
        <p:spPr>
          <a:xfrm>
            <a:off x="750056" y="1851922"/>
            <a:ext cx="366377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F336C"/>
                </a:highlight>
                <a:uLnTx/>
                <a:uFillTx/>
                <a:latin typeface="Sofia Pro Semi Bold" panose="020B0000000000000000" pitchFamily="34" charset="0"/>
                <a:ea typeface="+mn-ea"/>
                <a:cs typeface="Poppins SemiBold" panose="02000000000000000000" pitchFamily="2" charset="77"/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9686F-CC2A-30B1-470F-1AF77574B7D1}"/>
              </a:ext>
            </a:extLst>
          </p:cNvPr>
          <p:cNvSpPr txBox="1"/>
          <p:nvPr/>
        </p:nvSpPr>
        <p:spPr>
          <a:xfrm>
            <a:off x="7777018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 Regular" panose="020B0000000000000000" pitchFamily="34" charset="0"/>
                <a:ea typeface="+mn-ea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11" name="Picture 10" descr="A white and black logo&#10;&#10;Description automatically generated">
            <a:extLst>
              <a:ext uri="{FF2B5EF4-FFF2-40B4-BE49-F238E27FC236}">
                <a16:creationId xmlns:a16="http://schemas.microsoft.com/office/drawing/2014/main" id="{45668AD1-AFB3-19C2-9952-0443F6110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pic>
        <p:nvPicPr>
          <p:cNvPr id="12" name="Graphic 10">
            <a:extLst>
              <a:ext uri="{FF2B5EF4-FFF2-40B4-BE49-F238E27FC236}">
                <a16:creationId xmlns:a16="http://schemas.microsoft.com/office/drawing/2014/main" id="{4739310B-53EB-ED7E-7AF5-2AEF9B6C39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7399"/>
            <a:ext cx="694623" cy="1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quare with orange border&#10;&#10;Description automatically generated">
            <a:extLst>
              <a:ext uri="{FF2B5EF4-FFF2-40B4-BE49-F238E27FC236}">
                <a16:creationId xmlns:a16="http://schemas.microsoft.com/office/drawing/2014/main" id="{4DF58742-EE94-83AD-D51C-BF7D66E85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8" y="793535"/>
            <a:ext cx="1938566" cy="1938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4147-9912-F946-DBB4-B09AB2ED1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678" y="644537"/>
            <a:ext cx="3498403" cy="35734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A little about me…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46" y="2909182"/>
            <a:ext cx="2469232" cy="1124191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dirty="0">
                <a:latin typeface="Sofia Pro Light"/>
                <a:cs typeface="Poppins Light"/>
              </a:rPr>
              <a:t>- Jo Pilgrim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GB" sz="1400" dirty="0">
                <a:latin typeface="Sofia Pro Light"/>
                <a:cs typeface="Poppins Light"/>
              </a:rPr>
              <a:t>-</a:t>
            </a:r>
            <a:r>
              <a:rPr lang="en-GB" dirty="0">
                <a:latin typeface="Sofia Pro Light"/>
                <a:cs typeface="Poppins Light"/>
              </a:rPr>
              <a:t> Senior Consultant Sport Structures</a:t>
            </a:r>
          </a:p>
          <a:p>
            <a:r>
              <a:rPr lang="en-GB" sz="1400">
                <a:latin typeface="Sofia Pro Light"/>
                <a:cs typeface="Poppins Light"/>
              </a:rPr>
              <a:t>- </a:t>
            </a:r>
            <a:r>
              <a:rPr lang="en-GB">
                <a:latin typeface="Sofia Pro Light"/>
                <a:cs typeface="Poppins Light"/>
              </a:rPr>
              <a:t> 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52859-566A-154D-8464-576051942917}"/>
              </a:ext>
            </a:extLst>
          </p:cNvPr>
          <p:cNvSpPr txBox="1"/>
          <p:nvPr/>
        </p:nvSpPr>
        <p:spPr>
          <a:xfrm>
            <a:off x="4385885" y="869534"/>
            <a:ext cx="363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… and you!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B6FA20-16A7-3047-9733-EA8641AEC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937" y="305280"/>
            <a:ext cx="694623" cy="1835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5A53D4-1204-F732-D56C-16B161615BB8}"/>
              </a:ext>
            </a:extLst>
          </p:cNvPr>
          <p:cNvSpPr txBox="1"/>
          <p:nvPr/>
        </p:nvSpPr>
        <p:spPr>
          <a:xfrm>
            <a:off x="4507751" y="1914168"/>
            <a:ext cx="3110687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4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Add some info about you in the chat</a:t>
            </a:r>
          </a:p>
          <a:p>
            <a:pPr>
              <a:spcAft>
                <a:spcPts val="1800"/>
              </a:spcAft>
            </a:pPr>
            <a:r>
              <a:rPr lang="en-US" sz="14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- Your Club/</a:t>
            </a:r>
            <a:r>
              <a:rPr lang="en-US" sz="1400" dirty="0" err="1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Organisation</a:t>
            </a:r>
            <a:r>
              <a:rPr lang="en-US" sz="14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 Name</a:t>
            </a:r>
          </a:p>
          <a:p>
            <a:pPr>
              <a:spcAft>
                <a:spcPts val="1800"/>
              </a:spcAft>
            </a:pPr>
            <a:r>
              <a:rPr lang="en-US" sz="14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- Where you are based</a:t>
            </a:r>
          </a:p>
          <a:p>
            <a:pPr>
              <a:spcAft>
                <a:spcPts val="1800"/>
              </a:spcAft>
            </a:pPr>
            <a:r>
              <a:rPr lang="en-US" sz="1400" dirty="0">
                <a:solidFill>
                  <a:schemeClr val="bg1"/>
                </a:solidFill>
                <a:latin typeface="Sofia Pro Regular"/>
                <a:cs typeface="Poppins"/>
              </a:rPr>
              <a:t>- What you would like to gain from this workshop?</a:t>
            </a:r>
          </a:p>
          <a:p>
            <a:pPr algn="r"/>
            <a:endParaRPr lang="en-US" sz="1400" dirty="0">
              <a:solidFill>
                <a:schemeClr val="bg1"/>
              </a:solidFill>
              <a:latin typeface="Sofia Pro Regular" panose="020B0000000000000000" pitchFamily="34" charset="0"/>
              <a:cs typeface="Poppins" panose="02000000000000000000" pitchFamily="2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FAF4E7-63F0-FF2A-E626-FB68FC039F02}"/>
              </a:ext>
            </a:extLst>
          </p:cNvPr>
          <p:cNvSpPr/>
          <p:nvPr/>
        </p:nvSpPr>
        <p:spPr>
          <a:xfrm>
            <a:off x="1825008" y="793535"/>
            <a:ext cx="358218" cy="343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59EEBA1-C146-0488-0A10-7074BD02AFE4}"/>
              </a:ext>
            </a:extLst>
          </p:cNvPr>
          <p:cNvSpPr txBox="1">
            <a:spLocks/>
          </p:cNvSpPr>
          <p:nvPr/>
        </p:nvSpPr>
        <p:spPr>
          <a:xfrm>
            <a:off x="1066233" y="1674397"/>
            <a:ext cx="968715" cy="449317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Add Tutor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BFACF-4878-1DAF-53B6-493926EAF6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74974-2518-9861-B6EA-3CF34CABC345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6" name="Picture 5" descr="A white and black logo&#10;&#10;Description automatically generated">
            <a:extLst>
              <a:ext uri="{FF2B5EF4-FFF2-40B4-BE49-F238E27FC236}">
                <a16:creationId xmlns:a16="http://schemas.microsoft.com/office/drawing/2014/main" id="{87B4FCBA-8D96-661E-15AE-2FCEC8E00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Learning Agreement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19" name="Graphic 18" descr="Questions">
            <a:extLst>
              <a:ext uri="{FF2B5EF4-FFF2-40B4-BE49-F238E27FC236}">
                <a16:creationId xmlns:a16="http://schemas.microsoft.com/office/drawing/2014/main" id="{D59CDCD1-1423-3F3E-0280-1198728C0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6501" y="1621950"/>
            <a:ext cx="1128684" cy="1128684"/>
          </a:xfrm>
          <a:prstGeom prst="rect">
            <a:avLst/>
          </a:prstGeom>
        </p:spPr>
      </p:pic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5BD0F8A1-82BA-8008-7E78-6CF96745BBCE}"/>
              </a:ext>
            </a:extLst>
          </p:cNvPr>
          <p:cNvSpPr txBox="1">
            <a:spLocks/>
          </p:cNvSpPr>
          <p:nvPr/>
        </p:nvSpPr>
        <p:spPr>
          <a:xfrm>
            <a:off x="438815" y="1136074"/>
            <a:ext cx="6514075" cy="2995556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Respect everybody 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Participate actively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Use technology responsibly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Be engaged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Challenge each other positively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Put phones on silent and return calls at an appropriate time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Avoid sharing any personal/sensitive information outside of the session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B0AC99-CFB3-B823-371F-343FA0B87E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286095"/>
            <a:ext cx="9144000" cy="8054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9C9359-A055-0EB5-06BB-13B6C509BFDC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31" name="Picture 30" descr="A white and black logo&#10;&#10;Description automatically generated">
            <a:extLst>
              <a:ext uri="{FF2B5EF4-FFF2-40B4-BE49-F238E27FC236}">
                <a16:creationId xmlns:a16="http://schemas.microsoft.com/office/drawing/2014/main" id="{116FC128-1295-D57D-AB60-E7C03FFEA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What we’ll cover: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By the end of this workshop, you will be able to: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b="1" dirty="0"/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Understand the principles of community engagement</a:t>
            </a:r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Explore the benefits of community engagement for both the organisation and the community</a:t>
            </a:r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Explore how their organisation can meet the needs of the local community and identified how to engage with their community </a:t>
            </a:r>
          </a:p>
          <a:p>
            <a:pPr marL="285750" indent="-285750">
              <a:lnSpc>
                <a:spcPts val="188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Identify actions to improve your organisation’s community engagement and increase participation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Community Engagement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432440"/>
            <a:ext cx="4366410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800" b="1" dirty="0"/>
              <a:t>What does community engagement mean to you 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1" dirty="0"/>
              <a:t>What does it mean to your </a:t>
            </a:r>
            <a:r>
              <a:rPr lang="en-GB" sz="2800" b="1" dirty="0" err="1"/>
              <a:t>orginsation</a:t>
            </a:r>
            <a:endParaRPr lang="en-GB" sz="2800" b="1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pic>
        <p:nvPicPr>
          <p:cNvPr id="6" name="Picture 2" descr="Effective Engagement">
            <a:extLst>
              <a:ext uri="{FF2B5EF4-FFF2-40B4-BE49-F238E27FC236}">
                <a16:creationId xmlns:a16="http://schemas.microsoft.com/office/drawing/2014/main" id="{E91BD29C-EE96-259B-4439-7E73EA88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08" y="1194986"/>
            <a:ext cx="3396427" cy="24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Community Engagement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32440"/>
            <a:ext cx="3147697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dirty="0"/>
              <a:t>A process that builds a </a:t>
            </a:r>
            <a:r>
              <a:rPr lang="en-GB" sz="1400" b="1" dirty="0"/>
              <a:t>strong</a:t>
            </a:r>
            <a:r>
              <a:rPr lang="en-GB" sz="1400" dirty="0"/>
              <a:t> and </a:t>
            </a:r>
            <a:r>
              <a:rPr lang="en-GB" sz="1400" b="1" dirty="0"/>
              <a:t>ongoing relationship </a:t>
            </a:r>
            <a:r>
              <a:rPr lang="en-GB" sz="1400" dirty="0"/>
              <a:t>between an organisation and an identified ‘community’ to apply a </a:t>
            </a:r>
            <a:r>
              <a:rPr lang="en-GB" sz="1400" b="1" dirty="0"/>
              <a:t>collective vision </a:t>
            </a:r>
            <a:r>
              <a:rPr lang="en-GB" sz="1400" dirty="0"/>
              <a:t>for the </a:t>
            </a:r>
            <a:r>
              <a:rPr lang="en-GB" sz="1400" b="1" dirty="0"/>
              <a:t>benefit of the community and organisation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pic>
        <p:nvPicPr>
          <p:cNvPr id="6" name="Picture 2" descr="Effective Engagement">
            <a:extLst>
              <a:ext uri="{FF2B5EF4-FFF2-40B4-BE49-F238E27FC236}">
                <a16:creationId xmlns:a16="http://schemas.microsoft.com/office/drawing/2014/main" id="{E91BD29C-EE96-259B-4439-7E73EA88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08" y="1194986"/>
            <a:ext cx="3396427" cy="24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959" y="1922106"/>
            <a:ext cx="6780082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What do you think are some of the key principles for Community Engagement?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Community Engagement Principles</a:t>
            </a:r>
            <a:br>
              <a:rPr lang="en-US" sz="2400" dirty="0">
                <a:solidFill>
                  <a:schemeClr val="accent6"/>
                </a:solidFill>
              </a:rPr>
            </a:b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6EAF0A-ED1C-3D5F-50C4-58416BA08B4C}"/>
              </a:ext>
            </a:extLst>
          </p:cNvPr>
          <p:cNvSpPr txBox="1">
            <a:spLocks/>
          </p:cNvSpPr>
          <p:nvPr/>
        </p:nvSpPr>
        <p:spPr>
          <a:xfrm>
            <a:off x="1136366" y="777054"/>
            <a:ext cx="7600256" cy="4187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06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5730">
              <a:spcAft>
                <a:spcPts val="900"/>
              </a:spcAft>
              <a:buClr>
                <a:prstClr val="black"/>
              </a:buClr>
              <a:defRPr/>
            </a:pPr>
            <a:endParaRPr lang="en-GB" sz="1400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7A21D2-DD06-6199-7B01-5837EA5DBA17}"/>
              </a:ext>
            </a:extLst>
          </p:cNvPr>
          <p:cNvSpPr/>
          <p:nvPr/>
        </p:nvSpPr>
        <p:spPr>
          <a:xfrm>
            <a:off x="1260682" y="861548"/>
            <a:ext cx="2329948" cy="937847"/>
          </a:xfrm>
          <a:custGeom>
            <a:avLst/>
            <a:gdLst>
              <a:gd name="connsiteX0" fmla="*/ 0 w 1853485"/>
              <a:gd name="connsiteY0" fmla="*/ 308920 h 1853485"/>
              <a:gd name="connsiteX1" fmla="*/ 308920 w 1853485"/>
              <a:gd name="connsiteY1" fmla="*/ 0 h 1853485"/>
              <a:gd name="connsiteX2" fmla="*/ 1544565 w 1853485"/>
              <a:gd name="connsiteY2" fmla="*/ 0 h 1853485"/>
              <a:gd name="connsiteX3" fmla="*/ 1853485 w 1853485"/>
              <a:gd name="connsiteY3" fmla="*/ 308920 h 1853485"/>
              <a:gd name="connsiteX4" fmla="*/ 1853485 w 1853485"/>
              <a:gd name="connsiteY4" fmla="*/ 1544565 h 1853485"/>
              <a:gd name="connsiteX5" fmla="*/ 1544565 w 1853485"/>
              <a:gd name="connsiteY5" fmla="*/ 1853485 h 1853485"/>
              <a:gd name="connsiteX6" fmla="*/ 308920 w 1853485"/>
              <a:gd name="connsiteY6" fmla="*/ 1853485 h 1853485"/>
              <a:gd name="connsiteX7" fmla="*/ 0 w 1853485"/>
              <a:gd name="connsiteY7" fmla="*/ 1544565 h 1853485"/>
              <a:gd name="connsiteX8" fmla="*/ 0 w 1853485"/>
              <a:gd name="connsiteY8" fmla="*/ 308920 h 18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85" h="1853485">
                <a:moveTo>
                  <a:pt x="0" y="308920"/>
                </a:moveTo>
                <a:cubicBezTo>
                  <a:pt x="0" y="138308"/>
                  <a:pt x="138308" y="0"/>
                  <a:pt x="308920" y="0"/>
                </a:cubicBezTo>
                <a:lnTo>
                  <a:pt x="1544565" y="0"/>
                </a:lnTo>
                <a:cubicBezTo>
                  <a:pt x="1715177" y="0"/>
                  <a:pt x="1853485" y="138308"/>
                  <a:pt x="1853485" y="308920"/>
                </a:cubicBezTo>
                <a:lnTo>
                  <a:pt x="1853485" y="1544565"/>
                </a:lnTo>
                <a:cubicBezTo>
                  <a:pt x="1853485" y="1715177"/>
                  <a:pt x="1715177" y="1853485"/>
                  <a:pt x="1544565" y="1853485"/>
                </a:cubicBezTo>
                <a:lnTo>
                  <a:pt x="308920" y="1853485"/>
                </a:lnTo>
                <a:cubicBezTo>
                  <a:pt x="138308" y="1853485"/>
                  <a:pt x="0" y="1715177"/>
                  <a:pt x="0" y="1544565"/>
                </a:cubicBezTo>
                <a:lnTo>
                  <a:pt x="0" y="308920"/>
                </a:lnTo>
                <a:close/>
              </a:path>
            </a:pathLst>
          </a:custGeom>
          <a:solidFill>
            <a:srgbClr val="871E63"/>
          </a:solidFill>
          <a:ln>
            <a:solidFill>
              <a:srgbClr val="871E6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440" tIns="151440" rIns="151440" bIns="151440" numCol="1" spcCol="1270" anchor="ctr" anchorCtr="0">
            <a:no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Memberships reflects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the diverse community they are aiming to represent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79E482B-F04E-FB4C-8841-540B75BF0031}"/>
              </a:ext>
            </a:extLst>
          </p:cNvPr>
          <p:cNvSpPr/>
          <p:nvPr/>
        </p:nvSpPr>
        <p:spPr>
          <a:xfrm>
            <a:off x="662471" y="2038081"/>
            <a:ext cx="2326426" cy="935555"/>
          </a:xfrm>
          <a:custGeom>
            <a:avLst/>
            <a:gdLst>
              <a:gd name="connsiteX0" fmla="*/ 0 w 1853485"/>
              <a:gd name="connsiteY0" fmla="*/ 308920 h 1853485"/>
              <a:gd name="connsiteX1" fmla="*/ 308920 w 1853485"/>
              <a:gd name="connsiteY1" fmla="*/ 0 h 1853485"/>
              <a:gd name="connsiteX2" fmla="*/ 1544565 w 1853485"/>
              <a:gd name="connsiteY2" fmla="*/ 0 h 1853485"/>
              <a:gd name="connsiteX3" fmla="*/ 1853485 w 1853485"/>
              <a:gd name="connsiteY3" fmla="*/ 308920 h 1853485"/>
              <a:gd name="connsiteX4" fmla="*/ 1853485 w 1853485"/>
              <a:gd name="connsiteY4" fmla="*/ 1544565 h 1853485"/>
              <a:gd name="connsiteX5" fmla="*/ 1544565 w 1853485"/>
              <a:gd name="connsiteY5" fmla="*/ 1853485 h 1853485"/>
              <a:gd name="connsiteX6" fmla="*/ 308920 w 1853485"/>
              <a:gd name="connsiteY6" fmla="*/ 1853485 h 1853485"/>
              <a:gd name="connsiteX7" fmla="*/ 0 w 1853485"/>
              <a:gd name="connsiteY7" fmla="*/ 1544565 h 1853485"/>
              <a:gd name="connsiteX8" fmla="*/ 0 w 1853485"/>
              <a:gd name="connsiteY8" fmla="*/ 308920 h 18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85" h="1853485">
                <a:moveTo>
                  <a:pt x="0" y="308920"/>
                </a:moveTo>
                <a:cubicBezTo>
                  <a:pt x="0" y="138308"/>
                  <a:pt x="138308" y="0"/>
                  <a:pt x="308920" y="0"/>
                </a:cubicBezTo>
                <a:lnTo>
                  <a:pt x="1544565" y="0"/>
                </a:lnTo>
                <a:cubicBezTo>
                  <a:pt x="1715177" y="0"/>
                  <a:pt x="1853485" y="138308"/>
                  <a:pt x="1853485" y="308920"/>
                </a:cubicBezTo>
                <a:lnTo>
                  <a:pt x="1853485" y="1544565"/>
                </a:lnTo>
                <a:cubicBezTo>
                  <a:pt x="1853485" y="1715177"/>
                  <a:pt x="1715177" y="1853485"/>
                  <a:pt x="1544565" y="1853485"/>
                </a:cubicBezTo>
                <a:lnTo>
                  <a:pt x="308920" y="1853485"/>
                </a:lnTo>
                <a:cubicBezTo>
                  <a:pt x="138308" y="1853485"/>
                  <a:pt x="0" y="1715177"/>
                  <a:pt x="0" y="1544565"/>
                </a:cubicBezTo>
                <a:lnTo>
                  <a:pt x="0" y="308920"/>
                </a:lnTo>
                <a:close/>
              </a:path>
            </a:pathLst>
          </a:custGeom>
          <a:solidFill>
            <a:srgbClr val="333770"/>
          </a:solidFill>
          <a:ln>
            <a:solidFill>
              <a:srgbClr val="333770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440" tIns="151440" rIns="151440" bIns="151440" numCol="1" spcCol="127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Community is </a:t>
            </a:r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consulted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on the offer / service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3797BB-E74A-D523-CFD2-23DF3289A7F5}"/>
              </a:ext>
            </a:extLst>
          </p:cNvPr>
          <p:cNvSpPr/>
          <p:nvPr/>
        </p:nvSpPr>
        <p:spPr>
          <a:xfrm>
            <a:off x="904971" y="3278133"/>
            <a:ext cx="2329948" cy="942410"/>
          </a:xfrm>
          <a:custGeom>
            <a:avLst/>
            <a:gdLst>
              <a:gd name="connsiteX0" fmla="*/ 0 w 1853485"/>
              <a:gd name="connsiteY0" fmla="*/ 308920 h 1853485"/>
              <a:gd name="connsiteX1" fmla="*/ 308920 w 1853485"/>
              <a:gd name="connsiteY1" fmla="*/ 0 h 1853485"/>
              <a:gd name="connsiteX2" fmla="*/ 1544565 w 1853485"/>
              <a:gd name="connsiteY2" fmla="*/ 0 h 1853485"/>
              <a:gd name="connsiteX3" fmla="*/ 1853485 w 1853485"/>
              <a:gd name="connsiteY3" fmla="*/ 308920 h 1853485"/>
              <a:gd name="connsiteX4" fmla="*/ 1853485 w 1853485"/>
              <a:gd name="connsiteY4" fmla="*/ 1544565 h 1853485"/>
              <a:gd name="connsiteX5" fmla="*/ 1544565 w 1853485"/>
              <a:gd name="connsiteY5" fmla="*/ 1853485 h 1853485"/>
              <a:gd name="connsiteX6" fmla="*/ 308920 w 1853485"/>
              <a:gd name="connsiteY6" fmla="*/ 1853485 h 1853485"/>
              <a:gd name="connsiteX7" fmla="*/ 0 w 1853485"/>
              <a:gd name="connsiteY7" fmla="*/ 1544565 h 1853485"/>
              <a:gd name="connsiteX8" fmla="*/ 0 w 1853485"/>
              <a:gd name="connsiteY8" fmla="*/ 308920 h 18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85" h="1853485">
                <a:moveTo>
                  <a:pt x="0" y="308920"/>
                </a:moveTo>
                <a:cubicBezTo>
                  <a:pt x="0" y="138308"/>
                  <a:pt x="138308" y="0"/>
                  <a:pt x="308920" y="0"/>
                </a:cubicBezTo>
                <a:lnTo>
                  <a:pt x="1544565" y="0"/>
                </a:lnTo>
                <a:cubicBezTo>
                  <a:pt x="1715177" y="0"/>
                  <a:pt x="1853485" y="138308"/>
                  <a:pt x="1853485" y="308920"/>
                </a:cubicBezTo>
                <a:lnTo>
                  <a:pt x="1853485" y="1544565"/>
                </a:lnTo>
                <a:cubicBezTo>
                  <a:pt x="1853485" y="1715177"/>
                  <a:pt x="1715177" y="1853485"/>
                  <a:pt x="1544565" y="1853485"/>
                </a:cubicBezTo>
                <a:lnTo>
                  <a:pt x="308920" y="1853485"/>
                </a:lnTo>
                <a:cubicBezTo>
                  <a:pt x="138308" y="1853485"/>
                  <a:pt x="0" y="1715177"/>
                  <a:pt x="0" y="1544565"/>
                </a:cubicBezTo>
                <a:lnTo>
                  <a:pt x="0" y="308920"/>
                </a:lnTo>
                <a:close/>
              </a:path>
            </a:pathLst>
          </a:custGeom>
          <a:solidFill>
            <a:srgbClr val="39ADAD"/>
          </a:solidFill>
          <a:ln>
            <a:solidFill>
              <a:srgbClr val="39ADA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440" tIns="151440" rIns="151440" bIns="151440" numCol="1" spcCol="127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Seeks </a:t>
            </a:r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from the community to inform decision making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78B1E4-CE89-18EA-A100-0D9F1FC61820}"/>
              </a:ext>
            </a:extLst>
          </p:cNvPr>
          <p:cNvSpPr/>
          <p:nvPr/>
        </p:nvSpPr>
        <p:spPr>
          <a:xfrm>
            <a:off x="5375988" y="858983"/>
            <a:ext cx="2326426" cy="937847"/>
          </a:xfrm>
          <a:custGeom>
            <a:avLst/>
            <a:gdLst>
              <a:gd name="connsiteX0" fmla="*/ 0 w 1853485"/>
              <a:gd name="connsiteY0" fmla="*/ 308920 h 1853485"/>
              <a:gd name="connsiteX1" fmla="*/ 308920 w 1853485"/>
              <a:gd name="connsiteY1" fmla="*/ 0 h 1853485"/>
              <a:gd name="connsiteX2" fmla="*/ 1544565 w 1853485"/>
              <a:gd name="connsiteY2" fmla="*/ 0 h 1853485"/>
              <a:gd name="connsiteX3" fmla="*/ 1853485 w 1853485"/>
              <a:gd name="connsiteY3" fmla="*/ 308920 h 1853485"/>
              <a:gd name="connsiteX4" fmla="*/ 1853485 w 1853485"/>
              <a:gd name="connsiteY4" fmla="*/ 1544565 h 1853485"/>
              <a:gd name="connsiteX5" fmla="*/ 1544565 w 1853485"/>
              <a:gd name="connsiteY5" fmla="*/ 1853485 h 1853485"/>
              <a:gd name="connsiteX6" fmla="*/ 308920 w 1853485"/>
              <a:gd name="connsiteY6" fmla="*/ 1853485 h 1853485"/>
              <a:gd name="connsiteX7" fmla="*/ 0 w 1853485"/>
              <a:gd name="connsiteY7" fmla="*/ 1544565 h 1853485"/>
              <a:gd name="connsiteX8" fmla="*/ 0 w 1853485"/>
              <a:gd name="connsiteY8" fmla="*/ 308920 h 18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85" h="1853485">
                <a:moveTo>
                  <a:pt x="0" y="308920"/>
                </a:moveTo>
                <a:cubicBezTo>
                  <a:pt x="0" y="138308"/>
                  <a:pt x="138308" y="0"/>
                  <a:pt x="308920" y="0"/>
                </a:cubicBezTo>
                <a:lnTo>
                  <a:pt x="1544565" y="0"/>
                </a:lnTo>
                <a:cubicBezTo>
                  <a:pt x="1715177" y="0"/>
                  <a:pt x="1853485" y="138308"/>
                  <a:pt x="1853485" y="308920"/>
                </a:cubicBezTo>
                <a:lnTo>
                  <a:pt x="1853485" y="1544565"/>
                </a:lnTo>
                <a:cubicBezTo>
                  <a:pt x="1853485" y="1715177"/>
                  <a:pt x="1715177" y="1853485"/>
                  <a:pt x="1544565" y="1853485"/>
                </a:cubicBezTo>
                <a:lnTo>
                  <a:pt x="308920" y="1853485"/>
                </a:lnTo>
                <a:cubicBezTo>
                  <a:pt x="138308" y="1853485"/>
                  <a:pt x="0" y="1715177"/>
                  <a:pt x="0" y="1544565"/>
                </a:cubicBezTo>
                <a:lnTo>
                  <a:pt x="0" y="308920"/>
                </a:lnTo>
                <a:close/>
              </a:path>
            </a:pathLst>
          </a:custGeom>
          <a:solidFill>
            <a:srgbClr val="F39546"/>
          </a:solidFill>
          <a:ln>
            <a:solidFill>
              <a:srgbClr val="F3954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440" tIns="151440" rIns="151440" bIns="151440" numCol="1" spcCol="127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Community is </a:t>
            </a:r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engaged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empowered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to get involved and support the organisation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CE974E3-FC44-FD32-A9D7-889C29466786}"/>
              </a:ext>
            </a:extLst>
          </p:cNvPr>
          <p:cNvSpPr txBox="1">
            <a:spLocks/>
          </p:cNvSpPr>
          <p:nvPr/>
        </p:nvSpPr>
        <p:spPr>
          <a:xfrm>
            <a:off x="7288822" y="5405599"/>
            <a:ext cx="1883249" cy="316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A76D90-2454-4658-BC93-0350D266CC7D}" type="slidenum">
              <a:rPr lang="en-GB" sz="1400">
                <a:solidFill>
                  <a:prstClr val="black">
                    <a:tint val="75000"/>
                  </a:prstClr>
                </a:solidFill>
                <a:latin typeface="Sofia Pro Light" panose="020B0604020202020204" charset="0"/>
              </a:rPr>
              <a:pPr/>
              <a:t>9</a:t>
            </a:fld>
            <a:endParaRPr lang="en-GB" sz="1400">
              <a:solidFill>
                <a:prstClr val="black">
                  <a:tint val="75000"/>
                </a:prstClr>
              </a:solidFill>
              <a:latin typeface="Sofia Pro Light" panose="020B0604020202020204" charset="0"/>
            </a:endParaRPr>
          </a:p>
        </p:txBody>
      </p: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2D99DE2A-0A54-D601-1C1F-F648E9AFC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138" y="1593329"/>
            <a:ext cx="2471724" cy="155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789436-95C2-3C8C-E1DA-A91DB11A686B}"/>
              </a:ext>
            </a:extLst>
          </p:cNvPr>
          <p:cNvSpPr/>
          <p:nvPr/>
        </p:nvSpPr>
        <p:spPr>
          <a:xfrm>
            <a:off x="6232805" y="2078646"/>
            <a:ext cx="2329948" cy="946057"/>
          </a:xfrm>
          <a:custGeom>
            <a:avLst/>
            <a:gdLst>
              <a:gd name="connsiteX0" fmla="*/ 0 w 1853485"/>
              <a:gd name="connsiteY0" fmla="*/ 308920 h 1853485"/>
              <a:gd name="connsiteX1" fmla="*/ 308920 w 1853485"/>
              <a:gd name="connsiteY1" fmla="*/ 0 h 1853485"/>
              <a:gd name="connsiteX2" fmla="*/ 1544565 w 1853485"/>
              <a:gd name="connsiteY2" fmla="*/ 0 h 1853485"/>
              <a:gd name="connsiteX3" fmla="*/ 1853485 w 1853485"/>
              <a:gd name="connsiteY3" fmla="*/ 308920 h 1853485"/>
              <a:gd name="connsiteX4" fmla="*/ 1853485 w 1853485"/>
              <a:gd name="connsiteY4" fmla="*/ 1544565 h 1853485"/>
              <a:gd name="connsiteX5" fmla="*/ 1544565 w 1853485"/>
              <a:gd name="connsiteY5" fmla="*/ 1853485 h 1853485"/>
              <a:gd name="connsiteX6" fmla="*/ 308920 w 1853485"/>
              <a:gd name="connsiteY6" fmla="*/ 1853485 h 1853485"/>
              <a:gd name="connsiteX7" fmla="*/ 0 w 1853485"/>
              <a:gd name="connsiteY7" fmla="*/ 1544565 h 1853485"/>
              <a:gd name="connsiteX8" fmla="*/ 0 w 1853485"/>
              <a:gd name="connsiteY8" fmla="*/ 308920 h 18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85" h="1853485">
                <a:moveTo>
                  <a:pt x="0" y="308920"/>
                </a:moveTo>
                <a:cubicBezTo>
                  <a:pt x="0" y="138308"/>
                  <a:pt x="138308" y="0"/>
                  <a:pt x="308920" y="0"/>
                </a:cubicBezTo>
                <a:lnTo>
                  <a:pt x="1544565" y="0"/>
                </a:lnTo>
                <a:cubicBezTo>
                  <a:pt x="1715177" y="0"/>
                  <a:pt x="1853485" y="138308"/>
                  <a:pt x="1853485" y="308920"/>
                </a:cubicBezTo>
                <a:lnTo>
                  <a:pt x="1853485" y="1544565"/>
                </a:lnTo>
                <a:cubicBezTo>
                  <a:pt x="1853485" y="1715177"/>
                  <a:pt x="1715177" y="1853485"/>
                  <a:pt x="1544565" y="1853485"/>
                </a:cubicBezTo>
                <a:lnTo>
                  <a:pt x="308920" y="1853485"/>
                </a:lnTo>
                <a:cubicBezTo>
                  <a:pt x="138308" y="1853485"/>
                  <a:pt x="0" y="1715177"/>
                  <a:pt x="0" y="1544565"/>
                </a:cubicBezTo>
                <a:lnTo>
                  <a:pt x="0" y="308920"/>
                </a:lnTo>
                <a:close/>
              </a:path>
            </a:pathLst>
          </a:custGeom>
          <a:solidFill>
            <a:srgbClr val="333770"/>
          </a:solidFill>
          <a:ln>
            <a:solidFill>
              <a:srgbClr val="333770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440" tIns="151440" rIns="151440" bIns="151440" numCol="1" spcCol="127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Community</a:t>
            </a:r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informed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of how they have contributed to decision making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05440F-504B-E40A-82CD-CAF88821F68A}"/>
              </a:ext>
            </a:extLst>
          </p:cNvPr>
          <p:cNvSpPr/>
          <p:nvPr/>
        </p:nvSpPr>
        <p:spPr>
          <a:xfrm>
            <a:off x="6012507" y="3279352"/>
            <a:ext cx="2326426" cy="951807"/>
          </a:xfrm>
          <a:custGeom>
            <a:avLst/>
            <a:gdLst>
              <a:gd name="connsiteX0" fmla="*/ 0 w 1853485"/>
              <a:gd name="connsiteY0" fmla="*/ 308920 h 1853485"/>
              <a:gd name="connsiteX1" fmla="*/ 308920 w 1853485"/>
              <a:gd name="connsiteY1" fmla="*/ 0 h 1853485"/>
              <a:gd name="connsiteX2" fmla="*/ 1544565 w 1853485"/>
              <a:gd name="connsiteY2" fmla="*/ 0 h 1853485"/>
              <a:gd name="connsiteX3" fmla="*/ 1853485 w 1853485"/>
              <a:gd name="connsiteY3" fmla="*/ 308920 h 1853485"/>
              <a:gd name="connsiteX4" fmla="*/ 1853485 w 1853485"/>
              <a:gd name="connsiteY4" fmla="*/ 1544565 h 1853485"/>
              <a:gd name="connsiteX5" fmla="*/ 1544565 w 1853485"/>
              <a:gd name="connsiteY5" fmla="*/ 1853485 h 1853485"/>
              <a:gd name="connsiteX6" fmla="*/ 308920 w 1853485"/>
              <a:gd name="connsiteY6" fmla="*/ 1853485 h 1853485"/>
              <a:gd name="connsiteX7" fmla="*/ 0 w 1853485"/>
              <a:gd name="connsiteY7" fmla="*/ 1544565 h 1853485"/>
              <a:gd name="connsiteX8" fmla="*/ 0 w 1853485"/>
              <a:gd name="connsiteY8" fmla="*/ 308920 h 18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85" h="1853485">
                <a:moveTo>
                  <a:pt x="0" y="308920"/>
                </a:moveTo>
                <a:cubicBezTo>
                  <a:pt x="0" y="138308"/>
                  <a:pt x="138308" y="0"/>
                  <a:pt x="308920" y="0"/>
                </a:cubicBezTo>
                <a:lnTo>
                  <a:pt x="1544565" y="0"/>
                </a:lnTo>
                <a:cubicBezTo>
                  <a:pt x="1715177" y="0"/>
                  <a:pt x="1853485" y="138308"/>
                  <a:pt x="1853485" y="308920"/>
                </a:cubicBezTo>
                <a:lnTo>
                  <a:pt x="1853485" y="1544565"/>
                </a:lnTo>
                <a:cubicBezTo>
                  <a:pt x="1853485" y="1715177"/>
                  <a:pt x="1715177" y="1853485"/>
                  <a:pt x="1544565" y="1853485"/>
                </a:cubicBezTo>
                <a:lnTo>
                  <a:pt x="308920" y="1853485"/>
                </a:lnTo>
                <a:cubicBezTo>
                  <a:pt x="138308" y="1853485"/>
                  <a:pt x="0" y="1715177"/>
                  <a:pt x="0" y="1544565"/>
                </a:cubicBezTo>
                <a:lnTo>
                  <a:pt x="0" y="308920"/>
                </a:lnTo>
                <a:close/>
              </a:path>
            </a:pathLst>
          </a:custGeom>
          <a:solidFill>
            <a:srgbClr val="76C0F4"/>
          </a:solidFill>
          <a:ln>
            <a:solidFill>
              <a:srgbClr val="76C0F4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440" tIns="151440" rIns="151440" bIns="151440" numCol="1" spcCol="127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Organisation makes decisions based on the </a:t>
            </a:r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needs and interests 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of community members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E4F7311-8B7A-7764-3E30-83B38286D52C}"/>
              </a:ext>
            </a:extLst>
          </p:cNvPr>
          <p:cNvSpPr/>
          <p:nvPr/>
        </p:nvSpPr>
        <p:spPr>
          <a:xfrm>
            <a:off x="3462261" y="3370356"/>
            <a:ext cx="2326426" cy="961455"/>
          </a:xfrm>
          <a:custGeom>
            <a:avLst/>
            <a:gdLst>
              <a:gd name="connsiteX0" fmla="*/ 0 w 1853485"/>
              <a:gd name="connsiteY0" fmla="*/ 308920 h 1853485"/>
              <a:gd name="connsiteX1" fmla="*/ 308920 w 1853485"/>
              <a:gd name="connsiteY1" fmla="*/ 0 h 1853485"/>
              <a:gd name="connsiteX2" fmla="*/ 1544565 w 1853485"/>
              <a:gd name="connsiteY2" fmla="*/ 0 h 1853485"/>
              <a:gd name="connsiteX3" fmla="*/ 1853485 w 1853485"/>
              <a:gd name="connsiteY3" fmla="*/ 308920 h 1853485"/>
              <a:gd name="connsiteX4" fmla="*/ 1853485 w 1853485"/>
              <a:gd name="connsiteY4" fmla="*/ 1544565 h 1853485"/>
              <a:gd name="connsiteX5" fmla="*/ 1544565 w 1853485"/>
              <a:gd name="connsiteY5" fmla="*/ 1853485 h 1853485"/>
              <a:gd name="connsiteX6" fmla="*/ 308920 w 1853485"/>
              <a:gd name="connsiteY6" fmla="*/ 1853485 h 1853485"/>
              <a:gd name="connsiteX7" fmla="*/ 0 w 1853485"/>
              <a:gd name="connsiteY7" fmla="*/ 1544565 h 1853485"/>
              <a:gd name="connsiteX8" fmla="*/ 0 w 1853485"/>
              <a:gd name="connsiteY8" fmla="*/ 308920 h 18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85" h="1853485">
                <a:moveTo>
                  <a:pt x="0" y="308920"/>
                </a:moveTo>
                <a:cubicBezTo>
                  <a:pt x="0" y="138308"/>
                  <a:pt x="138308" y="0"/>
                  <a:pt x="308920" y="0"/>
                </a:cubicBezTo>
                <a:lnTo>
                  <a:pt x="1544565" y="0"/>
                </a:lnTo>
                <a:cubicBezTo>
                  <a:pt x="1715177" y="0"/>
                  <a:pt x="1853485" y="138308"/>
                  <a:pt x="1853485" y="308920"/>
                </a:cubicBezTo>
                <a:lnTo>
                  <a:pt x="1853485" y="1544565"/>
                </a:lnTo>
                <a:cubicBezTo>
                  <a:pt x="1853485" y="1715177"/>
                  <a:pt x="1715177" y="1853485"/>
                  <a:pt x="1544565" y="1853485"/>
                </a:cubicBezTo>
                <a:lnTo>
                  <a:pt x="308920" y="1853485"/>
                </a:lnTo>
                <a:cubicBezTo>
                  <a:pt x="138308" y="1853485"/>
                  <a:pt x="0" y="1715177"/>
                  <a:pt x="0" y="1544565"/>
                </a:cubicBezTo>
                <a:lnTo>
                  <a:pt x="0" y="308920"/>
                </a:lnTo>
                <a:close/>
              </a:path>
            </a:pathLst>
          </a:custGeom>
          <a:solidFill>
            <a:srgbClr val="DB4A3D"/>
          </a:solidFill>
          <a:ln>
            <a:solidFill>
              <a:srgbClr val="DB4A3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440" tIns="151440" rIns="151440" bIns="151440" numCol="1" spcCol="1270" anchor="ctr" anchorCtr="0">
            <a:no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Diversity of thought – </a:t>
            </a:r>
            <a:r>
              <a:rPr lang="en-GB" sz="1200" dirty="0">
                <a:solidFill>
                  <a:schemeClr val="bg1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the organisation committee is reflective of the community and include people who are thinking out of the box</a:t>
            </a:r>
            <a:endParaRPr lang="en-GB" sz="1200" b="1" dirty="0">
              <a:solidFill>
                <a:schemeClr val="bg1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uddle (v2)">
      <a:dk1>
        <a:srgbClr val="000000"/>
      </a:dk1>
      <a:lt1>
        <a:srgbClr val="FFFFFF"/>
      </a:lt1>
      <a:dk2>
        <a:srgbClr val="D83B2C"/>
      </a:dk2>
      <a:lt2>
        <a:srgbClr val="E7E6E6"/>
      </a:lt2>
      <a:accent1>
        <a:srgbClr val="861E61"/>
      </a:accent1>
      <a:accent2>
        <a:srgbClr val="38ADAD"/>
      </a:accent2>
      <a:accent3>
        <a:srgbClr val="F39344"/>
      </a:accent3>
      <a:accent4>
        <a:srgbClr val="75BFF2"/>
      </a:accent4>
      <a:accent5>
        <a:srgbClr val="545675"/>
      </a:accent5>
      <a:accent6>
        <a:srgbClr val="2F336C"/>
      </a:accent6>
      <a:hlink>
        <a:srgbClr val="67AFE1"/>
      </a:hlink>
      <a:folHlink>
        <a:srgbClr val="2F336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Buddle (v2)">
      <a:dk1>
        <a:srgbClr val="000000"/>
      </a:dk1>
      <a:lt1>
        <a:srgbClr val="FFFFFF"/>
      </a:lt1>
      <a:dk2>
        <a:srgbClr val="D83B2C"/>
      </a:dk2>
      <a:lt2>
        <a:srgbClr val="E7E6E6"/>
      </a:lt2>
      <a:accent1>
        <a:srgbClr val="861E61"/>
      </a:accent1>
      <a:accent2>
        <a:srgbClr val="38ADAD"/>
      </a:accent2>
      <a:accent3>
        <a:srgbClr val="F39344"/>
      </a:accent3>
      <a:accent4>
        <a:srgbClr val="75BFF2"/>
      </a:accent4>
      <a:accent5>
        <a:srgbClr val="545675"/>
      </a:accent5>
      <a:accent6>
        <a:srgbClr val="2F336C"/>
      </a:accent6>
      <a:hlink>
        <a:srgbClr val="67AFE1"/>
      </a:hlink>
      <a:folHlink>
        <a:srgbClr val="2F336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36425a-1ebe-43c9-8306-b0cc04ce306f">
      <Terms xmlns="http://schemas.microsoft.com/office/infopath/2007/PartnerControls"/>
    </lcf76f155ced4ddcb4097134ff3c332f>
    <TaxCatchAll xmlns="175214cf-9044-404d-b68e-55e5f0b886e2" xsi:nil="true"/>
    <MediaLengthInSeconds xmlns="6b36425a-1ebe-43c9-8306-b0cc04ce306f" xsi:nil="true"/>
    <SharedWithUsers xmlns="175214cf-9044-404d-b68e-55e5f0b886e2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4E57DE5F98047A43945233DAD41D2" ma:contentTypeVersion="15" ma:contentTypeDescription="Create a new document." ma:contentTypeScope="" ma:versionID="89187c816e40945849e4f4ffb897e969">
  <xsd:schema xmlns:xsd="http://www.w3.org/2001/XMLSchema" xmlns:xs="http://www.w3.org/2001/XMLSchema" xmlns:p="http://schemas.microsoft.com/office/2006/metadata/properties" xmlns:ns2="6b36425a-1ebe-43c9-8306-b0cc04ce306f" xmlns:ns3="175214cf-9044-404d-b68e-55e5f0b886e2" targetNamespace="http://schemas.microsoft.com/office/2006/metadata/properties" ma:root="true" ma:fieldsID="e761cf29391d1e603494f51e1417e153" ns2:_="" ns3:_="">
    <xsd:import namespace="6b36425a-1ebe-43c9-8306-b0cc04ce306f"/>
    <xsd:import namespace="175214cf-9044-404d-b68e-55e5f0b886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6425a-1ebe-43c9-8306-b0cc04ce3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8dd84a0-0ba7-478d-be26-3292d8cd88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214cf-9044-404d-b68e-55e5f0b886e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72aafec-e472-4a31-a178-244ef1e0ca37}" ma:internalName="TaxCatchAll" ma:showField="CatchAllData" ma:web="175214cf-9044-404d-b68e-55e5f0b886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977E1A-6C72-49E3-9467-3690A41148ED}">
  <ds:schemaRefs>
    <ds:schemaRef ds:uri="http://purl.org/dc/terms/"/>
    <ds:schemaRef ds:uri="http://schemas.microsoft.com/office/2006/documentManagement/types"/>
    <ds:schemaRef ds:uri="http://purl.org/dc/elements/1.1/"/>
    <ds:schemaRef ds:uri="175214cf-9044-404d-b68e-55e5f0b886e2"/>
    <ds:schemaRef ds:uri="http://purl.org/dc/dcmitype/"/>
    <ds:schemaRef ds:uri="6b36425a-1ebe-43c9-8306-b0cc04ce306f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C945EA-579D-4C40-897F-5496B6272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36425a-1ebe-43c9-8306-b0cc04ce306f"/>
    <ds:schemaRef ds:uri="175214cf-9044-404d-b68e-55e5f0b886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BB0F41-70C7-4743-958F-91870B71FB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1695</Words>
  <Application>Microsoft Office PowerPoint</Application>
  <PresentationFormat>On-screen Show (16:9)</PresentationFormat>
  <Paragraphs>281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Sofia Pro Regular</vt:lpstr>
      <vt:lpstr>Calibri</vt:lpstr>
      <vt:lpstr>Sofia Pro Light</vt:lpstr>
      <vt:lpstr>Sofia Pro Semi Bold</vt:lpstr>
      <vt:lpstr>Poppins SemiBold</vt:lpstr>
      <vt:lpstr>Symbol</vt:lpstr>
      <vt:lpstr>Arial</vt:lpstr>
      <vt:lpstr>Poppins Light</vt:lpstr>
      <vt:lpstr>Poppins</vt:lpstr>
      <vt:lpstr>Office Theme</vt:lpstr>
      <vt:lpstr>Custom Design</vt:lpstr>
      <vt:lpstr>PowerPoint Presentation</vt:lpstr>
      <vt:lpstr>PowerPoint Presentation</vt:lpstr>
      <vt:lpstr>A little about me…</vt:lpstr>
      <vt:lpstr>Learning Agreement</vt:lpstr>
      <vt:lpstr>What we’ll cover:</vt:lpstr>
      <vt:lpstr>Community Engagement</vt:lpstr>
      <vt:lpstr>Community Engagement</vt:lpstr>
      <vt:lpstr>What do you think are some of the key principles for Community Engagement?</vt:lpstr>
      <vt:lpstr>Community Engagement Principles </vt:lpstr>
      <vt:lpstr>So what? ... The benefits</vt:lpstr>
      <vt:lpstr>Wigan St Judes have worked with their community to maximise their facilities … </vt:lpstr>
      <vt:lpstr>PowerPoint Presentation</vt:lpstr>
      <vt:lpstr>Ideas for community engagement</vt:lpstr>
      <vt:lpstr>Utilising community organisations to reach new communities</vt:lpstr>
      <vt:lpstr>Community engagement activities</vt:lpstr>
      <vt:lpstr>Process for community engagement</vt:lpstr>
      <vt:lpstr>Examples: </vt:lpstr>
      <vt:lpstr>Examples: </vt:lpstr>
      <vt:lpstr>Lessons from Boxing Best Practice</vt:lpstr>
      <vt:lpstr>Top tips for better community engagement </vt:lpstr>
      <vt:lpstr>Action plan for community engagement</vt:lpstr>
      <vt:lpstr>PowerPoint Presentation</vt:lpstr>
      <vt:lpstr>Reflection</vt:lpstr>
      <vt:lpstr>Feedback</vt:lpstr>
      <vt:lpstr>Recap:</vt:lpstr>
      <vt:lpstr>Buddle training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Ochuko Adekoya</dc:creator>
  <cp:lastModifiedBy>Katherine Percival</cp:lastModifiedBy>
  <cp:revision>2</cp:revision>
  <dcterms:created xsi:type="dcterms:W3CDTF">2019-11-12T10:59:49Z</dcterms:created>
  <dcterms:modified xsi:type="dcterms:W3CDTF">2025-02-04T17:41:32Z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{"FileActivityType":"6","FileActivityTimeStamp":"2023-11-21T16:59:42.250Z","FileActivityUsersOnPage":[{"DisplayName":"Mark Knight","Id":"mark.knight@sportstructures.com"}],"FileActivityNavigationId":null}</vt:lpwstr>
  </property>
  <property fmtid="{D5CDD505-2E9C-101B-9397-08002B2CF9AE}" pid="6" name="TriggerFlowInfo">
    <vt:lpwstr/>
  </property>
  <property fmtid="{D5CDD505-2E9C-101B-9397-08002B2CF9AE}" pid="7" name="TemplateUrl">
    <vt:lpwstr/>
  </property>
  <property fmtid="{D5CDD505-2E9C-101B-9397-08002B2CF9AE}" pid="8" name="xd_Signature">
    <vt:lpwstr/>
  </property>
  <property fmtid="{D5CDD505-2E9C-101B-9397-08002B2CF9AE}" pid="9" name="xd_ProgID">
    <vt:lpwstr/>
  </property>
  <property fmtid="{D5CDD505-2E9C-101B-9397-08002B2CF9AE}" pid="10" name="ContentTypeId">
    <vt:lpwstr>0x0101007B94E57DE5F98047A43945233DAD41D2</vt:lpwstr>
  </property>
</Properties>
</file>