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82" r:id="rId6"/>
    <p:sldMasterId id="2147483692" r:id="rId7"/>
  </p:sldMasterIdLst>
  <p:notesMasterIdLst>
    <p:notesMasterId r:id="rId42"/>
  </p:notesMasterIdLst>
  <p:sldIdLst>
    <p:sldId id="333" r:id="rId8"/>
    <p:sldId id="924" r:id="rId9"/>
    <p:sldId id="426" r:id="rId10"/>
    <p:sldId id="925" r:id="rId11"/>
    <p:sldId id="926" r:id="rId12"/>
    <p:sldId id="441" r:id="rId13"/>
    <p:sldId id="895" r:id="rId14"/>
    <p:sldId id="409" r:id="rId15"/>
    <p:sldId id="893" r:id="rId16"/>
    <p:sldId id="896" r:id="rId17"/>
    <p:sldId id="894" r:id="rId18"/>
    <p:sldId id="898" r:id="rId19"/>
    <p:sldId id="908" r:id="rId20"/>
    <p:sldId id="909" r:id="rId21"/>
    <p:sldId id="910" r:id="rId22"/>
    <p:sldId id="911" r:id="rId23"/>
    <p:sldId id="839" r:id="rId24"/>
    <p:sldId id="912" r:id="rId25"/>
    <p:sldId id="913" r:id="rId26"/>
    <p:sldId id="914" r:id="rId27"/>
    <p:sldId id="915" r:id="rId28"/>
    <p:sldId id="916" r:id="rId29"/>
    <p:sldId id="917" r:id="rId30"/>
    <p:sldId id="918" r:id="rId31"/>
    <p:sldId id="834" r:id="rId32"/>
    <p:sldId id="919" r:id="rId33"/>
    <p:sldId id="920" r:id="rId34"/>
    <p:sldId id="921" r:id="rId35"/>
    <p:sldId id="922" r:id="rId36"/>
    <p:sldId id="448" r:id="rId37"/>
    <p:sldId id="901" r:id="rId38"/>
    <p:sldId id="443" r:id="rId39"/>
    <p:sldId id="447" r:id="rId40"/>
    <p:sldId id="43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9E4C74-8420-32B8-69FC-FFAA30E35E4D}" name="Mark Knight" initials="MK" userId="S::Mark.Knight@sportstructures.com::9104a815-92d1-44f6-bf87-ab22fba67c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69"/>
    <a:srgbClr val="F39444"/>
    <a:srgbClr val="2F336C"/>
    <a:srgbClr val="8B1F65"/>
    <a:srgbClr val="39ADAD"/>
    <a:srgbClr val="D93B2C"/>
    <a:srgbClr val="77C2F6"/>
    <a:srgbClr val="DA3D2E"/>
    <a:srgbClr val="35B0B2"/>
    <a:srgbClr val="3AB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84718-1EF5-4A91-BF9B-931A3522B212}" v="2" dt="2025-02-04T17:29:55.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4660"/>
  </p:normalViewPr>
  <p:slideViewPr>
    <p:cSldViewPr snapToGrid="0">
      <p:cViewPr varScale="1">
        <p:scale>
          <a:sx n="78" d="100"/>
          <a:sy n="78" d="100"/>
        </p:scale>
        <p:origin x="98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Pilgrim" userId="debbf2b1-827f-4cc4-a664-8fc6a5854544" providerId="ADAL" clId="{D2CE9998-FAAB-4EBB-9C3F-58F08DA3DD00}"/>
    <pc:docChg chg="custSel modSld">
      <pc:chgData name="Jo Pilgrim" userId="debbf2b1-827f-4cc4-a664-8fc6a5854544" providerId="ADAL" clId="{D2CE9998-FAAB-4EBB-9C3F-58F08DA3DD00}" dt="2023-11-21T12:30:20.873" v="24" actId="478"/>
      <pc:docMkLst>
        <pc:docMk/>
      </pc:docMkLst>
      <pc:sldChg chg="mod modClrScheme chgLayout">
        <pc:chgData name="Jo Pilgrim" userId="debbf2b1-827f-4cc4-a664-8fc6a5854544" providerId="ADAL" clId="{D2CE9998-FAAB-4EBB-9C3F-58F08DA3DD00}" dt="2023-11-21T12:29:48.699" v="17" actId="700"/>
        <pc:sldMkLst>
          <pc:docMk/>
          <pc:sldMk cId="2150958374" sldId="271"/>
        </pc:sldMkLst>
      </pc:sldChg>
      <pc:sldChg chg="delSp mod chgLayout">
        <pc:chgData name="Jo Pilgrim" userId="debbf2b1-827f-4cc4-a664-8fc6a5854544" providerId="ADAL" clId="{D2CE9998-FAAB-4EBB-9C3F-58F08DA3DD00}" dt="2023-11-21T12:30:16.541" v="23" actId="478"/>
        <pc:sldMkLst>
          <pc:docMk/>
          <pc:sldMk cId="2414628370" sldId="643"/>
        </pc:sldMkLst>
      </pc:sldChg>
      <pc:sldChg chg="delSp mod">
        <pc:chgData name="Jo Pilgrim" userId="debbf2b1-827f-4cc4-a664-8fc6a5854544" providerId="ADAL" clId="{D2CE9998-FAAB-4EBB-9C3F-58F08DA3DD00}" dt="2023-11-21T12:30:20.873" v="24" actId="478"/>
        <pc:sldMkLst>
          <pc:docMk/>
          <pc:sldMk cId="804253714" sldId="654"/>
        </pc:sldMkLst>
      </pc:sldChg>
      <pc:sldChg chg="delSp mod">
        <pc:chgData name="Jo Pilgrim" userId="debbf2b1-827f-4cc4-a664-8fc6a5854544" providerId="ADAL" clId="{D2CE9998-FAAB-4EBB-9C3F-58F08DA3DD00}" dt="2023-11-21T12:27:10.309" v="2" actId="478"/>
        <pc:sldMkLst>
          <pc:docMk/>
          <pc:sldMk cId="4067505126" sldId="656"/>
        </pc:sldMkLst>
      </pc:sldChg>
      <pc:sldChg chg="delSp mod modClrScheme chgLayout">
        <pc:chgData name="Jo Pilgrim" userId="debbf2b1-827f-4cc4-a664-8fc6a5854544" providerId="ADAL" clId="{D2CE9998-FAAB-4EBB-9C3F-58F08DA3DD00}" dt="2023-11-21T12:28:37.486" v="9" actId="700"/>
        <pc:sldMkLst>
          <pc:docMk/>
          <pc:sldMk cId="566779637" sldId="657"/>
        </pc:sldMkLst>
      </pc:sldChg>
      <pc:sldChg chg="mod modClrScheme chgLayout">
        <pc:chgData name="Jo Pilgrim" userId="debbf2b1-827f-4cc4-a664-8fc6a5854544" providerId="ADAL" clId="{D2CE9998-FAAB-4EBB-9C3F-58F08DA3DD00}" dt="2023-11-21T12:29:31.166" v="14" actId="700"/>
        <pc:sldMkLst>
          <pc:docMk/>
          <pc:sldMk cId="4112932633" sldId="662"/>
        </pc:sldMkLst>
      </pc:sldChg>
      <pc:sldChg chg="modSp mod modClrScheme chgLayout">
        <pc:chgData name="Jo Pilgrim" userId="debbf2b1-827f-4cc4-a664-8fc6a5854544" providerId="ADAL" clId="{D2CE9998-FAAB-4EBB-9C3F-58F08DA3DD00}" dt="2023-11-21T12:28:29.642" v="8" actId="700"/>
        <pc:sldMkLst>
          <pc:docMk/>
          <pc:sldMk cId="2825309801" sldId="776"/>
        </pc:sldMkLst>
      </pc:sldChg>
      <pc:sldChg chg="delSp mod">
        <pc:chgData name="Jo Pilgrim" userId="debbf2b1-827f-4cc4-a664-8fc6a5854544" providerId="ADAL" clId="{D2CE9998-FAAB-4EBB-9C3F-58F08DA3DD00}" dt="2023-11-21T12:27:18.543" v="4" actId="478"/>
        <pc:sldMkLst>
          <pc:docMk/>
          <pc:sldMk cId="2275275074" sldId="826"/>
        </pc:sldMkLst>
      </pc:sldChg>
      <pc:sldChg chg="delSp mod">
        <pc:chgData name="Jo Pilgrim" userId="debbf2b1-827f-4cc4-a664-8fc6a5854544" providerId="ADAL" clId="{D2CE9998-FAAB-4EBB-9C3F-58F08DA3DD00}" dt="2023-11-21T12:26:55.649" v="0" actId="478"/>
        <pc:sldMkLst>
          <pc:docMk/>
          <pc:sldMk cId="1047533772" sldId="827"/>
        </pc:sldMkLst>
      </pc:sldChg>
      <pc:sldChg chg="mod modClrScheme chgLayout">
        <pc:chgData name="Jo Pilgrim" userId="debbf2b1-827f-4cc4-a664-8fc6a5854544" providerId="ADAL" clId="{D2CE9998-FAAB-4EBB-9C3F-58F08DA3DD00}" dt="2023-11-21T12:29:35.716" v="15" actId="700"/>
        <pc:sldMkLst>
          <pc:docMk/>
          <pc:sldMk cId="2228996884" sldId="828"/>
        </pc:sldMkLst>
      </pc:sldChg>
      <pc:sldChg chg="mod modClrScheme chgLayout">
        <pc:chgData name="Jo Pilgrim" userId="debbf2b1-827f-4cc4-a664-8fc6a5854544" providerId="ADAL" clId="{D2CE9998-FAAB-4EBB-9C3F-58F08DA3DD00}" dt="2023-11-21T12:29:54.408" v="18" actId="700"/>
        <pc:sldMkLst>
          <pc:docMk/>
          <pc:sldMk cId="2181414484" sldId="829"/>
        </pc:sldMkLst>
      </pc:sldChg>
      <pc:sldChg chg="mod modClrScheme chgLayout">
        <pc:chgData name="Jo Pilgrim" userId="debbf2b1-827f-4cc4-a664-8fc6a5854544" providerId="ADAL" clId="{D2CE9998-FAAB-4EBB-9C3F-58F08DA3DD00}" dt="2023-11-21T12:30:00.630" v="19" actId="700"/>
        <pc:sldMkLst>
          <pc:docMk/>
          <pc:sldMk cId="3293901844" sldId="830"/>
        </pc:sldMkLst>
      </pc:sldChg>
      <pc:sldChg chg="mod modClrScheme chgLayout">
        <pc:chgData name="Jo Pilgrim" userId="debbf2b1-827f-4cc4-a664-8fc6a5854544" providerId="ADAL" clId="{D2CE9998-FAAB-4EBB-9C3F-58F08DA3DD00}" dt="2023-11-21T12:30:05.187" v="20" actId="700"/>
        <pc:sldMkLst>
          <pc:docMk/>
          <pc:sldMk cId="1151121179" sldId="831"/>
        </pc:sldMkLst>
      </pc:sldChg>
      <pc:sldChg chg="mod modClrScheme chgLayout">
        <pc:chgData name="Jo Pilgrim" userId="debbf2b1-827f-4cc4-a664-8fc6a5854544" providerId="ADAL" clId="{D2CE9998-FAAB-4EBB-9C3F-58F08DA3DD00}" dt="2023-11-21T12:29:40.062" v="16" actId="700"/>
        <pc:sldMkLst>
          <pc:docMk/>
          <pc:sldMk cId="2922563747" sldId="832"/>
        </pc:sldMkLst>
      </pc:sldChg>
      <pc:sldChg chg="delSp mod">
        <pc:chgData name="Jo Pilgrim" userId="debbf2b1-827f-4cc4-a664-8fc6a5854544" providerId="ADAL" clId="{D2CE9998-FAAB-4EBB-9C3F-58F08DA3DD00}" dt="2023-11-21T12:27:14.265" v="3" actId="478"/>
        <pc:sldMkLst>
          <pc:docMk/>
          <pc:sldMk cId="2316291154" sldId="833"/>
        </pc:sldMkLst>
      </pc:sldChg>
      <pc:sldChg chg="mod modClrScheme chgLayout">
        <pc:chgData name="Jo Pilgrim" userId="debbf2b1-827f-4cc4-a664-8fc6a5854544" providerId="ADAL" clId="{D2CE9998-FAAB-4EBB-9C3F-58F08DA3DD00}" dt="2023-11-21T12:29:14.693" v="13" actId="700"/>
        <pc:sldMkLst>
          <pc:docMk/>
          <pc:sldMk cId="1584425386" sldId="838"/>
        </pc:sldMkLst>
      </pc:sldChg>
      <pc:sldChg chg="mod modClrScheme chgLayout">
        <pc:chgData name="Jo Pilgrim" userId="debbf2b1-827f-4cc4-a664-8fc6a5854544" providerId="ADAL" clId="{D2CE9998-FAAB-4EBB-9C3F-58F08DA3DD00}" dt="2023-11-21T12:29:04.281" v="12" actId="700"/>
        <pc:sldMkLst>
          <pc:docMk/>
          <pc:sldMk cId="824207547" sldId="840"/>
        </pc:sldMkLst>
      </pc:sldChg>
      <pc:sldChg chg="mod modClrScheme chgLayout">
        <pc:chgData name="Jo Pilgrim" userId="debbf2b1-827f-4cc4-a664-8fc6a5854544" providerId="ADAL" clId="{D2CE9998-FAAB-4EBB-9C3F-58F08DA3DD00}" dt="2023-11-21T12:28:57.840" v="11" actId="700"/>
        <pc:sldMkLst>
          <pc:docMk/>
          <pc:sldMk cId="3485081386" sldId="841"/>
        </pc:sldMkLst>
      </pc:sldChg>
      <pc:sldChg chg="mod modClrScheme chgLayout">
        <pc:chgData name="Jo Pilgrim" userId="debbf2b1-827f-4cc4-a664-8fc6a5854544" providerId="ADAL" clId="{D2CE9998-FAAB-4EBB-9C3F-58F08DA3DD00}" dt="2023-11-21T12:28:48.586" v="10" actId="700"/>
        <pc:sldMkLst>
          <pc:docMk/>
          <pc:sldMk cId="1981610687" sldId="842"/>
        </pc:sldMkLst>
      </pc:sldChg>
      <pc:sldChg chg="mod modClrScheme chgLayout">
        <pc:chgData name="Jo Pilgrim" userId="debbf2b1-827f-4cc4-a664-8fc6a5854544" providerId="ADAL" clId="{D2CE9998-FAAB-4EBB-9C3F-58F08DA3DD00}" dt="2023-11-21T12:27:38.625" v="6" actId="700"/>
        <pc:sldMkLst>
          <pc:docMk/>
          <pc:sldMk cId="3355992405" sldId="843"/>
        </pc:sldMkLst>
      </pc:sldChg>
      <pc:sldChg chg="mod modClrScheme chgLayout">
        <pc:chgData name="Jo Pilgrim" userId="debbf2b1-827f-4cc4-a664-8fc6a5854544" providerId="ADAL" clId="{D2CE9998-FAAB-4EBB-9C3F-58F08DA3DD00}" dt="2023-11-21T12:27:48.392" v="7" actId="700"/>
        <pc:sldMkLst>
          <pc:docMk/>
          <pc:sldMk cId="3261013501" sldId="844"/>
        </pc:sldMkLst>
      </pc:sldChg>
    </pc:docChg>
  </pc:docChgLst>
  <pc:docChgLst>
    <pc:chgData name="Mark Knight" userId="9104a815-92d1-44f6-bf87-ab22fba67c07" providerId="ADAL" clId="{2CBDC902-70CC-4FC7-AC7F-8EC11772B46A}"/>
    <pc:docChg chg="custSel modSld">
      <pc:chgData name="Mark Knight" userId="9104a815-92d1-44f6-bf87-ab22fba67c07" providerId="ADAL" clId="{2CBDC902-70CC-4FC7-AC7F-8EC11772B46A}" dt="2023-12-11T13:58:15.955" v="1" actId="27636"/>
      <pc:docMkLst>
        <pc:docMk/>
      </pc:docMkLst>
      <pc:sldChg chg="modSp">
        <pc:chgData name="Mark Knight" userId="9104a815-92d1-44f6-bf87-ab22fba67c07" providerId="ADAL" clId="{2CBDC902-70CC-4FC7-AC7F-8EC11772B46A}" dt="2023-12-11T13:58:15.742" v="0"/>
        <pc:sldMkLst>
          <pc:docMk/>
          <pc:sldMk cId="1015927841" sldId="333"/>
        </pc:sldMkLst>
      </pc:sldChg>
      <pc:sldChg chg="modSp">
        <pc:chgData name="Mark Knight" userId="9104a815-92d1-44f6-bf87-ab22fba67c07" providerId="ADAL" clId="{2CBDC902-70CC-4FC7-AC7F-8EC11772B46A}" dt="2023-12-11T13:58:15.742" v="0"/>
        <pc:sldMkLst>
          <pc:docMk/>
          <pc:sldMk cId="1753362849" sldId="409"/>
        </pc:sldMkLst>
      </pc:sldChg>
      <pc:sldChg chg="modSp">
        <pc:chgData name="Mark Knight" userId="9104a815-92d1-44f6-bf87-ab22fba67c07" providerId="ADAL" clId="{2CBDC902-70CC-4FC7-AC7F-8EC11772B46A}" dt="2023-12-11T13:58:15.742" v="0"/>
        <pc:sldMkLst>
          <pc:docMk/>
          <pc:sldMk cId="1292554718" sldId="426"/>
        </pc:sldMkLst>
      </pc:sldChg>
      <pc:sldChg chg="modSp">
        <pc:chgData name="Mark Knight" userId="9104a815-92d1-44f6-bf87-ab22fba67c07" providerId="ADAL" clId="{2CBDC902-70CC-4FC7-AC7F-8EC11772B46A}" dt="2023-12-11T13:58:15.742" v="0"/>
        <pc:sldMkLst>
          <pc:docMk/>
          <pc:sldMk cId="2271137332" sldId="439"/>
        </pc:sldMkLst>
      </pc:sldChg>
      <pc:sldChg chg="modSp">
        <pc:chgData name="Mark Knight" userId="9104a815-92d1-44f6-bf87-ab22fba67c07" providerId="ADAL" clId="{2CBDC902-70CC-4FC7-AC7F-8EC11772B46A}" dt="2023-12-11T13:58:15.742" v="0"/>
        <pc:sldMkLst>
          <pc:docMk/>
          <pc:sldMk cId="2024707887" sldId="441"/>
        </pc:sldMkLst>
      </pc:sldChg>
      <pc:sldChg chg="modSp">
        <pc:chgData name="Mark Knight" userId="9104a815-92d1-44f6-bf87-ab22fba67c07" providerId="ADAL" clId="{2CBDC902-70CC-4FC7-AC7F-8EC11772B46A}" dt="2023-12-11T13:58:15.742" v="0"/>
        <pc:sldMkLst>
          <pc:docMk/>
          <pc:sldMk cId="2093977008" sldId="445"/>
        </pc:sldMkLst>
      </pc:sldChg>
      <pc:sldChg chg="modSp">
        <pc:chgData name="Mark Knight" userId="9104a815-92d1-44f6-bf87-ab22fba67c07" providerId="ADAL" clId="{2CBDC902-70CC-4FC7-AC7F-8EC11772B46A}" dt="2023-12-11T13:58:15.742" v="0"/>
        <pc:sldMkLst>
          <pc:docMk/>
          <pc:sldMk cId="1680915765" sldId="447"/>
        </pc:sldMkLst>
      </pc:sldChg>
      <pc:sldChg chg="modSp">
        <pc:chgData name="Mark Knight" userId="9104a815-92d1-44f6-bf87-ab22fba67c07" providerId="ADAL" clId="{2CBDC902-70CC-4FC7-AC7F-8EC11772B46A}" dt="2023-12-11T13:58:15.742" v="0"/>
        <pc:sldMkLst>
          <pc:docMk/>
          <pc:sldMk cId="3854004529" sldId="448"/>
        </pc:sldMkLst>
      </pc:sldChg>
      <pc:sldChg chg="modSp mod">
        <pc:chgData name="Mark Knight" userId="9104a815-92d1-44f6-bf87-ab22fba67c07" providerId="ADAL" clId="{2CBDC902-70CC-4FC7-AC7F-8EC11772B46A}" dt="2023-12-11T13:58:15.955" v="1" actId="27636"/>
        <pc:sldMkLst>
          <pc:docMk/>
          <pc:sldMk cId="4013608096" sldId="449"/>
        </pc:sldMkLst>
      </pc:sldChg>
      <pc:sldChg chg="modSp">
        <pc:chgData name="Mark Knight" userId="9104a815-92d1-44f6-bf87-ab22fba67c07" providerId="ADAL" clId="{2CBDC902-70CC-4FC7-AC7F-8EC11772B46A}" dt="2023-12-11T13:58:15.742" v="0"/>
        <pc:sldMkLst>
          <pc:docMk/>
          <pc:sldMk cId="905132000" sldId="893"/>
        </pc:sldMkLst>
      </pc:sldChg>
      <pc:sldChg chg="modSp">
        <pc:chgData name="Mark Knight" userId="9104a815-92d1-44f6-bf87-ab22fba67c07" providerId="ADAL" clId="{2CBDC902-70CC-4FC7-AC7F-8EC11772B46A}" dt="2023-12-11T13:58:15.742" v="0"/>
        <pc:sldMkLst>
          <pc:docMk/>
          <pc:sldMk cId="2354327441" sldId="894"/>
        </pc:sldMkLst>
      </pc:sldChg>
      <pc:sldChg chg="modSp">
        <pc:chgData name="Mark Knight" userId="9104a815-92d1-44f6-bf87-ab22fba67c07" providerId="ADAL" clId="{2CBDC902-70CC-4FC7-AC7F-8EC11772B46A}" dt="2023-12-11T13:58:15.742" v="0"/>
        <pc:sldMkLst>
          <pc:docMk/>
          <pc:sldMk cId="2777532141" sldId="895"/>
        </pc:sldMkLst>
      </pc:sldChg>
      <pc:sldChg chg="modSp">
        <pc:chgData name="Mark Knight" userId="9104a815-92d1-44f6-bf87-ab22fba67c07" providerId="ADAL" clId="{2CBDC902-70CC-4FC7-AC7F-8EC11772B46A}" dt="2023-12-11T13:58:15.742" v="0"/>
        <pc:sldMkLst>
          <pc:docMk/>
          <pc:sldMk cId="365787614" sldId="896"/>
        </pc:sldMkLst>
      </pc:sldChg>
      <pc:sldChg chg="modSp">
        <pc:chgData name="Mark Knight" userId="9104a815-92d1-44f6-bf87-ab22fba67c07" providerId="ADAL" clId="{2CBDC902-70CC-4FC7-AC7F-8EC11772B46A}" dt="2023-12-11T13:58:15.742" v="0"/>
        <pc:sldMkLst>
          <pc:docMk/>
          <pc:sldMk cId="1964426345" sldId="898"/>
        </pc:sldMkLst>
      </pc:sldChg>
      <pc:sldChg chg="modSp">
        <pc:chgData name="Mark Knight" userId="9104a815-92d1-44f6-bf87-ab22fba67c07" providerId="ADAL" clId="{2CBDC902-70CC-4FC7-AC7F-8EC11772B46A}" dt="2023-12-11T13:58:15.742" v="0"/>
        <pc:sldMkLst>
          <pc:docMk/>
          <pc:sldMk cId="320765873" sldId="901"/>
        </pc:sldMkLst>
      </pc:sldChg>
      <pc:sldChg chg="modSp">
        <pc:chgData name="Mark Knight" userId="9104a815-92d1-44f6-bf87-ab22fba67c07" providerId="ADAL" clId="{2CBDC902-70CC-4FC7-AC7F-8EC11772B46A}" dt="2023-12-11T13:58:15.742" v="0"/>
        <pc:sldMkLst>
          <pc:docMk/>
          <pc:sldMk cId="2318352785" sldId="908"/>
        </pc:sldMkLst>
      </pc:sldChg>
      <pc:sldChg chg="modSp">
        <pc:chgData name="Mark Knight" userId="9104a815-92d1-44f6-bf87-ab22fba67c07" providerId="ADAL" clId="{2CBDC902-70CC-4FC7-AC7F-8EC11772B46A}" dt="2023-12-11T13:58:15.742" v="0"/>
        <pc:sldMkLst>
          <pc:docMk/>
          <pc:sldMk cId="328748458" sldId="909"/>
        </pc:sldMkLst>
      </pc:sldChg>
      <pc:sldChg chg="modSp">
        <pc:chgData name="Mark Knight" userId="9104a815-92d1-44f6-bf87-ab22fba67c07" providerId="ADAL" clId="{2CBDC902-70CC-4FC7-AC7F-8EC11772B46A}" dt="2023-12-11T13:58:15.742" v="0"/>
        <pc:sldMkLst>
          <pc:docMk/>
          <pc:sldMk cId="263158543" sldId="910"/>
        </pc:sldMkLst>
      </pc:sldChg>
      <pc:sldChg chg="modSp">
        <pc:chgData name="Mark Knight" userId="9104a815-92d1-44f6-bf87-ab22fba67c07" providerId="ADAL" clId="{2CBDC902-70CC-4FC7-AC7F-8EC11772B46A}" dt="2023-12-11T13:58:15.742" v="0"/>
        <pc:sldMkLst>
          <pc:docMk/>
          <pc:sldMk cId="1349315847" sldId="911"/>
        </pc:sldMkLst>
      </pc:sldChg>
      <pc:sldChg chg="modSp">
        <pc:chgData name="Mark Knight" userId="9104a815-92d1-44f6-bf87-ab22fba67c07" providerId="ADAL" clId="{2CBDC902-70CC-4FC7-AC7F-8EC11772B46A}" dt="2023-12-11T13:58:15.742" v="0"/>
        <pc:sldMkLst>
          <pc:docMk/>
          <pc:sldMk cId="169388550" sldId="912"/>
        </pc:sldMkLst>
      </pc:sldChg>
      <pc:sldChg chg="modSp">
        <pc:chgData name="Mark Knight" userId="9104a815-92d1-44f6-bf87-ab22fba67c07" providerId="ADAL" clId="{2CBDC902-70CC-4FC7-AC7F-8EC11772B46A}" dt="2023-12-11T13:58:15.742" v="0"/>
        <pc:sldMkLst>
          <pc:docMk/>
          <pc:sldMk cId="1826439457" sldId="913"/>
        </pc:sldMkLst>
      </pc:sldChg>
      <pc:sldChg chg="modSp">
        <pc:chgData name="Mark Knight" userId="9104a815-92d1-44f6-bf87-ab22fba67c07" providerId="ADAL" clId="{2CBDC902-70CC-4FC7-AC7F-8EC11772B46A}" dt="2023-12-11T13:58:15.742" v="0"/>
        <pc:sldMkLst>
          <pc:docMk/>
          <pc:sldMk cId="1923099944" sldId="914"/>
        </pc:sldMkLst>
      </pc:sldChg>
      <pc:sldChg chg="modSp">
        <pc:chgData name="Mark Knight" userId="9104a815-92d1-44f6-bf87-ab22fba67c07" providerId="ADAL" clId="{2CBDC902-70CC-4FC7-AC7F-8EC11772B46A}" dt="2023-12-11T13:58:15.742" v="0"/>
        <pc:sldMkLst>
          <pc:docMk/>
          <pc:sldMk cId="4181290249" sldId="915"/>
        </pc:sldMkLst>
      </pc:sldChg>
      <pc:sldChg chg="modSp">
        <pc:chgData name="Mark Knight" userId="9104a815-92d1-44f6-bf87-ab22fba67c07" providerId="ADAL" clId="{2CBDC902-70CC-4FC7-AC7F-8EC11772B46A}" dt="2023-12-11T13:58:15.742" v="0"/>
        <pc:sldMkLst>
          <pc:docMk/>
          <pc:sldMk cId="259353808" sldId="916"/>
        </pc:sldMkLst>
      </pc:sldChg>
      <pc:sldChg chg="modSp">
        <pc:chgData name="Mark Knight" userId="9104a815-92d1-44f6-bf87-ab22fba67c07" providerId="ADAL" clId="{2CBDC902-70CC-4FC7-AC7F-8EC11772B46A}" dt="2023-12-11T13:58:15.742" v="0"/>
        <pc:sldMkLst>
          <pc:docMk/>
          <pc:sldMk cId="2412673776" sldId="917"/>
        </pc:sldMkLst>
      </pc:sldChg>
      <pc:sldChg chg="modSp">
        <pc:chgData name="Mark Knight" userId="9104a815-92d1-44f6-bf87-ab22fba67c07" providerId="ADAL" clId="{2CBDC902-70CC-4FC7-AC7F-8EC11772B46A}" dt="2023-12-11T13:58:15.742" v="0"/>
        <pc:sldMkLst>
          <pc:docMk/>
          <pc:sldMk cId="2920748911" sldId="918"/>
        </pc:sldMkLst>
      </pc:sldChg>
      <pc:sldChg chg="modSp">
        <pc:chgData name="Mark Knight" userId="9104a815-92d1-44f6-bf87-ab22fba67c07" providerId="ADAL" clId="{2CBDC902-70CC-4FC7-AC7F-8EC11772B46A}" dt="2023-12-11T13:58:15.742" v="0"/>
        <pc:sldMkLst>
          <pc:docMk/>
          <pc:sldMk cId="590092924" sldId="919"/>
        </pc:sldMkLst>
      </pc:sldChg>
      <pc:sldChg chg="modSp">
        <pc:chgData name="Mark Knight" userId="9104a815-92d1-44f6-bf87-ab22fba67c07" providerId="ADAL" clId="{2CBDC902-70CC-4FC7-AC7F-8EC11772B46A}" dt="2023-12-11T13:58:15.742" v="0"/>
        <pc:sldMkLst>
          <pc:docMk/>
          <pc:sldMk cId="3943290523" sldId="920"/>
        </pc:sldMkLst>
      </pc:sldChg>
      <pc:sldChg chg="modSp">
        <pc:chgData name="Mark Knight" userId="9104a815-92d1-44f6-bf87-ab22fba67c07" providerId="ADAL" clId="{2CBDC902-70CC-4FC7-AC7F-8EC11772B46A}" dt="2023-12-11T13:58:15.742" v="0"/>
        <pc:sldMkLst>
          <pc:docMk/>
          <pc:sldMk cId="598750200" sldId="921"/>
        </pc:sldMkLst>
      </pc:sldChg>
      <pc:sldChg chg="modSp">
        <pc:chgData name="Mark Knight" userId="9104a815-92d1-44f6-bf87-ab22fba67c07" providerId="ADAL" clId="{2CBDC902-70CC-4FC7-AC7F-8EC11772B46A}" dt="2023-12-11T13:58:15.742" v="0"/>
        <pc:sldMkLst>
          <pc:docMk/>
          <pc:sldMk cId="4154714655" sldId="922"/>
        </pc:sldMkLst>
      </pc:sldChg>
      <pc:sldChg chg="modSp">
        <pc:chgData name="Mark Knight" userId="9104a815-92d1-44f6-bf87-ab22fba67c07" providerId="ADAL" clId="{2CBDC902-70CC-4FC7-AC7F-8EC11772B46A}" dt="2023-12-11T13:58:15.742" v="0"/>
        <pc:sldMkLst>
          <pc:docMk/>
          <pc:sldMk cId="413466672" sldId="924"/>
        </pc:sldMkLst>
      </pc:sldChg>
    </pc:docChg>
  </pc:docChgLst>
  <pc:docChgLst>
    <pc:chgData name="Abhishek Sudhakar" userId="93f09163-1516-43e6-9418-64a3019b77e0" providerId="ADAL" clId="{10672FBD-CC3F-4DA3-A318-201DFE1B8279}"/>
    <pc:docChg chg="custSel modSld">
      <pc:chgData name="Abhishek Sudhakar" userId="93f09163-1516-43e6-9418-64a3019b77e0" providerId="ADAL" clId="{10672FBD-CC3F-4DA3-A318-201DFE1B8279}" dt="2023-12-12T13:39:05.997" v="3" actId="255"/>
      <pc:docMkLst>
        <pc:docMk/>
      </pc:docMkLst>
      <pc:sldChg chg="modSp mod">
        <pc:chgData name="Abhishek Sudhakar" userId="93f09163-1516-43e6-9418-64a3019b77e0" providerId="ADAL" clId="{10672FBD-CC3F-4DA3-A318-201DFE1B8279}" dt="2023-12-12T13:35:22.710" v="0" actId="27636"/>
        <pc:sldMkLst>
          <pc:docMk/>
          <pc:sldMk cId="4013608096" sldId="449"/>
        </pc:sldMkLst>
      </pc:sldChg>
      <pc:sldChg chg="modSp mod">
        <pc:chgData name="Abhishek Sudhakar" userId="93f09163-1516-43e6-9418-64a3019b77e0" providerId="ADAL" clId="{10672FBD-CC3F-4DA3-A318-201DFE1B8279}" dt="2023-12-12T13:39:05.997" v="3" actId="255"/>
        <pc:sldMkLst>
          <pc:docMk/>
          <pc:sldMk cId="320765873" sldId="901"/>
        </pc:sldMkLst>
      </pc:sldChg>
    </pc:docChg>
  </pc:docChgLst>
  <pc:docChgLst>
    <pc:chgData name="Lucy Wallbank" userId="94c777a8-f260-4167-b52e-1b650f308918" providerId="ADAL" clId="{B0AA624C-6DE5-48EB-A008-2A1D098E1415}"/>
    <pc:docChg chg="undo custSel addSld delSld modSld sldOrd delMainMaster">
      <pc:chgData name="Lucy Wallbank" userId="94c777a8-f260-4167-b52e-1b650f308918" providerId="ADAL" clId="{B0AA624C-6DE5-48EB-A008-2A1D098E1415}" dt="2023-11-29T14:42:01.588" v="650"/>
      <pc:docMkLst>
        <pc:docMk/>
      </pc:docMkLst>
      <pc:sldChg chg="modSp mod">
        <pc:chgData name="Lucy Wallbank" userId="94c777a8-f260-4167-b52e-1b650f308918" providerId="ADAL" clId="{B0AA624C-6DE5-48EB-A008-2A1D098E1415}" dt="2023-11-29T14:13:34.837" v="121" actId="20577"/>
        <pc:sldMkLst>
          <pc:docMk/>
          <pc:sldMk cId="1753362849" sldId="409"/>
        </pc:sldMkLst>
      </pc:sldChg>
      <pc:sldChg chg="modSp mod">
        <pc:chgData name="Lucy Wallbank" userId="94c777a8-f260-4167-b52e-1b650f308918" providerId="ADAL" clId="{B0AA624C-6DE5-48EB-A008-2A1D098E1415}" dt="2023-11-29T14:05:22.233" v="8" actId="33524"/>
        <pc:sldMkLst>
          <pc:docMk/>
          <pc:sldMk cId="1292554718" sldId="426"/>
        </pc:sldMkLst>
      </pc:sldChg>
      <pc:sldChg chg="modSp mod">
        <pc:chgData name="Lucy Wallbank" userId="94c777a8-f260-4167-b52e-1b650f308918" providerId="ADAL" clId="{B0AA624C-6DE5-48EB-A008-2A1D098E1415}" dt="2023-11-29T14:07:13.464" v="35" actId="5793"/>
        <pc:sldMkLst>
          <pc:docMk/>
          <pc:sldMk cId="2024707887" sldId="441"/>
        </pc:sldMkLst>
      </pc:sldChg>
      <pc:sldChg chg="del">
        <pc:chgData name="Lucy Wallbank" userId="94c777a8-f260-4167-b52e-1b650f308918" providerId="ADAL" clId="{B0AA624C-6DE5-48EB-A008-2A1D098E1415}" dt="2023-11-29T14:41:51.389" v="648" actId="47"/>
        <pc:sldMkLst>
          <pc:docMk/>
          <pc:sldMk cId="2864022495" sldId="444"/>
        </pc:sldMkLst>
      </pc:sldChg>
      <pc:sldChg chg="del">
        <pc:chgData name="Lucy Wallbank" userId="94c777a8-f260-4167-b52e-1b650f308918" providerId="ADAL" clId="{B0AA624C-6DE5-48EB-A008-2A1D098E1415}" dt="2023-11-29T14:41:19.082" v="644" actId="47"/>
        <pc:sldMkLst>
          <pc:docMk/>
          <pc:sldMk cId="3854004529" sldId="448"/>
        </pc:sldMkLst>
      </pc:sldChg>
      <pc:sldChg chg="addSp delSp modSp mod">
        <pc:chgData name="Lucy Wallbank" userId="94c777a8-f260-4167-b52e-1b650f308918" providerId="ADAL" clId="{B0AA624C-6DE5-48EB-A008-2A1D098E1415}" dt="2023-11-29T14:37:17.264" v="528"/>
        <pc:sldMkLst>
          <pc:docMk/>
          <pc:sldMk cId="1514490380" sldId="834"/>
        </pc:sldMkLst>
      </pc:sldChg>
      <pc:sldChg chg="addSp delSp modSp mod">
        <pc:chgData name="Lucy Wallbank" userId="94c777a8-f260-4167-b52e-1b650f308918" providerId="ADAL" clId="{B0AA624C-6DE5-48EB-A008-2A1D098E1415}" dt="2023-11-29T14:37:09.732" v="525" actId="1076"/>
        <pc:sldMkLst>
          <pc:docMk/>
          <pc:sldMk cId="361372826" sldId="839"/>
        </pc:sldMkLst>
      </pc:sldChg>
      <pc:sldChg chg="del">
        <pc:chgData name="Lucy Wallbank" userId="94c777a8-f260-4167-b52e-1b650f308918" providerId="ADAL" clId="{B0AA624C-6DE5-48EB-A008-2A1D098E1415}" dt="2023-11-29T14:04:44.065" v="1" actId="47"/>
        <pc:sldMkLst>
          <pc:docMk/>
          <pc:sldMk cId="1855321365" sldId="886"/>
        </pc:sldMkLst>
      </pc:sldChg>
      <pc:sldChg chg="modSp mod">
        <pc:chgData name="Lucy Wallbank" userId="94c777a8-f260-4167-b52e-1b650f308918" providerId="ADAL" clId="{B0AA624C-6DE5-48EB-A008-2A1D098E1415}" dt="2023-11-29T14:13:30.184" v="118" actId="20577"/>
        <pc:sldMkLst>
          <pc:docMk/>
          <pc:sldMk cId="905132000" sldId="893"/>
        </pc:sldMkLst>
      </pc:sldChg>
      <pc:sldChg chg="modSp mod">
        <pc:chgData name="Lucy Wallbank" userId="94c777a8-f260-4167-b52e-1b650f308918" providerId="ADAL" clId="{B0AA624C-6DE5-48EB-A008-2A1D098E1415}" dt="2023-11-29T14:11:55.808" v="110" actId="207"/>
        <pc:sldMkLst>
          <pc:docMk/>
          <pc:sldMk cId="2354327441" sldId="894"/>
        </pc:sldMkLst>
      </pc:sldChg>
      <pc:sldChg chg="modSp mod">
        <pc:chgData name="Lucy Wallbank" userId="94c777a8-f260-4167-b52e-1b650f308918" providerId="ADAL" clId="{B0AA624C-6DE5-48EB-A008-2A1D098E1415}" dt="2023-11-29T14:08:51.210" v="66" actId="1076"/>
        <pc:sldMkLst>
          <pc:docMk/>
          <pc:sldMk cId="2777532141" sldId="895"/>
        </pc:sldMkLst>
      </pc:sldChg>
      <pc:sldChg chg="modSp mod">
        <pc:chgData name="Lucy Wallbank" userId="94c777a8-f260-4167-b52e-1b650f308918" providerId="ADAL" clId="{B0AA624C-6DE5-48EB-A008-2A1D098E1415}" dt="2023-11-29T14:13:21.911" v="115" actId="20577"/>
        <pc:sldMkLst>
          <pc:docMk/>
          <pc:sldMk cId="365787614" sldId="896"/>
        </pc:sldMkLst>
      </pc:sldChg>
      <pc:sldChg chg="modSp mod">
        <pc:chgData name="Lucy Wallbank" userId="94c777a8-f260-4167-b52e-1b650f308918" providerId="ADAL" clId="{B0AA624C-6DE5-48EB-A008-2A1D098E1415}" dt="2023-11-29T14:14:12.913" v="126" actId="14100"/>
        <pc:sldMkLst>
          <pc:docMk/>
          <pc:sldMk cId="1964426345" sldId="898"/>
        </pc:sldMkLst>
      </pc:sldChg>
      <pc:sldChg chg="modSp mod ord">
        <pc:chgData name="Lucy Wallbank" userId="94c777a8-f260-4167-b52e-1b650f308918" providerId="ADAL" clId="{B0AA624C-6DE5-48EB-A008-2A1D098E1415}" dt="2023-11-29T14:42:01.588" v="650"/>
        <pc:sldMkLst>
          <pc:docMk/>
          <pc:sldMk cId="320765873" sldId="901"/>
        </pc:sldMkLst>
      </pc:sldChg>
      <pc:sldChg chg="del">
        <pc:chgData name="Lucy Wallbank" userId="94c777a8-f260-4167-b52e-1b650f308918" providerId="ADAL" clId="{B0AA624C-6DE5-48EB-A008-2A1D098E1415}" dt="2023-11-29T14:41:20.592" v="645" actId="47"/>
        <pc:sldMkLst>
          <pc:docMk/>
          <pc:sldMk cId="322372087" sldId="903"/>
        </pc:sldMkLst>
      </pc:sldChg>
      <pc:sldChg chg="del">
        <pc:chgData name="Lucy Wallbank" userId="94c777a8-f260-4167-b52e-1b650f308918" providerId="ADAL" clId="{B0AA624C-6DE5-48EB-A008-2A1D098E1415}" dt="2023-11-29T14:41:21.604" v="646" actId="47"/>
        <pc:sldMkLst>
          <pc:docMk/>
          <pc:sldMk cId="1412296707" sldId="904"/>
        </pc:sldMkLst>
      </pc:sldChg>
      <pc:sldChg chg="del">
        <pc:chgData name="Lucy Wallbank" userId="94c777a8-f260-4167-b52e-1b650f308918" providerId="ADAL" clId="{B0AA624C-6DE5-48EB-A008-2A1D098E1415}" dt="2023-11-29T14:41:22.378" v="647" actId="47"/>
        <pc:sldMkLst>
          <pc:docMk/>
          <pc:sldMk cId="1922236650" sldId="905"/>
        </pc:sldMkLst>
      </pc:sldChg>
      <pc:sldChg chg="modSp mod">
        <pc:chgData name="Lucy Wallbank" userId="94c777a8-f260-4167-b52e-1b650f308918" providerId="ADAL" clId="{B0AA624C-6DE5-48EB-A008-2A1D098E1415}" dt="2023-11-29T14:18:16.133" v="174" actId="1036"/>
        <pc:sldMkLst>
          <pc:docMk/>
          <pc:sldMk cId="2318352785" sldId="908"/>
        </pc:sldMkLst>
      </pc:sldChg>
      <pc:sldChg chg="modSp mod">
        <pc:chgData name="Lucy Wallbank" userId="94c777a8-f260-4167-b52e-1b650f308918" providerId="ADAL" clId="{B0AA624C-6DE5-48EB-A008-2A1D098E1415}" dt="2023-11-29T14:27:15.520" v="308" actId="403"/>
        <pc:sldMkLst>
          <pc:docMk/>
          <pc:sldMk cId="328748458" sldId="909"/>
        </pc:sldMkLst>
      </pc:sldChg>
      <pc:sldChg chg="modSp mod">
        <pc:chgData name="Lucy Wallbank" userId="94c777a8-f260-4167-b52e-1b650f308918" providerId="ADAL" clId="{B0AA624C-6DE5-48EB-A008-2A1D098E1415}" dt="2023-11-29T14:28:37.909" v="331" actId="1076"/>
        <pc:sldMkLst>
          <pc:docMk/>
          <pc:sldMk cId="263158543" sldId="910"/>
        </pc:sldMkLst>
      </pc:sldChg>
      <pc:sldChg chg="modSp mod">
        <pc:chgData name="Lucy Wallbank" userId="94c777a8-f260-4167-b52e-1b650f308918" providerId="ADAL" clId="{B0AA624C-6DE5-48EB-A008-2A1D098E1415}" dt="2023-11-29T14:29:09.050" v="348" actId="1076"/>
        <pc:sldMkLst>
          <pc:docMk/>
          <pc:sldMk cId="1349315847" sldId="911"/>
        </pc:sldMkLst>
      </pc:sldChg>
      <pc:sldChg chg="modSp mod">
        <pc:chgData name="Lucy Wallbank" userId="94c777a8-f260-4167-b52e-1b650f308918" providerId="ADAL" clId="{B0AA624C-6DE5-48EB-A008-2A1D098E1415}" dt="2023-11-29T14:29:19.312" v="349" actId="403"/>
        <pc:sldMkLst>
          <pc:docMk/>
          <pc:sldMk cId="169388550" sldId="912"/>
        </pc:sldMkLst>
      </pc:sldChg>
      <pc:sldChg chg="modSp mod">
        <pc:chgData name="Lucy Wallbank" userId="94c777a8-f260-4167-b52e-1b650f308918" providerId="ADAL" clId="{B0AA624C-6DE5-48EB-A008-2A1D098E1415}" dt="2023-11-29T14:32:04.221" v="398" actId="1037"/>
        <pc:sldMkLst>
          <pc:docMk/>
          <pc:sldMk cId="1826439457" sldId="913"/>
        </pc:sldMkLst>
      </pc:sldChg>
      <pc:sldChg chg="modSp mod">
        <pc:chgData name="Lucy Wallbank" userId="94c777a8-f260-4167-b52e-1b650f308918" providerId="ADAL" clId="{B0AA624C-6DE5-48EB-A008-2A1D098E1415}" dt="2023-11-29T14:31:48.750" v="393" actId="1076"/>
        <pc:sldMkLst>
          <pc:docMk/>
          <pc:sldMk cId="1923099944" sldId="914"/>
        </pc:sldMkLst>
      </pc:sldChg>
      <pc:sldChg chg="modSp mod">
        <pc:chgData name="Lucy Wallbank" userId="94c777a8-f260-4167-b52e-1b650f308918" providerId="ADAL" clId="{B0AA624C-6DE5-48EB-A008-2A1D098E1415}" dt="2023-11-29T14:31:38.862" v="392" actId="1076"/>
        <pc:sldMkLst>
          <pc:docMk/>
          <pc:sldMk cId="4181290249" sldId="915"/>
        </pc:sldMkLst>
      </pc:sldChg>
      <pc:sldChg chg="modSp mod">
        <pc:chgData name="Lucy Wallbank" userId="94c777a8-f260-4167-b52e-1b650f308918" providerId="ADAL" clId="{B0AA624C-6DE5-48EB-A008-2A1D098E1415}" dt="2023-11-29T14:33:00.815" v="417" actId="20577"/>
        <pc:sldMkLst>
          <pc:docMk/>
          <pc:sldMk cId="259353808" sldId="916"/>
        </pc:sldMkLst>
      </pc:sldChg>
      <pc:sldChg chg="modSp mod">
        <pc:chgData name="Lucy Wallbank" userId="94c777a8-f260-4167-b52e-1b650f308918" providerId="ADAL" clId="{B0AA624C-6DE5-48EB-A008-2A1D098E1415}" dt="2023-11-29T14:34:32.339" v="478" actId="1076"/>
        <pc:sldMkLst>
          <pc:docMk/>
          <pc:sldMk cId="2412673776" sldId="917"/>
        </pc:sldMkLst>
      </pc:sldChg>
      <pc:sldChg chg="modSp mod">
        <pc:chgData name="Lucy Wallbank" userId="94c777a8-f260-4167-b52e-1b650f308918" providerId="ADAL" clId="{B0AA624C-6DE5-48EB-A008-2A1D098E1415}" dt="2023-11-29T14:34:53.982" v="485" actId="1076"/>
        <pc:sldMkLst>
          <pc:docMk/>
          <pc:sldMk cId="2920748911" sldId="918"/>
        </pc:sldMkLst>
      </pc:sldChg>
      <pc:sldChg chg="modSp mod">
        <pc:chgData name="Lucy Wallbank" userId="94c777a8-f260-4167-b52e-1b650f308918" providerId="ADAL" clId="{B0AA624C-6DE5-48EB-A008-2A1D098E1415}" dt="2023-11-29T14:38:37.973" v="564" actId="1076"/>
        <pc:sldMkLst>
          <pc:docMk/>
          <pc:sldMk cId="590092924" sldId="919"/>
        </pc:sldMkLst>
      </pc:sldChg>
      <pc:sldChg chg="modSp mod">
        <pc:chgData name="Lucy Wallbank" userId="94c777a8-f260-4167-b52e-1b650f308918" providerId="ADAL" clId="{B0AA624C-6DE5-48EB-A008-2A1D098E1415}" dt="2023-11-29T14:39:30.500" v="593" actId="2711"/>
        <pc:sldMkLst>
          <pc:docMk/>
          <pc:sldMk cId="3943290523" sldId="920"/>
        </pc:sldMkLst>
      </pc:sldChg>
      <pc:sldChg chg="addSp delSp modSp mod">
        <pc:chgData name="Lucy Wallbank" userId="94c777a8-f260-4167-b52e-1b650f308918" providerId="ADAL" clId="{B0AA624C-6DE5-48EB-A008-2A1D098E1415}" dt="2023-11-29T14:40:42.168" v="624" actId="207"/>
        <pc:sldMkLst>
          <pc:docMk/>
          <pc:sldMk cId="598750200" sldId="921"/>
        </pc:sldMkLst>
      </pc:sldChg>
      <pc:sldChg chg="addSp delSp modSp mod">
        <pc:chgData name="Lucy Wallbank" userId="94c777a8-f260-4167-b52e-1b650f308918" providerId="ADAL" clId="{B0AA624C-6DE5-48EB-A008-2A1D098E1415}" dt="2023-11-29T14:40:45.767" v="626" actId="207"/>
        <pc:sldMkLst>
          <pc:docMk/>
          <pc:sldMk cId="4154714655" sldId="922"/>
        </pc:sldMkLst>
      </pc:sldChg>
      <pc:sldChg chg="modSp add del mod setBg">
        <pc:chgData name="Lucy Wallbank" userId="94c777a8-f260-4167-b52e-1b650f308918" providerId="ADAL" clId="{B0AA624C-6DE5-48EB-A008-2A1D098E1415}" dt="2023-11-29T14:05:07.362" v="5" actId="47"/>
        <pc:sldMkLst>
          <pc:docMk/>
          <pc:sldMk cId="2668824908" sldId="923"/>
        </pc:sldMkLst>
      </pc:sldChg>
      <pc:sldChg chg="modSp mod">
        <pc:chgData name="Lucy Wallbank" userId="94c777a8-f260-4167-b52e-1b650f308918" providerId="ADAL" clId="{B0AA624C-6DE5-48EB-A008-2A1D098E1415}" dt="2023-11-29T14:05:14.221" v="7" actId="1035"/>
        <pc:sldMkLst>
          <pc:docMk/>
          <pc:sldMk cId="413466672" sldId="924"/>
        </pc:sldMkLst>
      </pc:sldChg>
      <pc:sldChg chg="del">
        <pc:chgData name="Lucy Wallbank" userId="94c777a8-f260-4167-b52e-1b650f308918" providerId="ADAL" clId="{B0AA624C-6DE5-48EB-A008-2A1D098E1415}" dt="2023-11-29T14:05:00.679" v="3" actId="47"/>
        <pc:sldMkLst>
          <pc:docMk/>
          <pc:sldMk cId="1094093855" sldId="924"/>
        </pc:sldMkLst>
      </pc:sldChg>
      <pc:sldMasterChg chg="del delSldLayout">
        <pc:chgData name="Lucy Wallbank" userId="94c777a8-f260-4167-b52e-1b650f308918" providerId="ADAL" clId="{B0AA624C-6DE5-48EB-A008-2A1D098E1415}" dt="2023-11-29T14:04:44.065" v="1" actId="47"/>
        <pc:sldMasterMkLst>
          <pc:docMk/>
          <pc:sldMasterMk cId="1399493723" sldId="2147483692"/>
        </pc:sldMasterMkLst>
        <pc:sldLayoutChg chg="del">
          <pc:chgData name="Lucy Wallbank" userId="94c777a8-f260-4167-b52e-1b650f308918" providerId="ADAL" clId="{B0AA624C-6DE5-48EB-A008-2A1D098E1415}" dt="2023-11-29T14:04:44.065" v="1" actId="47"/>
          <pc:sldLayoutMkLst>
            <pc:docMk/>
            <pc:sldMasterMk cId="1399493723" sldId="2147483692"/>
            <pc:sldLayoutMk cId="4116319676" sldId="2147483693"/>
          </pc:sldLayoutMkLst>
        </pc:sldLayoutChg>
      </pc:sldMasterChg>
    </pc:docChg>
  </pc:docChgLst>
  <pc:docChgLst>
    <pc:chgData name="Katherine Percival" userId="2c89040f-be39-46bd-b878-3aac107d58fe" providerId="ADAL" clId="{25584718-1EF5-4A91-BF9B-931A3522B212}"/>
    <pc:docChg chg="custSel addSld delSld modSld">
      <pc:chgData name="Katherine Percival" userId="2c89040f-be39-46bd-b878-3aac107d58fe" providerId="ADAL" clId="{25584718-1EF5-4A91-BF9B-931A3522B212}" dt="2025-02-04T17:42:36.902" v="12" actId="2711"/>
      <pc:docMkLst>
        <pc:docMk/>
      </pc:docMkLst>
      <pc:sldChg chg="del">
        <pc:chgData name="Katherine Percival" userId="2c89040f-be39-46bd-b878-3aac107d58fe" providerId="ADAL" clId="{25584718-1EF5-4A91-BF9B-931A3522B212}" dt="2025-02-04T17:29:37.394" v="7" actId="47"/>
        <pc:sldMkLst>
          <pc:docMk/>
          <pc:sldMk cId="2093977008" sldId="445"/>
        </pc:sldMkLst>
      </pc:sldChg>
      <pc:sldChg chg="del">
        <pc:chgData name="Katherine Percival" userId="2c89040f-be39-46bd-b878-3aac107d58fe" providerId="ADAL" clId="{25584718-1EF5-4A91-BF9B-931A3522B212}" dt="2025-02-04T17:29:57.900" v="9" actId="47"/>
        <pc:sldMkLst>
          <pc:docMk/>
          <pc:sldMk cId="4013608096" sldId="449"/>
        </pc:sldMkLst>
      </pc:sldChg>
      <pc:sldChg chg="modSp mod">
        <pc:chgData name="Katherine Percival" userId="2c89040f-be39-46bd-b878-3aac107d58fe" providerId="ADAL" clId="{25584718-1EF5-4A91-BF9B-931A3522B212}" dt="2025-02-04T17:29:06.397" v="5" actId="14100"/>
        <pc:sldMkLst>
          <pc:docMk/>
          <pc:sldMk cId="328748458" sldId="909"/>
        </pc:sldMkLst>
        <pc:spChg chg="mod">
          <ac:chgData name="Katherine Percival" userId="2c89040f-be39-46bd-b878-3aac107d58fe" providerId="ADAL" clId="{25584718-1EF5-4A91-BF9B-931A3522B212}" dt="2025-02-04T17:29:06.397" v="5" actId="14100"/>
          <ac:spMkLst>
            <pc:docMk/>
            <pc:sldMk cId="328748458" sldId="909"/>
            <ac:spMk id="7" creationId="{155ED4A6-9E3F-C045-B215-55281319965F}"/>
          </ac:spMkLst>
        </pc:spChg>
      </pc:sldChg>
      <pc:sldChg chg="modSp mod">
        <pc:chgData name="Katherine Percival" userId="2c89040f-be39-46bd-b878-3aac107d58fe" providerId="ADAL" clId="{25584718-1EF5-4A91-BF9B-931A3522B212}" dt="2025-02-04T17:29:13.896" v="6" actId="6549"/>
        <pc:sldMkLst>
          <pc:docMk/>
          <pc:sldMk cId="263158543" sldId="910"/>
        </pc:sldMkLst>
        <pc:spChg chg="mod">
          <ac:chgData name="Katherine Percival" userId="2c89040f-be39-46bd-b878-3aac107d58fe" providerId="ADAL" clId="{25584718-1EF5-4A91-BF9B-931A3522B212}" dt="2025-02-04T17:29:13.896" v="6" actId="6549"/>
          <ac:spMkLst>
            <pc:docMk/>
            <pc:sldMk cId="263158543" sldId="910"/>
            <ac:spMk id="7" creationId="{155ED4A6-9E3F-C045-B215-55281319965F}"/>
          </ac:spMkLst>
        </pc:spChg>
      </pc:sldChg>
      <pc:sldChg chg="modSp add mod setBg">
        <pc:chgData name="Katherine Percival" userId="2c89040f-be39-46bd-b878-3aac107d58fe" providerId="ADAL" clId="{25584718-1EF5-4A91-BF9B-931A3522B212}" dt="2025-02-04T17:42:36.902" v="12" actId="2711"/>
        <pc:sldMkLst>
          <pc:docMk/>
          <pc:sldMk cId="1915692166" sldId="925"/>
        </pc:sldMkLst>
        <pc:spChg chg="mod">
          <ac:chgData name="Katherine Percival" userId="2c89040f-be39-46bd-b878-3aac107d58fe" providerId="ADAL" clId="{25584718-1EF5-4A91-BF9B-931A3522B212}" dt="2025-02-04T17:42:36.902" v="12" actId="2711"/>
          <ac:spMkLst>
            <pc:docMk/>
            <pc:sldMk cId="1915692166" sldId="925"/>
            <ac:spMk id="25" creationId="{5BD0F8A1-82BA-8008-7E78-6CF96745BBCE}"/>
          </ac:spMkLst>
        </pc:spChg>
      </pc:sldChg>
      <pc:sldChg chg="add setBg">
        <pc:chgData name="Katherine Percival" userId="2c89040f-be39-46bd-b878-3aac107d58fe" providerId="ADAL" clId="{25584718-1EF5-4A91-BF9B-931A3522B212}" dt="2025-02-04T17:29:55.580" v="8"/>
        <pc:sldMkLst>
          <pc:docMk/>
          <pc:sldMk cId="3188895436" sldId="92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48B85-5E9E-42A4-82E6-91369FC5A2A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6A3895E-BAAC-4D60-8E20-E99963E5F43D}">
      <dgm:prSet phldrT="[Text]" custT="1"/>
      <dgm:spPr>
        <a:xfrm>
          <a:off x="2103956" y="155682"/>
          <a:ext cx="1912739" cy="1147643"/>
        </a:xfrm>
        <a:prstGeom prst="rect">
          <a:avLst/>
        </a:prstGeom>
        <a:solidFill>
          <a:srgbClr val="2F336C"/>
        </a:solidFill>
      </dgm:spPr>
      <dgm:t>
        <a:bodyPr/>
        <a:lstStyle/>
        <a:p>
          <a:r>
            <a:rPr lang="en-GB" sz="2000" dirty="0">
              <a:latin typeface="Sofia Pro Regular" panose="020B0604020202020204" charset="0"/>
            </a:rPr>
            <a:t>Budget monitoring</a:t>
          </a:r>
        </a:p>
      </dgm:t>
    </dgm:pt>
    <dgm:pt modelId="{7C55A0DD-7B3D-4A91-A262-B764667B7CE6}" type="parTrans" cxnId="{94DDE263-3592-4BBC-9249-886A6D5ED054}">
      <dgm:prSet/>
      <dgm:spPr/>
      <dgm:t>
        <a:bodyPr/>
        <a:lstStyle/>
        <a:p>
          <a:endParaRPr lang="en-GB" sz="2000">
            <a:latin typeface="Sofia Pro Regular" panose="020B0604020202020204" charset="0"/>
          </a:endParaRPr>
        </a:p>
      </dgm:t>
    </dgm:pt>
    <dgm:pt modelId="{6EDEA455-964C-431F-9904-9FD8D083E377}" type="sibTrans" cxnId="{94DDE263-3592-4BBC-9249-886A6D5ED054}">
      <dgm:prSet/>
      <dgm:spPr/>
      <dgm:t>
        <a:bodyPr/>
        <a:lstStyle/>
        <a:p>
          <a:endParaRPr lang="en-GB" sz="2000">
            <a:latin typeface="Sofia Pro Regular" panose="020B0604020202020204" charset="0"/>
          </a:endParaRPr>
        </a:p>
      </dgm:t>
    </dgm:pt>
    <dgm:pt modelId="{2DF5EEAC-F83B-4547-B46D-3D7887D6CA85}">
      <dgm:prSet custT="1"/>
      <dgm:spPr>
        <a:xfrm>
          <a:off x="6314449" y="141658"/>
          <a:ext cx="1912739" cy="1147643"/>
        </a:xfrm>
        <a:prstGeom prst="rect">
          <a:avLst/>
        </a:prstGeom>
        <a:solidFill>
          <a:srgbClr val="2F336C"/>
        </a:solidFill>
      </dgm:spPr>
      <dgm:t>
        <a:bodyPr/>
        <a:lstStyle/>
        <a:p>
          <a:r>
            <a:rPr lang="en-GB" sz="2000">
              <a:latin typeface="Sofia Pro Regular" panose="020B0604020202020204" charset="0"/>
            </a:rPr>
            <a:t>Up to date records</a:t>
          </a:r>
        </a:p>
      </dgm:t>
    </dgm:pt>
    <dgm:pt modelId="{4530F49F-F928-4F83-BF6B-E53F367102FB}" type="parTrans" cxnId="{EBD695BB-6432-4A71-840D-A530A402CD7D}">
      <dgm:prSet/>
      <dgm:spPr/>
      <dgm:t>
        <a:bodyPr/>
        <a:lstStyle/>
        <a:p>
          <a:endParaRPr lang="en-GB" sz="2000">
            <a:latin typeface="Sofia Pro Regular" panose="020B0604020202020204" charset="0"/>
          </a:endParaRPr>
        </a:p>
      </dgm:t>
    </dgm:pt>
    <dgm:pt modelId="{9578FC0F-57A4-49EE-8C88-C3537BF02A7E}" type="sibTrans" cxnId="{EBD695BB-6432-4A71-840D-A530A402CD7D}">
      <dgm:prSet/>
      <dgm:spPr/>
      <dgm:t>
        <a:bodyPr/>
        <a:lstStyle/>
        <a:p>
          <a:endParaRPr lang="en-GB" sz="2000">
            <a:latin typeface="Sofia Pro Regular" panose="020B0604020202020204" charset="0"/>
          </a:endParaRPr>
        </a:p>
      </dgm:t>
    </dgm:pt>
    <dgm:pt modelId="{02E2ACC0-EEFA-48CD-9D69-B8AB82F74D7E}">
      <dgm:prSet custT="1"/>
      <dgm:spPr>
        <a:xfrm>
          <a:off x="3300164" y="1456945"/>
          <a:ext cx="1912739" cy="1147643"/>
        </a:xfrm>
        <a:prstGeom prst="rect">
          <a:avLst/>
        </a:prstGeom>
        <a:solidFill>
          <a:srgbClr val="2F336C"/>
        </a:solidFill>
      </dgm:spPr>
      <dgm:t>
        <a:bodyPr/>
        <a:lstStyle/>
        <a:p>
          <a:r>
            <a:rPr lang="en-GB" sz="2000">
              <a:latin typeface="Sofia Pro Regular" panose="020B0604020202020204" charset="0"/>
            </a:rPr>
            <a:t>Transparency</a:t>
          </a:r>
        </a:p>
      </dgm:t>
    </dgm:pt>
    <dgm:pt modelId="{19CDCAA2-9FFE-4472-9149-C5EAACBCCCBF}" type="parTrans" cxnId="{717D50C2-7081-4B85-82E9-654ABD208C77}">
      <dgm:prSet/>
      <dgm:spPr/>
      <dgm:t>
        <a:bodyPr/>
        <a:lstStyle/>
        <a:p>
          <a:endParaRPr lang="en-GB" sz="2000">
            <a:latin typeface="Sofia Pro Regular" panose="020B0604020202020204" charset="0"/>
          </a:endParaRPr>
        </a:p>
      </dgm:t>
    </dgm:pt>
    <dgm:pt modelId="{8079B560-1D0B-4FF7-BFD9-E45F86E0B6BC}" type="sibTrans" cxnId="{717D50C2-7081-4B85-82E9-654ABD208C77}">
      <dgm:prSet/>
      <dgm:spPr/>
      <dgm:t>
        <a:bodyPr/>
        <a:lstStyle/>
        <a:p>
          <a:endParaRPr lang="en-GB" sz="2000">
            <a:latin typeface="Sofia Pro Regular" panose="020B0604020202020204" charset="0"/>
          </a:endParaRPr>
        </a:p>
      </dgm:t>
    </dgm:pt>
    <dgm:pt modelId="{6B73AD05-5BEA-40A9-BA1E-8CA5C032C3E8}">
      <dgm:prSet custT="1"/>
      <dgm:spPr>
        <a:xfrm>
          <a:off x="4199113" y="160200"/>
          <a:ext cx="1912739" cy="1147643"/>
        </a:xfrm>
        <a:prstGeom prst="rect">
          <a:avLst/>
        </a:prstGeom>
        <a:solidFill>
          <a:srgbClr val="2F336C"/>
        </a:solidFill>
      </dgm:spPr>
      <dgm:t>
        <a:bodyPr/>
        <a:lstStyle/>
        <a:p>
          <a:r>
            <a:rPr lang="en-GB" sz="2000">
              <a:latin typeface="Sofia Pro Regular" panose="020B0604020202020204" charset="0"/>
            </a:rPr>
            <a:t>Accounts</a:t>
          </a:r>
        </a:p>
      </dgm:t>
    </dgm:pt>
    <dgm:pt modelId="{7E25EF32-6ED8-4993-9E21-175F059196CE}" type="parTrans" cxnId="{EB3B3F27-7DED-4B7D-9E84-245B26B52D6D}">
      <dgm:prSet/>
      <dgm:spPr/>
      <dgm:t>
        <a:bodyPr/>
        <a:lstStyle/>
        <a:p>
          <a:endParaRPr lang="en-GB" sz="2000">
            <a:latin typeface="Sofia Pro Regular" panose="020B0604020202020204" charset="0"/>
          </a:endParaRPr>
        </a:p>
      </dgm:t>
    </dgm:pt>
    <dgm:pt modelId="{32F6B39C-0F8D-4674-93D9-B7075A5848C9}" type="sibTrans" cxnId="{EB3B3F27-7DED-4B7D-9E84-245B26B52D6D}">
      <dgm:prSet/>
      <dgm:spPr/>
      <dgm:t>
        <a:bodyPr/>
        <a:lstStyle/>
        <a:p>
          <a:endParaRPr lang="en-GB" sz="2000">
            <a:latin typeface="Sofia Pro Regular" panose="020B0604020202020204" charset="0"/>
          </a:endParaRPr>
        </a:p>
      </dgm:t>
    </dgm:pt>
    <dgm:pt modelId="{69350A14-BC19-4E82-9A1D-8B91BFF2A75D}" type="pres">
      <dgm:prSet presAssocID="{45B48B85-5E9E-42A4-82E6-91369FC5A2AE}" presName="diagram" presStyleCnt="0">
        <dgm:presLayoutVars>
          <dgm:dir/>
          <dgm:resizeHandles val="exact"/>
        </dgm:presLayoutVars>
      </dgm:prSet>
      <dgm:spPr/>
    </dgm:pt>
    <dgm:pt modelId="{FA08637E-DFDC-41F3-ACDB-DDBF37307E15}" type="pres">
      <dgm:prSet presAssocID="{A6A3895E-BAAC-4D60-8E20-E99963E5F43D}" presName="node" presStyleLbl="node1" presStyleIdx="0" presStyleCnt="4">
        <dgm:presLayoutVars>
          <dgm:bulletEnabled val="1"/>
        </dgm:presLayoutVars>
      </dgm:prSet>
      <dgm:spPr/>
    </dgm:pt>
    <dgm:pt modelId="{A1BAE720-4CCE-4AED-8C37-29111388BEF4}" type="pres">
      <dgm:prSet presAssocID="{6EDEA455-964C-431F-9904-9FD8D083E377}" presName="sibTrans" presStyleCnt="0"/>
      <dgm:spPr/>
    </dgm:pt>
    <dgm:pt modelId="{776BCA85-9AA4-4DC5-802E-3C302C851559}" type="pres">
      <dgm:prSet presAssocID="{2DF5EEAC-F83B-4547-B46D-3D7887D6CA85}" presName="node" presStyleLbl="node1" presStyleIdx="1" presStyleCnt="4">
        <dgm:presLayoutVars>
          <dgm:bulletEnabled val="1"/>
        </dgm:presLayoutVars>
      </dgm:prSet>
      <dgm:spPr/>
    </dgm:pt>
    <dgm:pt modelId="{C5095EC6-1B02-482E-99D5-34E0980F6730}" type="pres">
      <dgm:prSet presAssocID="{9578FC0F-57A4-49EE-8C88-C3537BF02A7E}" presName="sibTrans" presStyleCnt="0"/>
      <dgm:spPr/>
    </dgm:pt>
    <dgm:pt modelId="{47F72A7C-2E0B-44B5-B1F2-0D2A150413B5}" type="pres">
      <dgm:prSet presAssocID="{02E2ACC0-EEFA-48CD-9D69-B8AB82F74D7E}" presName="node" presStyleLbl="node1" presStyleIdx="2" presStyleCnt="4">
        <dgm:presLayoutVars>
          <dgm:bulletEnabled val="1"/>
        </dgm:presLayoutVars>
      </dgm:prSet>
      <dgm:spPr/>
    </dgm:pt>
    <dgm:pt modelId="{1200B51F-1D37-4B3A-819C-2128C13D9871}" type="pres">
      <dgm:prSet presAssocID="{8079B560-1D0B-4FF7-BFD9-E45F86E0B6BC}" presName="sibTrans" presStyleCnt="0"/>
      <dgm:spPr/>
    </dgm:pt>
    <dgm:pt modelId="{A4CD5603-BB38-4C47-9355-476DAFB2929A}" type="pres">
      <dgm:prSet presAssocID="{6B73AD05-5BEA-40A9-BA1E-8CA5C032C3E8}" presName="node" presStyleLbl="node1" presStyleIdx="3" presStyleCnt="4">
        <dgm:presLayoutVars>
          <dgm:bulletEnabled val="1"/>
        </dgm:presLayoutVars>
      </dgm:prSet>
      <dgm:spPr/>
    </dgm:pt>
  </dgm:ptLst>
  <dgm:cxnLst>
    <dgm:cxn modelId="{6142AD17-AA51-4210-A045-B4EA902FAB78}" type="presOf" srcId="{02E2ACC0-EEFA-48CD-9D69-B8AB82F74D7E}" destId="{47F72A7C-2E0B-44B5-B1F2-0D2A150413B5}" srcOrd="0" destOrd="0" presId="urn:microsoft.com/office/officeart/2005/8/layout/default"/>
    <dgm:cxn modelId="{EB3B3F27-7DED-4B7D-9E84-245B26B52D6D}" srcId="{45B48B85-5E9E-42A4-82E6-91369FC5A2AE}" destId="{6B73AD05-5BEA-40A9-BA1E-8CA5C032C3E8}" srcOrd="3" destOrd="0" parTransId="{7E25EF32-6ED8-4993-9E21-175F059196CE}" sibTransId="{32F6B39C-0F8D-4674-93D9-B7075A5848C9}"/>
    <dgm:cxn modelId="{94DDE263-3592-4BBC-9249-886A6D5ED054}" srcId="{45B48B85-5E9E-42A4-82E6-91369FC5A2AE}" destId="{A6A3895E-BAAC-4D60-8E20-E99963E5F43D}" srcOrd="0" destOrd="0" parTransId="{7C55A0DD-7B3D-4A91-A262-B764667B7CE6}" sibTransId="{6EDEA455-964C-431F-9904-9FD8D083E377}"/>
    <dgm:cxn modelId="{A7BCAB6A-5915-48EF-9708-2FE99835BD16}" type="presOf" srcId="{2DF5EEAC-F83B-4547-B46D-3D7887D6CA85}" destId="{776BCA85-9AA4-4DC5-802E-3C302C851559}" srcOrd="0" destOrd="0" presId="urn:microsoft.com/office/officeart/2005/8/layout/default"/>
    <dgm:cxn modelId="{884AB378-33CD-48B1-B4F2-3EBFDD0B7F19}" type="presOf" srcId="{6B73AD05-5BEA-40A9-BA1E-8CA5C032C3E8}" destId="{A4CD5603-BB38-4C47-9355-476DAFB2929A}" srcOrd="0" destOrd="0" presId="urn:microsoft.com/office/officeart/2005/8/layout/default"/>
    <dgm:cxn modelId="{7EE168A7-FCE8-41FB-8D7E-EFE95E708141}" type="presOf" srcId="{A6A3895E-BAAC-4D60-8E20-E99963E5F43D}" destId="{FA08637E-DFDC-41F3-ACDB-DDBF37307E15}" srcOrd="0" destOrd="0" presId="urn:microsoft.com/office/officeart/2005/8/layout/default"/>
    <dgm:cxn modelId="{EBD695BB-6432-4A71-840D-A530A402CD7D}" srcId="{45B48B85-5E9E-42A4-82E6-91369FC5A2AE}" destId="{2DF5EEAC-F83B-4547-B46D-3D7887D6CA85}" srcOrd="1" destOrd="0" parTransId="{4530F49F-F928-4F83-BF6B-E53F367102FB}" sibTransId="{9578FC0F-57A4-49EE-8C88-C3537BF02A7E}"/>
    <dgm:cxn modelId="{717D50C2-7081-4B85-82E9-654ABD208C77}" srcId="{45B48B85-5E9E-42A4-82E6-91369FC5A2AE}" destId="{02E2ACC0-EEFA-48CD-9D69-B8AB82F74D7E}" srcOrd="2" destOrd="0" parTransId="{19CDCAA2-9FFE-4472-9149-C5EAACBCCCBF}" sibTransId="{8079B560-1D0B-4FF7-BFD9-E45F86E0B6BC}"/>
    <dgm:cxn modelId="{4DE19ED8-DB9C-424F-B680-A88CFCE6200A}" type="presOf" srcId="{45B48B85-5E9E-42A4-82E6-91369FC5A2AE}" destId="{69350A14-BC19-4E82-9A1D-8B91BFF2A75D}" srcOrd="0" destOrd="0" presId="urn:microsoft.com/office/officeart/2005/8/layout/default"/>
    <dgm:cxn modelId="{E96C8FE2-476A-4715-90D8-2B7E2D433BFB}" type="presParOf" srcId="{69350A14-BC19-4E82-9A1D-8B91BFF2A75D}" destId="{FA08637E-DFDC-41F3-ACDB-DDBF37307E15}" srcOrd="0" destOrd="0" presId="urn:microsoft.com/office/officeart/2005/8/layout/default"/>
    <dgm:cxn modelId="{FB523837-0AF0-4EC9-BCF4-4D6CA8377A34}" type="presParOf" srcId="{69350A14-BC19-4E82-9A1D-8B91BFF2A75D}" destId="{A1BAE720-4CCE-4AED-8C37-29111388BEF4}" srcOrd="1" destOrd="0" presId="urn:microsoft.com/office/officeart/2005/8/layout/default"/>
    <dgm:cxn modelId="{51877491-7633-474E-8CF5-BC0E572770B5}" type="presParOf" srcId="{69350A14-BC19-4E82-9A1D-8B91BFF2A75D}" destId="{776BCA85-9AA4-4DC5-802E-3C302C851559}" srcOrd="2" destOrd="0" presId="urn:microsoft.com/office/officeart/2005/8/layout/default"/>
    <dgm:cxn modelId="{0F730488-3346-4824-888A-95813D0A864F}" type="presParOf" srcId="{69350A14-BC19-4E82-9A1D-8B91BFF2A75D}" destId="{C5095EC6-1B02-482E-99D5-34E0980F6730}" srcOrd="3" destOrd="0" presId="urn:microsoft.com/office/officeart/2005/8/layout/default"/>
    <dgm:cxn modelId="{21452AE1-240C-4531-AF11-9C0C1725A3A7}" type="presParOf" srcId="{69350A14-BC19-4E82-9A1D-8B91BFF2A75D}" destId="{47F72A7C-2E0B-44B5-B1F2-0D2A150413B5}" srcOrd="4" destOrd="0" presId="urn:microsoft.com/office/officeart/2005/8/layout/default"/>
    <dgm:cxn modelId="{64CE09AD-3897-4E29-BA31-1B2490B16086}" type="presParOf" srcId="{69350A14-BC19-4E82-9A1D-8B91BFF2A75D}" destId="{1200B51F-1D37-4B3A-819C-2128C13D9871}" srcOrd="5" destOrd="0" presId="urn:microsoft.com/office/officeart/2005/8/layout/default"/>
    <dgm:cxn modelId="{A9593C83-9D11-4658-B313-2610E12262ED}" type="presParOf" srcId="{69350A14-BC19-4E82-9A1D-8B91BFF2A75D}" destId="{A4CD5603-BB38-4C47-9355-476DAFB2929A}"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B48B85-5E9E-42A4-82E6-91369FC5A2A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CF01058-AB6C-4140-B2C0-EFDE4C687C48}">
      <dgm:prSet phldrT="[Text]" custT="1"/>
      <dgm:spPr>
        <a:xfrm>
          <a:off x="5511367" y="1469011"/>
          <a:ext cx="1912739" cy="1147643"/>
        </a:xfrm>
        <a:prstGeom prst="rect">
          <a:avLst/>
        </a:prstGeom>
        <a:solidFill>
          <a:srgbClr val="2F336C"/>
        </a:solidFill>
      </dgm:spPr>
      <dgm:t>
        <a:bodyPr/>
        <a:lstStyle/>
        <a:p>
          <a:pPr>
            <a:buNone/>
          </a:pPr>
          <a:r>
            <a:rPr lang="en-GB" sz="2400" dirty="0">
              <a:latin typeface="Sofia Pro Regular" panose="020B0604020202020204" charset="0"/>
              <a:ea typeface="+mn-ea"/>
              <a:cs typeface="+mn-cs"/>
            </a:rPr>
            <a:t>Risk management</a:t>
          </a:r>
        </a:p>
      </dgm:t>
    </dgm:pt>
    <dgm:pt modelId="{C236290B-BB35-40A3-8573-879BA3A15674}" type="parTrans" cxnId="{FB4504FD-5F84-4CC3-897F-0E8461DB1657}">
      <dgm:prSet/>
      <dgm:spPr/>
      <dgm:t>
        <a:bodyPr/>
        <a:lstStyle/>
        <a:p>
          <a:endParaRPr lang="en-GB" sz="2400">
            <a:latin typeface="Sofia Pro Regular" panose="020B0604020202020204" charset="0"/>
          </a:endParaRPr>
        </a:p>
      </dgm:t>
    </dgm:pt>
    <dgm:pt modelId="{F32C92C8-5777-4E37-B699-DE171856AACA}" type="sibTrans" cxnId="{FB4504FD-5F84-4CC3-897F-0E8461DB1657}">
      <dgm:prSet/>
      <dgm:spPr/>
      <dgm:t>
        <a:bodyPr/>
        <a:lstStyle/>
        <a:p>
          <a:endParaRPr lang="en-GB" sz="2400">
            <a:latin typeface="Sofia Pro Regular" panose="020B0604020202020204" charset="0"/>
          </a:endParaRPr>
        </a:p>
      </dgm:t>
    </dgm:pt>
    <dgm:pt modelId="{744D8846-AE25-4243-884A-F81CD4E0D897}">
      <dgm:prSet custT="1"/>
      <dgm:spPr>
        <a:xfrm>
          <a:off x="1054417" y="1480575"/>
          <a:ext cx="1912739" cy="1147643"/>
        </a:xfrm>
        <a:prstGeom prst="rect">
          <a:avLst/>
        </a:prstGeom>
        <a:solidFill>
          <a:srgbClr val="2F336C"/>
        </a:solidFill>
      </dgm:spPr>
      <dgm:t>
        <a:bodyPr/>
        <a:lstStyle/>
        <a:p>
          <a:pPr>
            <a:buNone/>
          </a:pPr>
          <a:r>
            <a:rPr lang="en-GB" sz="2400" dirty="0">
              <a:latin typeface="Sofia Pro Regular" panose="020B0604020202020204" charset="0"/>
              <a:ea typeface="+mn-ea"/>
              <a:cs typeface="+mn-cs"/>
            </a:rPr>
            <a:t>Tax / VAT</a:t>
          </a:r>
        </a:p>
      </dgm:t>
    </dgm:pt>
    <dgm:pt modelId="{5D7857D3-60B7-480A-80C6-70AE44C17321}" type="parTrans" cxnId="{8A90132A-232D-4D29-AAFD-441C9CA554E1}">
      <dgm:prSet/>
      <dgm:spPr/>
      <dgm:t>
        <a:bodyPr/>
        <a:lstStyle/>
        <a:p>
          <a:endParaRPr lang="en-GB" sz="2400">
            <a:latin typeface="Sofia Pro Regular" panose="020B0604020202020204" charset="0"/>
          </a:endParaRPr>
        </a:p>
      </dgm:t>
    </dgm:pt>
    <dgm:pt modelId="{8FE1C91B-0105-46C8-AE1A-7625CFF4DB7A}" type="sibTrans" cxnId="{8A90132A-232D-4D29-AAFD-441C9CA554E1}">
      <dgm:prSet/>
      <dgm:spPr/>
      <dgm:t>
        <a:bodyPr/>
        <a:lstStyle/>
        <a:p>
          <a:endParaRPr lang="en-GB" sz="2400">
            <a:latin typeface="Sofia Pro Regular" panose="020B0604020202020204" charset="0"/>
          </a:endParaRPr>
        </a:p>
      </dgm:t>
    </dgm:pt>
    <dgm:pt modelId="{69350A14-BC19-4E82-9A1D-8B91BFF2A75D}" type="pres">
      <dgm:prSet presAssocID="{45B48B85-5E9E-42A4-82E6-91369FC5A2AE}" presName="diagram" presStyleCnt="0">
        <dgm:presLayoutVars>
          <dgm:dir/>
          <dgm:resizeHandles val="exact"/>
        </dgm:presLayoutVars>
      </dgm:prSet>
      <dgm:spPr/>
    </dgm:pt>
    <dgm:pt modelId="{8C2ADEEA-43EB-4A63-B8B4-30A0DCEEC530}" type="pres">
      <dgm:prSet presAssocID="{9CF01058-AB6C-4140-B2C0-EFDE4C687C48}" presName="node" presStyleLbl="node1" presStyleIdx="0" presStyleCnt="2" custScaleY="95601" custLinFactX="4934" custLinFactNeighborX="100000" custLinFactNeighborY="5583">
        <dgm:presLayoutVars>
          <dgm:bulletEnabled val="1"/>
        </dgm:presLayoutVars>
      </dgm:prSet>
      <dgm:spPr/>
    </dgm:pt>
    <dgm:pt modelId="{48532BE1-5E29-4F02-92DF-214095281C90}" type="pres">
      <dgm:prSet presAssocID="{F32C92C8-5777-4E37-B699-DE171856AACA}" presName="sibTrans" presStyleCnt="0"/>
      <dgm:spPr/>
    </dgm:pt>
    <dgm:pt modelId="{4249138B-E903-4A05-993C-00C2F37756CA}" type="pres">
      <dgm:prSet presAssocID="{744D8846-AE25-4243-884A-F81CD4E0D897}" presName="node" presStyleLbl="node1" presStyleIdx="1" presStyleCnt="2" custScaleY="96024" custLinFactX="-9740" custLinFactNeighborX="-100000" custLinFactNeighborY="6215">
        <dgm:presLayoutVars>
          <dgm:bulletEnabled val="1"/>
        </dgm:presLayoutVars>
      </dgm:prSet>
      <dgm:spPr/>
    </dgm:pt>
  </dgm:ptLst>
  <dgm:cxnLst>
    <dgm:cxn modelId="{F722801C-D039-48F0-9B68-DBA1EBCB5047}" type="presOf" srcId="{9CF01058-AB6C-4140-B2C0-EFDE4C687C48}" destId="{8C2ADEEA-43EB-4A63-B8B4-30A0DCEEC530}" srcOrd="0" destOrd="0" presId="urn:microsoft.com/office/officeart/2005/8/layout/default"/>
    <dgm:cxn modelId="{8A90132A-232D-4D29-AAFD-441C9CA554E1}" srcId="{45B48B85-5E9E-42A4-82E6-91369FC5A2AE}" destId="{744D8846-AE25-4243-884A-F81CD4E0D897}" srcOrd="1" destOrd="0" parTransId="{5D7857D3-60B7-480A-80C6-70AE44C17321}" sibTransId="{8FE1C91B-0105-46C8-AE1A-7625CFF4DB7A}"/>
    <dgm:cxn modelId="{00A23030-D78D-4AB4-A27F-CC792F9F2B26}" type="presOf" srcId="{744D8846-AE25-4243-884A-F81CD4E0D897}" destId="{4249138B-E903-4A05-993C-00C2F37756CA}" srcOrd="0" destOrd="0" presId="urn:microsoft.com/office/officeart/2005/8/layout/default"/>
    <dgm:cxn modelId="{4DE19ED8-DB9C-424F-B680-A88CFCE6200A}" type="presOf" srcId="{45B48B85-5E9E-42A4-82E6-91369FC5A2AE}" destId="{69350A14-BC19-4E82-9A1D-8B91BFF2A75D}" srcOrd="0" destOrd="0" presId="urn:microsoft.com/office/officeart/2005/8/layout/default"/>
    <dgm:cxn modelId="{FB4504FD-5F84-4CC3-897F-0E8461DB1657}" srcId="{45B48B85-5E9E-42A4-82E6-91369FC5A2AE}" destId="{9CF01058-AB6C-4140-B2C0-EFDE4C687C48}" srcOrd="0" destOrd="0" parTransId="{C236290B-BB35-40A3-8573-879BA3A15674}" sibTransId="{F32C92C8-5777-4E37-B699-DE171856AACA}"/>
    <dgm:cxn modelId="{B465C193-2DF3-4018-8530-A49D1E9C359B}" type="presParOf" srcId="{69350A14-BC19-4E82-9A1D-8B91BFF2A75D}" destId="{8C2ADEEA-43EB-4A63-B8B4-30A0DCEEC530}" srcOrd="0" destOrd="0" presId="urn:microsoft.com/office/officeart/2005/8/layout/default"/>
    <dgm:cxn modelId="{F1ABAA65-F4ED-4FC3-B5E6-44990A53C607}" type="presParOf" srcId="{69350A14-BC19-4E82-9A1D-8B91BFF2A75D}" destId="{48532BE1-5E29-4F02-92DF-214095281C90}" srcOrd="1" destOrd="0" presId="urn:microsoft.com/office/officeart/2005/8/layout/default"/>
    <dgm:cxn modelId="{A92C7B01-2D2F-4290-8209-5D2CB6F44918}" type="presParOf" srcId="{69350A14-BC19-4E82-9A1D-8B91BFF2A75D}" destId="{4249138B-E903-4A05-993C-00C2F37756CA}" srcOrd="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8637E-DFDC-41F3-ACDB-DDBF37307E15}">
      <dsp:nvSpPr>
        <dsp:cNvPr id="0" name=""/>
        <dsp:cNvSpPr/>
      </dsp:nvSpPr>
      <dsp:spPr>
        <a:xfrm>
          <a:off x="1357294" y="813"/>
          <a:ext cx="2631695" cy="1579017"/>
        </a:xfrm>
        <a:prstGeom prst="rect">
          <a:avLst/>
        </a:prstGeom>
        <a:solidFill>
          <a:srgbClr val="2F33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Sofia Pro Regular" panose="020B0604020202020204" charset="0"/>
            </a:rPr>
            <a:t>Budget monitoring</a:t>
          </a:r>
        </a:p>
      </dsp:txBody>
      <dsp:txXfrm>
        <a:off x="1357294" y="813"/>
        <a:ext cx="2631695" cy="1579017"/>
      </dsp:txXfrm>
    </dsp:sp>
    <dsp:sp modelId="{776BCA85-9AA4-4DC5-802E-3C302C851559}">
      <dsp:nvSpPr>
        <dsp:cNvPr id="0" name=""/>
        <dsp:cNvSpPr/>
      </dsp:nvSpPr>
      <dsp:spPr>
        <a:xfrm>
          <a:off x="4252159" y="813"/>
          <a:ext cx="2631695" cy="1579017"/>
        </a:xfrm>
        <a:prstGeom prst="rect">
          <a:avLst/>
        </a:prstGeom>
        <a:solidFill>
          <a:srgbClr val="2F33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Sofia Pro Regular" panose="020B0604020202020204" charset="0"/>
            </a:rPr>
            <a:t>Up to date records</a:t>
          </a:r>
        </a:p>
      </dsp:txBody>
      <dsp:txXfrm>
        <a:off x="4252159" y="813"/>
        <a:ext cx="2631695" cy="1579017"/>
      </dsp:txXfrm>
    </dsp:sp>
    <dsp:sp modelId="{47F72A7C-2E0B-44B5-B1F2-0D2A150413B5}">
      <dsp:nvSpPr>
        <dsp:cNvPr id="0" name=""/>
        <dsp:cNvSpPr/>
      </dsp:nvSpPr>
      <dsp:spPr>
        <a:xfrm>
          <a:off x="1357294" y="1842999"/>
          <a:ext cx="2631695" cy="1579017"/>
        </a:xfrm>
        <a:prstGeom prst="rect">
          <a:avLst/>
        </a:prstGeom>
        <a:solidFill>
          <a:srgbClr val="2F33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Sofia Pro Regular" panose="020B0604020202020204" charset="0"/>
            </a:rPr>
            <a:t>Transparency</a:t>
          </a:r>
        </a:p>
      </dsp:txBody>
      <dsp:txXfrm>
        <a:off x="1357294" y="1842999"/>
        <a:ext cx="2631695" cy="1579017"/>
      </dsp:txXfrm>
    </dsp:sp>
    <dsp:sp modelId="{A4CD5603-BB38-4C47-9355-476DAFB2929A}">
      <dsp:nvSpPr>
        <dsp:cNvPr id="0" name=""/>
        <dsp:cNvSpPr/>
      </dsp:nvSpPr>
      <dsp:spPr>
        <a:xfrm>
          <a:off x="4252159" y="1842999"/>
          <a:ext cx="2631695" cy="1579017"/>
        </a:xfrm>
        <a:prstGeom prst="rect">
          <a:avLst/>
        </a:prstGeom>
        <a:solidFill>
          <a:srgbClr val="2F33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Sofia Pro Regular" panose="020B0604020202020204" charset="0"/>
            </a:rPr>
            <a:t>Accounts</a:t>
          </a:r>
        </a:p>
      </dsp:txBody>
      <dsp:txXfrm>
        <a:off x="4252159" y="1842999"/>
        <a:ext cx="2631695" cy="1579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ADEEA-43EB-4A63-B8B4-30A0DCEEC530}">
      <dsp:nvSpPr>
        <dsp:cNvPr id="0" name=""/>
        <dsp:cNvSpPr/>
      </dsp:nvSpPr>
      <dsp:spPr>
        <a:xfrm>
          <a:off x="4113017" y="422286"/>
          <a:ext cx="3918665" cy="2247770"/>
        </a:xfrm>
        <a:prstGeom prst="rect">
          <a:avLst/>
        </a:prstGeom>
        <a:solidFill>
          <a:srgbClr val="2F33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Sofia Pro Regular" panose="020B0604020202020204" charset="0"/>
              <a:ea typeface="+mn-ea"/>
              <a:cs typeface="+mn-cs"/>
            </a:rPr>
            <a:t>Risk management</a:t>
          </a:r>
        </a:p>
      </dsp:txBody>
      <dsp:txXfrm>
        <a:off x="4113017" y="422286"/>
        <a:ext cx="3918665" cy="2247770"/>
      </dsp:txXfrm>
    </dsp:sp>
    <dsp:sp modelId="{4249138B-E903-4A05-993C-00C2F37756CA}">
      <dsp:nvSpPr>
        <dsp:cNvPr id="0" name=""/>
        <dsp:cNvSpPr/>
      </dsp:nvSpPr>
      <dsp:spPr>
        <a:xfrm>
          <a:off x="11193" y="432173"/>
          <a:ext cx="3918665" cy="2257715"/>
        </a:xfrm>
        <a:prstGeom prst="rect">
          <a:avLst/>
        </a:prstGeom>
        <a:solidFill>
          <a:srgbClr val="2F33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Sofia Pro Regular" panose="020B0604020202020204" charset="0"/>
              <a:ea typeface="+mn-ea"/>
              <a:cs typeface="+mn-cs"/>
            </a:rPr>
            <a:t>Tax / VAT</a:t>
          </a:r>
        </a:p>
      </dsp:txBody>
      <dsp:txXfrm>
        <a:off x="11193" y="432173"/>
        <a:ext cx="3918665" cy="22577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FBEED-DD1C-49C1-9E35-1CE769F7D2B5}" type="datetimeFigureOut">
              <a:rPr lang="en-GB" smtClean="0"/>
              <a:t>04/02/2025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7E2F0-BA7D-4248-BD3E-3BCB747966B9}" type="slidenum">
              <a:rPr lang="en-GB" smtClean="0"/>
              <a:t>‹#›</a:t>
            </a:fld>
            <a:endParaRPr lang="en-GB"/>
          </a:p>
        </p:txBody>
      </p:sp>
    </p:spTree>
    <p:extLst>
      <p:ext uri="{BB962C8B-B14F-4D97-AF65-F5344CB8AC3E}">
        <p14:creationId xmlns:p14="http://schemas.microsoft.com/office/powerpoint/2010/main" val="84723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portenglandclubmatters.com/financial-management/financial-position-forecasting/budget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739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4257970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193980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394462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1262398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3077687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1656757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3932992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budget sheets are in the link on the slide earlier – financial planning is forecasting and making decisions based on knowledge – for example – all the membership fees may  come in q 1 – what the forecasting is doing is setting out the map for the club to follow – there maybe a fund raiser fete in the summer – what are the potential costs and potential or target profits for that? What will happen if it rains and the organisation has spent money and makes no profits? Is the event insured…</a:t>
            </a:r>
          </a:p>
          <a:p>
            <a:r>
              <a:rPr lang="en-GB" dirty="0"/>
              <a:t>These are some examples – what examples does the group have on forecasting not on actual spend?</a:t>
            </a:r>
          </a:p>
        </p:txBody>
      </p:sp>
      <p:sp>
        <p:nvSpPr>
          <p:cNvPr id="4" name="Slide Number Placeholder 3"/>
          <p:cNvSpPr>
            <a:spLocks noGrp="1"/>
          </p:cNvSpPr>
          <p:nvPr>
            <p:ph type="sldNum" sz="quarter" idx="5"/>
          </p:nvPr>
        </p:nvSpPr>
        <p:spPr/>
        <p:txBody>
          <a:bodyPr/>
          <a:lstStyle/>
          <a:p>
            <a:fld id="{7F77E2F0-BA7D-4248-BD3E-3BCB747966B9}" type="slidenum">
              <a:rPr lang="en-GB" smtClean="0"/>
              <a:t>17</a:t>
            </a:fld>
            <a:endParaRPr lang="en-GB"/>
          </a:p>
        </p:txBody>
      </p:sp>
    </p:spTree>
    <p:extLst>
      <p:ext uri="{BB962C8B-B14F-4D97-AF65-F5344CB8AC3E}">
        <p14:creationId xmlns:p14="http://schemas.microsoft.com/office/powerpoint/2010/main" val="3958181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1035445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246175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4122739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369947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1358394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3485193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1701570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1913761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following would be good practice:</a:t>
            </a:r>
          </a:p>
          <a:p>
            <a:r>
              <a:rPr lang="en-GB"/>
              <a:t>Forecast by the club/ committee on the yearly budget. Broken down in quarterly or monthly projections in all areas.</a:t>
            </a:r>
          </a:p>
          <a:p>
            <a:endParaRPr lang="en-GB"/>
          </a:p>
          <a:p>
            <a:r>
              <a:rPr lang="en-GB"/>
              <a:t>Budget holder/holders keep income and expenditure predictions or targets and then update monthly</a:t>
            </a:r>
          </a:p>
          <a:p>
            <a:endParaRPr lang="en-GB"/>
          </a:p>
          <a:p>
            <a:r>
              <a:rPr lang="en-GB"/>
              <a:t>Good budget holders will have a forecast (set by someone else), an actual and then a variance monthly allowing easy and transparent understanding of the budget against the forecast. All of these spreadsheets are available here: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https://www.sportenglandclubmatters.com/financial-management/financial-position-forecasting/budgeting/</a:t>
            </a:r>
            <a:endParaRPr lang="en-GB"/>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7F77E2F0-BA7D-4248-BD3E-3BCB747966B9}" type="slidenum">
              <a:rPr lang="en-GB" smtClean="0"/>
              <a:t>25</a:t>
            </a:fld>
            <a:endParaRPr lang="en-GB"/>
          </a:p>
        </p:txBody>
      </p:sp>
    </p:spTree>
    <p:extLst>
      <p:ext uri="{BB962C8B-B14F-4D97-AF65-F5344CB8AC3E}">
        <p14:creationId xmlns:p14="http://schemas.microsoft.com/office/powerpoint/2010/main" val="3958181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1581202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1592048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1845283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31947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3646842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1947382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3851830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2252192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3274830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Title box: Click and drag the title box to resize, to allow for longer headings, or to fit around important areas of the image.</a:t>
            </a:r>
            <a:br>
              <a:rPr lang="en-GB" dirty="0"/>
            </a:br>
            <a:r>
              <a:rPr lang="en-GB" dirty="0"/>
              <a:t>Image: To change the image, Right click / Control click on the image, select ‘Change picture… from file’.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Changing colours: Select the colour border area and apply a new shape fill from the Sport England Theme colours (please do not use the tints). Use the same colour for the border and the main title of the presentation.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Changing colours: Right click / control click the background, Select ‘Format background…’ Select a different fill colour from the Sport England Theme colours (please do not use the tints). Use the same colour for the border and the main title of the presentation.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396821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900" dirty="0">
                <a:effectLst/>
                <a:latin typeface="Sofia Pro Light" panose="020B0604020202020204" charset="0"/>
                <a:ea typeface="Times New Roman" panose="02020603050405020304" pitchFamily="18" charset="0"/>
                <a:cs typeface="Aptos" panose="020B0004020202020204" pitchFamily="34" charset="0"/>
              </a:rPr>
              <a:t>Please ask learners to consent to the delegate agreement using the chat box/mic etc</a:t>
            </a:r>
          </a:p>
          <a:p>
            <a:pPr marL="0" lvl="0" indent="0">
              <a:buFont typeface="Symbol" panose="05050102010706020507" pitchFamily="18" charset="2"/>
              <a:buNone/>
            </a:pPr>
            <a:endParaRPr lang="en-GB" sz="900" dirty="0">
              <a:effectLst/>
              <a:latin typeface="Sofia Pro Light" panose="020B0604020202020204" charset="0"/>
              <a:ea typeface="Times New Roman" panose="02020603050405020304" pitchFamily="18" charset="0"/>
              <a:cs typeface="Aptos" panose="020B0004020202020204" pitchFamily="34" charset="0"/>
            </a:endParaRPr>
          </a:p>
          <a:p>
            <a:pPr marL="0" lvl="0" indent="0">
              <a:buFont typeface="Symbol" panose="05050102010706020507" pitchFamily="18" charset="2"/>
              <a:buNone/>
            </a:pPr>
            <a:r>
              <a:rPr lang="en-GB" sz="900" dirty="0">
                <a:effectLst/>
                <a:latin typeface="Sofia Pro Light" panose="020B0604020202020204" charset="0"/>
                <a:ea typeface="Times New Roman" panose="02020603050405020304" pitchFamily="18" charset="0"/>
                <a:cs typeface="Aptos" panose="020B0004020202020204" pitchFamily="34" charset="0"/>
              </a:rPr>
              <a:t>Participate actively </a:t>
            </a:r>
            <a:r>
              <a:rPr lang="en-GB" sz="900" i="1" dirty="0">
                <a:effectLst/>
                <a:latin typeface="Sofia Pro Light" panose="020B0604020202020204" charset="0"/>
                <a:ea typeface="Times New Roman" panose="02020603050405020304" pitchFamily="18" charset="0"/>
                <a:cs typeface="Aptos" panose="020B0004020202020204" pitchFamily="34" charset="0"/>
              </a:rPr>
              <a:t> - contribute to discussions and activities</a:t>
            </a:r>
          </a:p>
          <a:p>
            <a:pPr marL="0" lvl="0" indent="0">
              <a:buFont typeface="Symbol" panose="05050102010706020507" pitchFamily="18" charset="2"/>
              <a:buNone/>
            </a:pPr>
            <a:r>
              <a:rPr lang="en-GB" sz="900" dirty="0">
                <a:effectLst/>
                <a:latin typeface="Sofia Pro Light" panose="020B0604020202020204" charset="0"/>
                <a:ea typeface="Times New Roman" panose="02020603050405020304" pitchFamily="18" charset="0"/>
                <a:cs typeface="Aptos" panose="020B0004020202020204" pitchFamily="34" charset="0"/>
              </a:rPr>
              <a:t>Use technology responsibly </a:t>
            </a:r>
            <a:r>
              <a:rPr lang="en-GB" sz="900" i="1" dirty="0">
                <a:effectLst/>
                <a:latin typeface="Sofia Pro Light" panose="020B0604020202020204" charset="0"/>
                <a:ea typeface="Times New Roman" panose="02020603050405020304" pitchFamily="18" charset="0"/>
                <a:cs typeface="Aptos" panose="020B0004020202020204" pitchFamily="34" charset="0"/>
              </a:rPr>
              <a:t>- turning camera on, where possible, to build connections</a:t>
            </a:r>
          </a:p>
          <a:p>
            <a:pPr marL="0" lvl="0" indent="0">
              <a:buFont typeface="Symbol" panose="05050102010706020507" pitchFamily="18" charset="2"/>
              <a:buNone/>
            </a:pPr>
            <a:r>
              <a:rPr lang="en-GB" sz="900" dirty="0">
                <a:effectLst/>
                <a:latin typeface="Sofia Pro Light" panose="020B0604020202020204" charset="0"/>
                <a:ea typeface="Times New Roman" panose="02020603050405020304" pitchFamily="18" charset="0"/>
                <a:cs typeface="Aptos" panose="020B0004020202020204" pitchFamily="34" charset="0"/>
              </a:rPr>
              <a:t>Be engaged </a:t>
            </a:r>
            <a:r>
              <a:rPr lang="en-GB" sz="900" i="1" dirty="0">
                <a:effectLst/>
                <a:latin typeface="Sofia Pro Light" panose="020B0604020202020204" charset="0"/>
                <a:ea typeface="Times New Roman" panose="02020603050405020304" pitchFamily="18" charset="0"/>
                <a:cs typeface="Aptos" panose="020B0004020202020204" pitchFamily="34" charset="0"/>
              </a:rPr>
              <a:t>- limit distractions and maintain focus during the session</a:t>
            </a:r>
            <a:endParaRPr lang="en-GB" sz="900" dirty="0">
              <a:effectLst/>
              <a:latin typeface="Sofia Pro Light" panose="020B060402020202020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4</a:t>
            </a:fld>
            <a:endParaRPr lang="en-GB"/>
          </a:p>
        </p:txBody>
      </p:sp>
    </p:spTree>
    <p:extLst>
      <p:ext uri="{BB962C8B-B14F-4D97-AF65-F5344CB8AC3E}">
        <p14:creationId xmlns:p14="http://schemas.microsoft.com/office/powerpoint/2010/main" val="152258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900" dirty="0">
                <a:effectLst/>
                <a:latin typeface="Sofia Pro Light" panose="020B0604020202020204" charset="0"/>
                <a:ea typeface="Times New Roman" panose="02020603050405020304" pitchFamily="18" charset="0"/>
                <a:cs typeface="Aptos" panose="020B0004020202020204" pitchFamily="34" charset="0"/>
              </a:rPr>
              <a:t>Please ask learners to consent to the delegate agreement using the chat box/mic etc</a:t>
            </a:r>
          </a:p>
          <a:p>
            <a:pPr marL="0" lvl="0" indent="0">
              <a:buFont typeface="Symbol" panose="05050102010706020507" pitchFamily="18" charset="2"/>
              <a:buNone/>
            </a:pPr>
            <a:endParaRPr lang="en-GB" sz="900" dirty="0">
              <a:effectLst/>
              <a:latin typeface="Sofia Pro Light" panose="020B0604020202020204" charset="0"/>
              <a:ea typeface="Times New Roman" panose="02020603050405020304" pitchFamily="18" charset="0"/>
              <a:cs typeface="Aptos" panose="020B0004020202020204" pitchFamily="34" charset="0"/>
            </a:endParaRPr>
          </a:p>
          <a:p>
            <a:pPr marL="0" lvl="0" indent="0">
              <a:buFont typeface="Symbol" panose="05050102010706020507" pitchFamily="18" charset="2"/>
              <a:buNone/>
            </a:pPr>
            <a:r>
              <a:rPr lang="en-GB" sz="900" dirty="0">
                <a:effectLst/>
                <a:latin typeface="Sofia Pro Light" panose="020B0604020202020204" charset="0"/>
                <a:ea typeface="Times New Roman" panose="02020603050405020304" pitchFamily="18" charset="0"/>
                <a:cs typeface="Aptos" panose="020B0004020202020204" pitchFamily="34" charset="0"/>
              </a:rPr>
              <a:t>Participate actively </a:t>
            </a:r>
            <a:r>
              <a:rPr lang="en-GB" sz="900" i="1" dirty="0">
                <a:effectLst/>
                <a:latin typeface="Sofia Pro Light" panose="020B0604020202020204" charset="0"/>
                <a:ea typeface="Times New Roman" panose="02020603050405020304" pitchFamily="18" charset="0"/>
                <a:cs typeface="Aptos" panose="020B0004020202020204" pitchFamily="34" charset="0"/>
              </a:rPr>
              <a:t> - contribute to discussions and activities</a:t>
            </a:r>
          </a:p>
          <a:p>
            <a:pPr marL="0" lvl="0" indent="0">
              <a:buFont typeface="Symbol" panose="05050102010706020507" pitchFamily="18" charset="2"/>
              <a:buNone/>
            </a:pPr>
            <a:r>
              <a:rPr lang="en-GB" sz="900" dirty="0">
                <a:effectLst/>
                <a:latin typeface="Sofia Pro Light" panose="020B0604020202020204" charset="0"/>
                <a:ea typeface="Times New Roman" panose="02020603050405020304" pitchFamily="18" charset="0"/>
                <a:cs typeface="Aptos" panose="020B0004020202020204" pitchFamily="34" charset="0"/>
              </a:rPr>
              <a:t>Use technology responsibly </a:t>
            </a:r>
            <a:r>
              <a:rPr lang="en-GB" sz="900" i="1" dirty="0">
                <a:effectLst/>
                <a:latin typeface="Sofia Pro Light" panose="020B0604020202020204" charset="0"/>
                <a:ea typeface="Times New Roman" panose="02020603050405020304" pitchFamily="18" charset="0"/>
                <a:cs typeface="Aptos" panose="020B0004020202020204" pitchFamily="34" charset="0"/>
              </a:rPr>
              <a:t>- turning camera on, where possible, to build connections</a:t>
            </a:r>
          </a:p>
          <a:p>
            <a:pPr marL="0" lvl="0" indent="0">
              <a:buFont typeface="Symbol" panose="05050102010706020507" pitchFamily="18" charset="2"/>
              <a:buNone/>
            </a:pPr>
            <a:r>
              <a:rPr lang="en-GB" sz="900" dirty="0">
                <a:effectLst/>
                <a:latin typeface="Sofia Pro Light" panose="020B0604020202020204" charset="0"/>
                <a:ea typeface="Times New Roman" panose="02020603050405020304" pitchFamily="18" charset="0"/>
                <a:cs typeface="Aptos" panose="020B0004020202020204" pitchFamily="34" charset="0"/>
              </a:rPr>
              <a:t>Be engaged </a:t>
            </a:r>
            <a:r>
              <a:rPr lang="en-GB" sz="900" i="1" dirty="0">
                <a:effectLst/>
                <a:latin typeface="Sofia Pro Light" panose="020B0604020202020204" charset="0"/>
                <a:ea typeface="Times New Roman" panose="02020603050405020304" pitchFamily="18" charset="0"/>
                <a:cs typeface="Aptos" panose="020B0004020202020204" pitchFamily="34" charset="0"/>
              </a:rPr>
              <a:t>- limit distractions and maintain focus during the session</a:t>
            </a:r>
            <a:endParaRPr lang="en-GB" sz="900" dirty="0">
              <a:effectLst/>
              <a:latin typeface="Sofia Pro Light" panose="020B060402020202020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5</a:t>
            </a:fld>
            <a:endParaRPr lang="en-GB"/>
          </a:p>
        </p:txBody>
      </p:sp>
    </p:spTree>
    <p:extLst>
      <p:ext uri="{BB962C8B-B14F-4D97-AF65-F5344CB8AC3E}">
        <p14:creationId xmlns:p14="http://schemas.microsoft.com/office/powerpoint/2010/main" val="152258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154901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364684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2296641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3932992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sportenglandclubmatters.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sportenglandclubmatters.com/"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www.sportenglandclubmatters.com/"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www.sportenglandclubmatters.com/"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sportenglandclubmatters.com/"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www.sportenglandclubmatters.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www.sportenglandclubmatters.com/"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sportenglandclubmatters.com/"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sportenglandclubmatters.com/"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F9ACB9F2-4CD3-4D2A-838D-11A4EC2C4C18}"/>
              </a:ext>
            </a:extLst>
          </p:cNvPr>
          <p:cNvSpPr/>
          <p:nvPr userDrawn="1"/>
        </p:nvSpPr>
        <p:spPr>
          <a:xfrm>
            <a:off x="0" y="5809957"/>
            <a:ext cx="12192000" cy="1062111"/>
          </a:xfrm>
          <a:prstGeom prst="flowChartProcess">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8" name="Rectangle 7">
            <a:extLst>
              <a:ext uri="{FF2B5EF4-FFF2-40B4-BE49-F238E27FC236}">
                <a16:creationId xmlns:a16="http://schemas.microsoft.com/office/drawing/2014/main" id="{97929C2C-7543-45B9-833F-74F3698C59F7}"/>
              </a:ext>
            </a:extLst>
          </p:cNvPr>
          <p:cNvSpPr/>
          <p:nvPr userDrawn="1"/>
        </p:nvSpPr>
        <p:spPr>
          <a:xfrm>
            <a:off x="11526474" y="0"/>
            <a:ext cx="665526" cy="6865034"/>
          </a:xfrm>
          <a:prstGeom prst="rect">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5" name="Rectangle: Single Corner Rounded 14">
            <a:extLst>
              <a:ext uri="{FF2B5EF4-FFF2-40B4-BE49-F238E27FC236}">
                <a16:creationId xmlns:a16="http://schemas.microsoft.com/office/drawing/2014/main" id="{01E53834-7029-4866-B7F5-0A4B596238DE}"/>
              </a:ext>
            </a:extLst>
          </p:cNvPr>
          <p:cNvSpPr/>
          <p:nvPr userDrawn="1"/>
        </p:nvSpPr>
        <p:spPr>
          <a:xfrm flipV="1">
            <a:off x="0" y="0"/>
            <a:ext cx="11901267" cy="5922498"/>
          </a:xfrm>
          <a:prstGeom prst="round1Rect">
            <a:avLst>
              <a:gd name="adj" fmla="val 56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0" name="Rectangle: Diagonal Corners Rounded 9">
            <a:extLst>
              <a:ext uri="{FF2B5EF4-FFF2-40B4-BE49-F238E27FC236}">
                <a16:creationId xmlns:a16="http://schemas.microsoft.com/office/drawing/2014/main" id="{EEA7E2C8-2A09-4E3A-B693-34C9BD92CE85}"/>
              </a:ext>
            </a:extLst>
          </p:cNvPr>
          <p:cNvSpPr/>
          <p:nvPr userDrawn="1"/>
        </p:nvSpPr>
        <p:spPr>
          <a:xfrm flipH="1">
            <a:off x="10176386" y="0"/>
            <a:ext cx="2015613" cy="1062111"/>
          </a:xfrm>
          <a:prstGeom prst="round2DiagRect">
            <a:avLst>
              <a:gd name="adj1" fmla="val 31237"/>
              <a:gd name="adj2" fmla="val 0"/>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pic>
        <p:nvPicPr>
          <p:cNvPr id="11" name="Picture 10">
            <a:extLst>
              <a:ext uri="{FF2B5EF4-FFF2-40B4-BE49-F238E27FC236}">
                <a16:creationId xmlns:a16="http://schemas.microsoft.com/office/drawing/2014/main" id="{DB392E9F-4E26-4D3E-8582-EDE8F54E29B4}"/>
              </a:ext>
            </a:extLst>
          </p:cNvPr>
          <p:cNvPicPr>
            <a:picLocks noChangeAspect="1"/>
          </p:cNvPicPr>
          <p:nvPr userDrawn="1"/>
        </p:nvPicPr>
        <p:blipFill>
          <a:blip r:embed="rId2"/>
          <a:srcRect/>
          <a:stretch/>
        </p:blipFill>
        <p:spPr>
          <a:xfrm>
            <a:off x="10512910" y="216546"/>
            <a:ext cx="1013564" cy="629018"/>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B425445C-6212-4547-8263-8418D9B3B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610" y="6081095"/>
            <a:ext cx="2916473" cy="644540"/>
          </a:xfrm>
          <a:prstGeom prst="rect">
            <a:avLst/>
          </a:prstGeom>
        </p:spPr>
      </p:pic>
      <p:sp>
        <p:nvSpPr>
          <p:cNvPr id="13" name="TextBox 12">
            <a:extLst>
              <a:ext uri="{FF2B5EF4-FFF2-40B4-BE49-F238E27FC236}">
                <a16:creationId xmlns:a16="http://schemas.microsoft.com/office/drawing/2014/main" id="{6C9EB300-092D-4AC8-B9D9-67E790527ECB}"/>
              </a:ext>
            </a:extLst>
          </p:cNvPr>
          <p:cNvSpPr txBox="1"/>
          <p:nvPr userDrawn="1"/>
        </p:nvSpPr>
        <p:spPr>
          <a:xfrm>
            <a:off x="9225022" y="6264865"/>
            <a:ext cx="2575775" cy="461665"/>
          </a:xfrm>
          <a:prstGeom prst="rect">
            <a:avLst/>
          </a:prstGeom>
          <a:noFill/>
        </p:spPr>
        <p:txBody>
          <a:bodyPr wrap="square" rtlCol="0">
            <a:spAutoFit/>
          </a:bodyPr>
          <a:lstStyle/>
          <a:p>
            <a:pPr algn="r"/>
            <a:r>
              <a:rPr lang="en-US" sz="1200" b="1">
                <a:solidFill>
                  <a:srgbClr val="FFFFFF"/>
                </a:solidFill>
                <a:latin typeface="Poppins SemiBold" pitchFamily="2" charset="77"/>
                <a:cs typeface="Poppins SemiBold" pitchFamily="2" charset="77"/>
                <a:hlinkClick r:id="rId4">
                  <a:extLst>
                    <a:ext uri="{A12FA001-AC4F-418D-AE19-62706E023703}">
                      <ahyp:hlinkClr xmlns:ahyp="http://schemas.microsoft.com/office/drawing/2018/hyperlinkcolor" val="tx"/>
                    </a:ext>
                  </a:extLst>
                </a:hlinkClick>
              </a:rPr>
              <a:t>www.sportenglandorganisationmatters.com</a:t>
            </a:r>
            <a:endParaRPr lang="en-US" sz="1200" b="1">
              <a:solidFill>
                <a:srgbClr val="FFFFFF"/>
              </a:solidFill>
              <a:latin typeface="Poppins SemiBold" pitchFamily="2" charset="77"/>
              <a:cs typeface="Poppins SemiBold" pitchFamily="2" charset="77"/>
            </a:endParaRPr>
          </a:p>
        </p:txBody>
      </p:sp>
    </p:spTree>
    <p:extLst>
      <p:ext uri="{BB962C8B-B14F-4D97-AF65-F5344CB8AC3E}">
        <p14:creationId xmlns:p14="http://schemas.microsoft.com/office/powerpoint/2010/main" val="2702536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8467-5077-4D3E-BE7E-81C7405C7B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C799E8-2E24-4646-8F27-2DBCFD30E648}"/>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4" name="Footer Placeholder 3">
            <a:extLst>
              <a:ext uri="{FF2B5EF4-FFF2-40B4-BE49-F238E27FC236}">
                <a16:creationId xmlns:a16="http://schemas.microsoft.com/office/drawing/2014/main" id="{DE33F264-A38A-47F3-B216-3B7B86AAAB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EC3703-B882-4852-AC4C-58C3DECEBA04}"/>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371115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B45A1-D29B-408C-BD9E-9A2CF94EDB17}"/>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3" name="Footer Placeholder 2">
            <a:extLst>
              <a:ext uri="{FF2B5EF4-FFF2-40B4-BE49-F238E27FC236}">
                <a16:creationId xmlns:a16="http://schemas.microsoft.com/office/drawing/2014/main" id="{C392FC56-C3C8-46FB-ADBC-15F574E41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383230-FB78-4173-B756-C09CBF673CBE}"/>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135262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9154-F3CC-4DF7-858E-D4F04DE68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444CA5-09E3-4032-BD49-91A1FDE7C6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489745-0B93-4274-8572-682B4EF72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E170B-C832-423D-9D67-F225E240D2F2}"/>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6" name="Footer Placeholder 5">
            <a:extLst>
              <a:ext uri="{FF2B5EF4-FFF2-40B4-BE49-F238E27FC236}">
                <a16:creationId xmlns:a16="http://schemas.microsoft.com/office/drawing/2014/main" id="{19C62438-F79F-4574-9ACA-2060C34CAB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093E6D-45CC-4139-A2D0-BA4A23DF521C}"/>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2827981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1D367-8C2B-4433-9C6A-703A5E51CE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D359F3-863E-45AC-A8F3-13BEEC5D42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BC3D29-2259-4E9F-B78A-32580D69D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2C5D7-D722-4A63-AA57-2496F26D5D6C}"/>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6" name="Footer Placeholder 5">
            <a:extLst>
              <a:ext uri="{FF2B5EF4-FFF2-40B4-BE49-F238E27FC236}">
                <a16:creationId xmlns:a16="http://schemas.microsoft.com/office/drawing/2014/main" id="{49E74537-F1C1-42F7-8754-BA46247284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3B3E08-BBD9-4909-809D-7337D20BB6EF}"/>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3127702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076A-A040-49FF-8EE3-995A5A1265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441F7-D3A4-456C-AE46-6A7498390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6D3CDB-3C39-40E7-B4E3-70FE7DBF9E4B}"/>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5" name="Footer Placeholder 4">
            <a:extLst>
              <a:ext uri="{FF2B5EF4-FFF2-40B4-BE49-F238E27FC236}">
                <a16:creationId xmlns:a16="http://schemas.microsoft.com/office/drawing/2014/main" id="{469D30E0-2535-48F4-8018-6DA8E66943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72569-CAA7-47BD-822F-57CCE52165A9}"/>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3349514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D1176-63BA-4837-B376-A919957B7D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DC9CA9-0624-4223-97B4-1C4F5BAE14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885106-61DC-4993-AABB-E09FD41F4EE1}"/>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5" name="Footer Placeholder 4">
            <a:extLst>
              <a:ext uri="{FF2B5EF4-FFF2-40B4-BE49-F238E27FC236}">
                <a16:creationId xmlns:a16="http://schemas.microsoft.com/office/drawing/2014/main" id="{F038C1AA-A98F-462A-B319-8282DEF50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68488E-2DE5-4CC7-B595-53E6E293224B}"/>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276934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F9ACB9F2-4CD3-4D2A-838D-11A4EC2C4C18}"/>
              </a:ext>
            </a:extLst>
          </p:cNvPr>
          <p:cNvSpPr/>
          <p:nvPr userDrawn="1"/>
        </p:nvSpPr>
        <p:spPr>
          <a:xfrm>
            <a:off x="0" y="5809957"/>
            <a:ext cx="12192000" cy="1062111"/>
          </a:xfrm>
          <a:prstGeom prst="flowChartProcess">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8" name="Rectangle 7">
            <a:extLst>
              <a:ext uri="{FF2B5EF4-FFF2-40B4-BE49-F238E27FC236}">
                <a16:creationId xmlns:a16="http://schemas.microsoft.com/office/drawing/2014/main" id="{97929C2C-7543-45B9-833F-74F3698C59F7}"/>
              </a:ext>
            </a:extLst>
          </p:cNvPr>
          <p:cNvSpPr/>
          <p:nvPr userDrawn="1"/>
        </p:nvSpPr>
        <p:spPr>
          <a:xfrm>
            <a:off x="11526474" y="0"/>
            <a:ext cx="665526" cy="6865034"/>
          </a:xfrm>
          <a:prstGeom prst="rect">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5" name="Rectangle: Single Corner Rounded 14">
            <a:extLst>
              <a:ext uri="{FF2B5EF4-FFF2-40B4-BE49-F238E27FC236}">
                <a16:creationId xmlns:a16="http://schemas.microsoft.com/office/drawing/2014/main" id="{01E53834-7029-4866-B7F5-0A4B596238DE}"/>
              </a:ext>
            </a:extLst>
          </p:cNvPr>
          <p:cNvSpPr/>
          <p:nvPr userDrawn="1"/>
        </p:nvSpPr>
        <p:spPr>
          <a:xfrm flipV="1">
            <a:off x="0" y="0"/>
            <a:ext cx="11901267" cy="5922498"/>
          </a:xfrm>
          <a:prstGeom prst="round1Rect">
            <a:avLst>
              <a:gd name="adj" fmla="val 56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0" name="Rectangle: Diagonal Corners Rounded 9">
            <a:extLst>
              <a:ext uri="{FF2B5EF4-FFF2-40B4-BE49-F238E27FC236}">
                <a16:creationId xmlns:a16="http://schemas.microsoft.com/office/drawing/2014/main" id="{EEA7E2C8-2A09-4E3A-B693-34C9BD92CE85}"/>
              </a:ext>
            </a:extLst>
          </p:cNvPr>
          <p:cNvSpPr/>
          <p:nvPr userDrawn="1"/>
        </p:nvSpPr>
        <p:spPr>
          <a:xfrm flipH="1">
            <a:off x="10176386" y="0"/>
            <a:ext cx="2015613" cy="1062111"/>
          </a:xfrm>
          <a:prstGeom prst="round2DiagRect">
            <a:avLst>
              <a:gd name="adj1" fmla="val 31237"/>
              <a:gd name="adj2" fmla="val 0"/>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pic>
        <p:nvPicPr>
          <p:cNvPr id="11" name="Picture 10">
            <a:extLst>
              <a:ext uri="{FF2B5EF4-FFF2-40B4-BE49-F238E27FC236}">
                <a16:creationId xmlns:a16="http://schemas.microsoft.com/office/drawing/2014/main" id="{DB392E9F-4E26-4D3E-8582-EDE8F54E29B4}"/>
              </a:ext>
            </a:extLst>
          </p:cNvPr>
          <p:cNvPicPr>
            <a:picLocks noChangeAspect="1"/>
          </p:cNvPicPr>
          <p:nvPr userDrawn="1"/>
        </p:nvPicPr>
        <p:blipFill>
          <a:blip r:embed="rId2"/>
          <a:srcRect/>
          <a:stretch/>
        </p:blipFill>
        <p:spPr>
          <a:xfrm>
            <a:off x="10512910" y="216546"/>
            <a:ext cx="1013564" cy="629018"/>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B425445C-6212-4547-8263-8418D9B3B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610" y="6081095"/>
            <a:ext cx="2916473" cy="644540"/>
          </a:xfrm>
          <a:prstGeom prst="rect">
            <a:avLst/>
          </a:prstGeom>
        </p:spPr>
      </p:pic>
      <p:sp>
        <p:nvSpPr>
          <p:cNvPr id="13" name="TextBox 12">
            <a:extLst>
              <a:ext uri="{FF2B5EF4-FFF2-40B4-BE49-F238E27FC236}">
                <a16:creationId xmlns:a16="http://schemas.microsoft.com/office/drawing/2014/main" id="{6C9EB300-092D-4AC8-B9D9-67E790527ECB}"/>
              </a:ext>
            </a:extLst>
          </p:cNvPr>
          <p:cNvSpPr txBox="1"/>
          <p:nvPr userDrawn="1"/>
        </p:nvSpPr>
        <p:spPr>
          <a:xfrm>
            <a:off x="9225022" y="6264865"/>
            <a:ext cx="2575775" cy="461665"/>
          </a:xfrm>
          <a:prstGeom prst="rect">
            <a:avLst/>
          </a:prstGeom>
          <a:noFill/>
        </p:spPr>
        <p:txBody>
          <a:bodyPr wrap="square" rtlCol="0">
            <a:spAutoFit/>
          </a:bodyPr>
          <a:lstStyle/>
          <a:p>
            <a:pPr algn="r"/>
            <a:r>
              <a:rPr lang="en-US" sz="1200" b="1">
                <a:solidFill>
                  <a:srgbClr val="FFFFFF"/>
                </a:solidFill>
                <a:latin typeface="Poppins SemiBold" pitchFamily="2" charset="77"/>
                <a:cs typeface="Poppins SemiBold" pitchFamily="2" charset="77"/>
                <a:hlinkClick r:id="rId4">
                  <a:extLst>
                    <a:ext uri="{A12FA001-AC4F-418D-AE19-62706E023703}">
                      <ahyp:hlinkClr xmlns:ahyp="http://schemas.microsoft.com/office/drawing/2018/hyperlinkcolor" val="tx"/>
                    </a:ext>
                  </a:extLst>
                </a:hlinkClick>
              </a:rPr>
              <a:t>www.sportenglandorganisationmatters.com</a:t>
            </a:r>
            <a:endParaRPr lang="en-US" sz="1200" b="1">
              <a:solidFill>
                <a:srgbClr val="FFFFFF"/>
              </a:solidFill>
              <a:latin typeface="Poppins SemiBold" pitchFamily="2" charset="77"/>
              <a:cs typeface="Poppins SemiBold" pitchFamily="2" charset="77"/>
            </a:endParaRPr>
          </a:p>
        </p:txBody>
      </p:sp>
    </p:spTree>
    <p:extLst>
      <p:ext uri="{BB962C8B-B14F-4D97-AF65-F5344CB8AC3E}">
        <p14:creationId xmlns:p14="http://schemas.microsoft.com/office/powerpoint/2010/main" val="1982550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12" name="Picture 11" descr="Club Solutions SM Template-1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256" y="0"/>
            <a:ext cx="894155" cy="6858000"/>
          </a:xfrm>
          <a:prstGeom prst="rect">
            <a:avLst/>
          </a:prstGeom>
        </p:spPr>
      </p:pic>
    </p:spTree>
    <p:extLst>
      <p:ext uri="{BB962C8B-B14F-4D97-AF65-F5344CB8AC3E}">
        <p14:creationId xmlns:p14="http://schemas.microsoft.com/office/powerpoint/2010/main" val="3637017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F9ACB9F2-4CD3-4D2A-838D-11A4EC2C4C18}"/>
              </a:ext>
            </a:extLst>
          </p:cNvPr>
          <p:cNvSpPr/>
          <p:nvPr userDrawn="1"/>
        </p:nvSpPr>
        <p:spPr>
          <a:xfrm>
            <a:off x="0" y="5922498"/>
            <a:ext cx="12192000" cy="949570"/>
          </a:xfrm>
          <a:prstGeom prst="flowChartProcess">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8" name="Rectangle 7">
            <a:extLst>
              <a:ext uri="{FF2B5EF4-FFF2-40B4-BE49-F238E27FC236}">
                <a16:creationId xmlns:a16="http://schemas.microsoft.com/office/drawing/2014/main" id="{97929C2C-7543-45B9-833F-74F3698C59F7}"/>
              </a:ext>
            </a:extLst>
          </p:cNvPr>
          <p:cNvSpPr/>
          <p:nvPr userDrawn="1"/>
        </p:nvSpPr>
        <p:spPr>
          <a:xfrm>
            <a:off x="11526474" y="0"/>
            <a:ext cx="665526" cy="6865034"/>
          </a:xfrm>
          <a:prstGeom prst="rect">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5" name="Rectangle: Single Corner Rounded 14">
            <a:extLst>
              <a:ext uri="{FF2B5EF4-FFF2-40B4-BE49-F238E27FC236}">
                <a16:creationId xmlns:a16="http://schemas.microsoft.com/office/drawing/2014/main" id="{01E53834-7029-4866-B7F5-0A4B596238DE}"/>
              </a:ext>
            </a:extLst>
          </p:cNvPr>
          <p:cNvSpPr/>
          <p:nvPr userDrawn="1"/>
        </p:nvSpPr>
        <p:spPr>
          <a:xfrm flipV="1">
            <a:off x="126610" y="0"/>
            <a:ext cx="11901267" cy="5922498"/>
          </a:xfrm>
          <a:prstGeom prst="round1Rect">
            <a:avLst>
              <a:gd name="adj" fmla="val 56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0" name="Rectangle: Diagonal Corners Rounded 9">
            <a:extLst>
              <a:ext uri="{FF2B5EF4-FFF2-40B4-BE49-F238E27FC236}">
                <a16:creationId xmlns:a16="http://schemas.microsoft.com/office/drawing/2014/main" id="{EEA7E2C8-2A09-4E3A-B693-34C9BD92CE85}"/>
              </a:ext>
            </a:extLst>
          </p:cNvPr>
          <p:cNvSpPr/>
          <p:nvPr userDrawn="1"/>
        </p:nvSpPr>
        <p:spPr>
          <a:xfrm flipH="1">
            <a:off x="10167164" y="-57152"/>
            <a:ext cx="2015613" cy="1062111"/>
          </a:xfrm>
          <a:prstGeom prst="round2DiagRect">
            <a:avLst>
              <a:gd name="adj1" fmla="val 31237"/>
              <a:gd name="adj2" fmla="val 0"/>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pic>
        <p:nvPicPr>
          <p:cNvPr id="11" name="Picture 10">
            <a:extLst>
              <a:ext uri="{FF2B5EF4-FFF2-40B4-BE49-F238E27FC236}">
                <a16:creationId xmlns:a16="http://schemas.microsoft.com/office/drawing/2014/main" id="{DB392E9F-4E26-4D3E-8582-EDE8F54E29B4}"/>
              </a:ext>
            </a:extLst>
          </p:cNvPr>
          <p:cNvPicPr>
            <a:picLocks noChangeAspect="1"/>
          </p:cNvPicPr>
          <p:nvPr userDrawn="1"/>
        </p:nvPicPr>
        <p:blipFill>
          <a:blip r:embed="rId2"/>
          <a:srcRect/>
          <a:stretch/>
        </p:blipFill>
        <p:spPr>
          <a:xfrm>
            <a:off x="10512910" y="216546"/>
            <a:ext cx="1013564" cy="629018"/>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B425445C-6212-4547-8263-8418D9B3B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610" y="6081095"/>
            <a:ext cx="2916473" cy="644540"/>
          </a:xfrm>
          <a:prstGeom prst="rect">
            <a:avLst/>
          </a:prstGeom>
        </p:spPr>
      </p:pic>
      <p:sp>
        <p:nvSpPr>
          <p:cNvPr id="13" name="TextBox 12">
            <a:extLst>
              <a:ext uri="{FF2B5EF4-FFF2-40B4-BE49-F238E27FC236}">
                <a16:creationId xmlns:a16="http://schemas.microsoft.com/office/drawing/2014/main" id="{6C9EB300-092D-4AC8-B9D9-67E790527ECB}"/>
              </a:ext>
            </a:extLst>
          </p:cNvPr>
          <p:cNvSpPr txBox="1"/>
          <p:nvPr userDrawn="1"/>
        </p:nvSpPr>
        <p:spPr>
          <a:xfrm>
            <a:off x="8676410" y="6264865"/>
            <a:ext cx="3124388" cy="276999"/>
          </a:xfrm>
          <a:prstGeom prst="rect">
            <a:avLst/>
          </a:prstGeom>
          <a:noFill/>
        </p:spPr>
        <p:txBody>
          <a:bodyPr wrap="square" rtlCol="0">
            <a:spAutoFit/>
          </a:bodyPr>
          <a:lstStyle/>
          <a:p>
            <a:pPr algn="r"/>
            <a:r>
              <a:rPr lang="en-US" sz="1200" b="1">
                <a:solidFill>
                  <a:srgbClr val="FFFFFF"/>
                </a:solidFill>
                <a:latin typeface="Poppins SemiBold" pitchFamily="2" charset="77"/>
                <a:cs typeface="Poppins SemiBold" pitchFamily="2" charset="77"/>
                <a:hlinkClick r:id="rId4">
                  <a:extLst>
                    <a:ext uri="{A12FA001-AC4F-418D-AE19-62706E023703}">
                      <ahyp:hlinkClr xmlns:ahyp="http://schemas.microsoft.com/office/drawing/2018/hyperlinkcolor" val="tx"/>
                    </a:ext>
                  </a:extLst>
                </a:hlinkClick>
              </a:rPr>
              <a:t>www.sportenglandclubmatters.com</a:t>
            </a:r>
            <a:endParaRPr lang="en-US" sz="1200" b="1">
              <a:solidFill>
                <a:srgbClr val="FFFFFF"/>
              </a:solidFill>
              <a:latin typeface="Poppins SemiBold" pitchFamily="2" charset="77"/>
              <a:cs typeface="Poppins SemiBold" pitchFamily="2" charset="77"/>
            </a:endParaRPr>
          </a:p>
        </p:txBody>
      </p:sp>
    </p:spTree>
    <p:extLst>
      <p:ext uri="{BB962C8B-B14F-4D97-AF65-F5344CB8AC3E}">
        <p14:creationId xmlns:p14="http://schemas.microsoft.com/office/powerpoint/2010/main" val="2353160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49B1F5A9-3C70-46EE-8F0B-ED0C97B67609}"/>
              </a:ext>
            </a:extLst>
          </p:cNvPr>
          <p:cNvSpPr/>
          <p:nvPr userDrawn="1"/>
        </p:nvSpPr>
        <p:spPr>
          <a:xfrm>
            <a:off x="0" y="5809957"/>
            <a:ext cx="12192000" cy="1062111"/>
          </a:xfrm>
          <a:prstGeom prst="flowChartProcess">
            <a:avLst/>
          </a:prstGeom>
          <a:solidFill>
            <a:srgbClr val="A8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8" name="Rectangle 7">
            <a:extLst>
              <a:ext uri="{FF2B5EF4-FFF2-40B4-BE49-F238E27FC236}">
                <a16:creationId xmlns:a16="http://schemas.microsoft.com/office/drawing/2014/main" id="{BDE7F9B6-01E3-4912-9D8C-02DAE711A6F9}"/>
              </a:ext>
            </a:extLst>
          </p:cNvPr>
          <p:cNvSpPr/>
          <p:nvPr userDrawn="1"/>
        </p:nvSpPr>
        <p:spPr>
          <a:xfrm>
            <a:off x="11526474" y="0"/>
            <a:ext cx="665526" cy="6865034"/>
          </a:xfrm>
          <a:prstGeom prst="rect">
            <a:avLst/>
          </a:prstGeom>
          <a:solidFill>
            <a:srgbClr val="A8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5" name="Rectangle: Single Corner Rounded 14">
            <a:extLst>
              <a:ext uri="{FF2B5EF4-FFF2-40B4-BE49-F238E27FC236}">
                <a16:creationId xmlns:a16="http://schemas.microsoft.com/office/drawing/2014/main" id="{6984C416-8040-495F-9E4B-3A9313286687}"/>
              </a:ext>
            </a:extLst>
          </p:cNvPr>
          <p:cNvSpPr/>
          <p:nvPr userDrawn="1"/>
        </p:nvSpPr>
        <p:spPr>
          <a:xfrm flipV="1">
            <a:off x="0" y="0"/>
            <a:ext cx="11901267" cy="5922498"/>
          </a:xfrm>
          <a:prstGeom prst="round1Rect">
            <a:avLst>
              <a:gd name="adj" fmla="val 56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0" name="Rectangle: Diagonal Corners Rounded 9">
            <a:extLst>
              <a:ext uri="{FF2B5EF4-FFF2-40B4-BE49-F238E27FC236}">
                <a16:creationId xmlns:a16="http://schemas.microsoft.com/office/drawing/2014/main" id="{89050525-A264-4567-8BCB-AA99F1BB99C6}"/>
              </a:ext>
            </a:extLst>
          </p:cNvPr>
          <p:cNvSpPr/>
          <p:nvPr userDrawn="1"/>
        </p:nvSpPr>
        <p:spPr>
          <a:xfrm flipH="1">
            <a:off x="10176386" y="0"/>
            <a:ext cx="2015613" cy="1062111"/>
          </a:xfrm>
          <a:prstGeom prst="round2DiagRect">
            <a:avLst>
              <a:gd name="adj1" fmla="val 31237"/>
              <a:gd name="adj2" fmla="val 0"/>
            </a:avLst>
          </a:prstGeom>
          <a:solidFill>
            <a:srgbClr val="A8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pic>
        <p:nvPicPr>
          <p:cNvPr id="11" name="Picture 10">
            <a:extLst>
              <a:ext uri="{FF2B5EF4-FFF2-40B4-BE49-F238E27FC236}">
                <a16:creationId xmlns:a16="http://schemas.microsoft.com/office/drawing/2014/main" id="{ADC56786-9B09-479E-A884-B82B715A5103}"/>
              </a:ext>
            </a:extLst>
          </p:cNvPr>
          <p:cNvPicPr>
            <a:picLocks noChangeAspect="1"/>
          </p:cNvPicPr>
          <p:nvPr userDrawn="1"/>
        </p:nvPicPr>
        <p:blipFill>
          <a:blip r:embed="rId2"/>
          <a:srcRect/>
          <a:stretch/>
        </p:blipFill>
        <p:spPr>
          <a:xfrm>
            <a:off x="10512910" y="216546"/>
            <a:ext cx="1013564" cy="629018"/>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760955BC-B65B-4B17-81FC-8C23F4A5CC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610" y="6081095"/>
            <a:ext cx="2916473" cy="644540"/>
          </a:xfrm>
          <a:prstGeom prst="rect">
            <a:avLst/>
          </a:prstGeom>
        </p:spPr>
      </p:pic>
      <p:sp>
        <p:nvSpPr>
          <p:cNvPr id="13" name="TextBox 12">
            <a:extLst>
              <a:ext uri="{FF2B5EF4-FFF2-40B4-BE49-F238E27FC236}">
                <a16:creationId xmlns:a16="http://schemas.microsoft.com/office/drawing/2014/main" id="{74D4D0DE-09F6-4ADB-9FF1-60E02816D53A}"/>
              </a:ext>
            </a:extLst>
          </p:cNvPr>
          <p:cNvSpPr txBox="1"/>
          <p:nvPr userDrawn="1"/>
        </p:nvSpPr>
        <p:spPr>
          <a:xfrm>
            <a:off x="8503920" y="6264865"/>
            <a:ext cx="3296877" cy="276999"/>
          </a:xfrm>
          <a:prstGeom prst="rect">
            <a:avLst/>
          </a:prstGeom>
          <a:noFill/>
        </p:spPr>
        <p:txBody>
          <a:bodyPr wrap="square" rtlCol="0">
            <a:spAutoFit/>
          </a:bodyPr>
          <a:lstStyle/>
          <a:p>
            <a:pPr algn="r"/>
            <a:r>
              <a:rPr lang="en-US" sz="1200" b="1">
                <a:solidFill>
                  <a:srgbClr val="FFFFFF"/>
                </a:solidFill>
                <a:latin typeface="Poppins SemiBold" pitchFamily="2" charset="77"/>
                <a:cs typeface="Poppins SemiBold" pitchFamily="2" charset="77"/>
                <a:hlinkClick r:id="rId4">
                  <a:extLst>
                    <a:ext uri="{A12FA001-AC4F-418D-AE19-62706E023703}">
                      <ahyp:hlinkClr xmlns:ahyp="http://schemas.microsoft.com/office/drawing/2018/hyperlinkcolor" val="tx"/>
                    </a:ext>
                  </a:extLst>
                </a:hlinkClick>
              </a:rPr>
              <a:t>www.sportenglandclubmatters.com</a:t>
            </a:r>
            <a:endParaRPr lang="en-US" sz="1200" b="1">
              <a:solidFill>
                <a:srgbClr val="FFFFFF"/>
              </a:solidFill>
              <a:latin typeface="Poppins SemiBold" pitchFamily="2" charset="77"/>
              <a:cs typeface="Poppins SemiBold" pitchFamily="2" charset="77"/>
            </a:endParaRPr>
          </a:p>
        </p:txBody>
      </p:sp>
    </p:spTree>
    <p:extLst>
      <p:ext uri="{BB962C8B-B14F-4D97-AF65-F5344CB8AC3E}">
        <p14:creationId xmlns:p14="http://schemas.microsoft.com/office/powerpoint/2010/main" val="302161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49B1F5A9-3C70-46EE-8F0B-ED0C97B67609}"/>
              </a:ext>
            </a:extLst>
          </p:cNvPr>
          <p:cNvSpPr/>
          <p:nvPr userDrawn="1"/>
        </p:nvSpPr>
        <p:spPr>
          <a:xfrm>
            <a:off x="0" y="5809957"/>
            <a:ext cx="12192000" cy="1062111"/>
          </a:xfrm>
          <a:prstGeom prst="flowChartProcess">
            <a:avLst/>
          </a:prstGeom>
          <a:solidFill>
            <a:srgbClr val="A8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8" name="Rectangle 7">
            <a:extLst>
              <a:ext uri="{FF2B5EF4-FFF2-40B4-BE49-F238E27FC236}">
                <a16:creationId xmlns:a16="http://schemas.microsoft.com/office/drawing/2014/main" id="{BDE7F9B6-01E3-4912-9D8C-02DAE711A6F9}"/>
              </a:ext>
            </a:extLst>
          </p:cNvPr>
          <p:cNvSpPr/>
          <p:nvPr userDrawn="1"/>
        </p:nvSpPr>
        <p:spPr>
          <a:xfrm>
            <a:off x="11526474" y="0"/>
            <a:ext cx="665526" cy="6865034"/>
          </a:xfrm>
          <a:prstGeom prst="rect">
            <a:avLst/>
          </a:prstGeom>
          <a:solidFill>
            <a:srgbClr val="A8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5" name="Rectangle: Single Corner Rounded 14">
            <a:extLst>
              <a:ext uri="{FF2B5EF4-FFF2-40B4-BE49-F238E27FC236}">
                <a16:creationId xmlns:a16="http://schemas.microsoft.com/office/drawing/2014/main" id="{6984C416-8040-495F-9E4B-3A9313286687}"/>
              </a:ext>
            </a:extLst>
          </p:cNvPr>
          <p:cNvSpPr/>
          <p:nvPr userDrawn="1"/>
        </p:nvSpPr>
        <p:spPr>
          <a:xfrm flipV="1">
            <a:off x="0" y="0"/>
            <a:ext cx="11901267" cy="5922498"/>
          </a:xfrm>
          <a:prstGeom prst="round1Rect">
            <a:avLst>
              <a:gd name="adj" fmla="val 56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0" name="Rectangle: Diagonal Corners Rounded 9">
            <a:extLst>
              <a:ext uri="{FF2B5EF4-FFF2-40B4-BE49-F238E27FC236}">
                <a16:creationId xmlns:a16="http://schemas.microsoft.com/office/drawing/2014/main" id="{89050525-A264-4567-8BCB-AA99F1BB99C6}"/>
              </a:ext>
            </a:extLst>
          </p:cNvPr>
          <p:cNvSpPr/>
          <p:nvPr userDrawn="1"/>
        </p:nvSpPr>
        <p:spPr>
          <a:xfrm flipH="1">
            <a:off x="10176386" y="0"/>
            <a:ext cx="2015613" cy="1062111"/>
          </a:xfrm>
          <a:prstGeom prst="round2DiagRect">
            <a:avLst>
              <a:gd name="adj1" fmla="val 31237"/>
              <a:gd name="adj2" fmla="val 0"/>
            </a:avLst>
          </a:prstGeom>
          <a:solidFill>
            <a:srgbClr val="A85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pic>
        <p:nvPicPr>
          <p:cNvPr id="11" name="Picture 10">
            <a:extLst>
              <a:ext uri="{FF2B5EF4-FFF2-40B4-BE49-F238E27FC236}">
                <a16:creationId xmlns:a16="http://schemas.microsoft.com/office/drawing/2014/main" id="{ADC56786-9B09-479E-A884-B82B715A5103}"/>
              </a:ext>
            </a:extLst>
          </p:cNvPr>
          <p:cNvPicPr>
            <a:picLocks noChangeAspect="1"/>
          </p:cNvPicPr>
          <p:nvPr userDrawn="1"/>
        </p:nvPicPr>
        <p:blipFill>
          <a:blip r:embed="rId2"/>
          <a:srcRect/>
          <a:stretch/>
        </p:blipFill>
        <p:spPr>
          <a:xfrm>
            <a:off x="10512910" y="216546"/>
            <a:ext cx="1013564" cy="629018"/>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760955BC-B65B-4B17-81FC-8C23F4A5CC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610" y="6081095"/>
            <a:ext cx="2916473" cy="644540"/>
          </a:xfrm>
          <a:prstGeom prst="rect">
            <a:avLst/>
          </a:prstGeom>
        </p:spPr>
      </p:pic>
      <p:sp>
        <p:nvSpPr>
          <p:cNvPr id="13" name="TextBox 12">
            <a:extLst>
              <a:ext uri="{FF2B5EF4-FFF2-40B4-BE49-F238E27FC236}">
                <a16:creationId xmlns:a16="http://schemas.microsoft.com/office/drawing/2014/main" id="{74D4D0DE-09F6-4ADB-9FF1-60E02816D53A}"/>
              </a:ext>
            </a:extLst>
          </p:cNvPr>
          <p:cNvSpPr txBox="1"/>
          <p:nvPr userDrawn="1"/>
        </p:nvSpPr>
        <p:spPr>
          <a:xfrm>
            <a:off x="9225022" y="6264865"/>
            <a:ext cx="2575775" cy="461665"/>
          </a:xfrm>
          <a:prstGeom prst="rect">
            <a:avLst/>
          </a:prstGeom>
          <a:noFill/>
        </p:spPr>
        <p:txBody>
          <a:bodyPr wrap="square" rtlCol="0">
            <a:spAutoFit/>
          </a:bodyPr>
          <a:lstStyle/>
          <a:p>
            <a:pPr algn="r"/>
            <a:r>
              <a:rPr lang="en-US" sz="1200" b="1">
                <a:solidFill>
                  <a:srgbClr val="FFFFFF"/>
                </a:solidFill>
                <a:latin typeface="Poppins SemiBold" pitchFamily="2" charset="77"/>
                <a:cs typeface="Poppins SemiBold" pitchFamily="2" charset="77"/>
                <a:hlinkClick r:id="rId4">
                  <a:extLst>
                    <a:ext uri="{A12FA001-AC4F-418D-AE19-62706E023703}">
                      <ahyp:hlinkClr xmlns:ahyp="http://schemas.microsoft.com/office/drawing/2018/hyperlinkcolor" val="tx"/>
                    </a:ext>
                  </a:extLst>
                </a:hlinkClick>
              </a:rPr>
              <a:t>www.sportenglandorganisationmatters.com</a:t>
            </a:r>
            <a:endParaRPr lang="en-US" sz="1200" b="1">
              <a:solidFill>
                <a:srgbClr val="FFFFFF"/>
              </a:solidFill>
              <a:latin typeface="Poppins SemiBold" pitchFamily="2" charset="77"/>
              <a:cs typeface="Poppins SemiBold" pitchFamily="2" charset="77"/>
            </a:endParaRPr>
          </a:p>
        </p:txBody>
      </p:sp>
    </p:spTree>
    <p:extLst>
      <p:ext uri="{BB962C8B-B14F-4D97-AF65-F5344CB8AC3E}">
        <p14:creationId xmlns:p14="http://schemas.microsoft.com/office/powerpoint/2010/main" val="3667680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lowchart: Process 7">
            <a:extLst>
              <a:ext uri="{FF2B5EF4-FFF2-40B4-BE49-F238E27FC236}">
                <a16:creationId xmlns:a16="http://schemas.microsoft.com/office/drawing/2014/main" id="{25718468-2D57-4BBB-B9D6-A6ED088C8523}"/>
              </a:ext>
            </a:extLst>
          </p:cNvPr>
          <p:cNvSpPr/>
          <p:nvPr userDrawn="1"/>
        </p:nvSpPr>
        <p:spPr>
          <a:xfrm>
            <a:off x="0" y="5809957"/>
            <a:ext cx="12192000" cy="1062111"/>
          </a:xfrm>
          <a:prstGeom prst="flowChartProcess">
            <a:avLst/>
          </a:pr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9" name="Rectangle 8">
            <a:extLst>
              <a:ext uri="{FF2B5EF4-FFF2-40B4-BE49-F238E27FC236}">
                <a16:creationId xmlns:a16="http://schemas.microsoft.com/office/drawing/2014/main" id="{8BC6252C-8BDE-47E9-8D30-5CD6CC0F91EA}"/>
              </a:ext>
            </a:extLst>
          </p:cNvPr>
          <p:cNvSpPr/>
          <p:nvPr userDrawn="1"/>
        </p:nvSpPr>
        <p:spPr>
          <a:xfrm>
            <a:off x="11526474" y="0"/>
            <a:ext cx="665526" cy="6865034"/>
          </a:xfrm>
          <a:prstGeom prst="rect">
            <a:avLst/>
          </a:pr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0" name="Rectangle: Single Corner Rounded 9">
            <a:extLst>
              <a:ext uri="{FF2B5EF4-FFF2-40B4-BE49-F238E27FC236}">
                <a16:creationId xmlns:a16="http://schemas.microsoft.com/office/drawing/2014/main" id="{4765A9A0-70F9-435E-B616-8948BD2CC954}"/>
              </a:ext>
            </a:extLst>
          </p:cNvPr>
          <p:cNvSpPr/>
          <p:nvPr userDrawn="1"/>
        </p:nvSpPr>
        <p:spPr>
          <a:xfrm flipV="1">
            <a:off x="0" y="0"/>
            <a:ext cx="11901267" cy="5922498"/>
          </a:xfrm>
          <a:prstGeom prst="round1Rect">
            <a:avLst>
              <a:gd name="adj" fmla="val 56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1" name="Rectangle: Diagonal Corners Rounded 10">
            <a:extLst>
              <a:ext uri="{FF2B5EF4-FFF2-40B4-BE49-F238E27FC236}">
                <a16:creationId xmlns:a16="http://schemas.microsoft.com/office/drawing/2014/main" id="{ADAA24B2-C183-45CC-8B92-40D8A2891100}"/>
              </a:ext>
            </a:extLst>
          </p:cNvPr>
          <p:cNvSpPr/>
          <p:nvPr userDrawn="1"/>
        </p:nvSpPr>
        <p:spPr>
          <a:xfrm flipH="1">
            <a:off x="10176386" y="0"/>
            <a:ext cx="2015613" cy="1062111"/>
          </a:xfrm>
          <a:prstGeom prst="round2DiagRect">
            <a:avLst>
              <a:gd name="adj1" fmla="val 31237"/>
              <a:gd name="adj2" fmla="val 0"/>
            </a:avLst>
          </a:pr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pic>
        <p:nvPicPr>
          <p:cNvPr id="12" name="Picture 11">
            <a:extLst>
              <a:ext uri="{FF2B5EF4-FFF2-40B4-BE49-F238E27FC236}">
                <a16:creationId xmlns:a16="http://schemas.microsoft.com/office/drawing/2014/main" id="{B513F56C-E639-4D80-92C2-A66CEE1F8B41}"/>
              </a:ext>
            </a:extLst>
          </p:cNvPr>
          <p:cNvPicPr>
            <a:picLocks noChangeAspect="1"/>
          </p:cNvPicPr>
          <p:nvPr userDrawn="1"/>
        </p:nvPicPr>
        <p:blipFill>
          <a:blip r:embed="rId2"/>
          <a:srcRect/>
          <a:stretch/>
        </p:blipFill>
        <p:spPr>
          <a:xfrm>
            <a:off x="10512910" y="216546"/>
            <a:ext cx="1013564" cy="62901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DCCA72F1-154C-47DD-B39B-C4FE119B5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610" y="6081095"/>
            <a:ext cx="2916473" cy="644540"/>
          </a:xfrm>
          <a:prstGeom prst="rect">
            <a:avLst/>
          </a:prstGeom>
        </p:spPr>
      </p:pic>
      <p:sp>
        <p:nvSpPr>
          <p:cNvPr id="14" name="TextBox 13">
            <a:extLst>
              <a:ext uri="{FF2B5EF4-FFF2-40B4-BE49-F238E27FC236}">
                <a16:creationId xmlns:a16="http://schemas.microsoft.com/office/drawing/2014/main" id="{3A4F589C-25D6-4817-BE0C-A9280BB445AD}"/>
              </a:ext>
            </a:extLst>
          </p:cNvPr>
          <p:cNvSpPr txBox="1"/>
          <p:nvPr userDrawn="1"/>
        </p:nvSpPr>
        <p:spPr>
          <a:xfrm>
            <a:off x="8668512" y="6264865"/>
            <a:ext cx="3132285" cy="276999"/>
          </a:xfrm>
          <a:prstGeom prst="rect">
            <a:avLst/>
          </a:prstGeom>
          <a:noFill/>
        </p:spPr>
        <p:txBody>
          <a:bodyPr wrap="square" rtlCol="0">
            <a:spAutoFit/>
          </a:bodyPr>
          <a:lstStyle/>
          <a:p>
            <a:pPr algn="r"/>
            <a:r>
              <a:rPr lang="en-US" sz="1200" b="1">
                <a:solidFill>
                  <a:srgbClr val="FFFFFF"/>
                </a:solidFill>
                <a:latin typeface="Poppins SemiBold" pitchFamily="2" charset="77"/>
                <a:cs typeface="Poppins SemiBold" pitchFamily="2" charset="77"/>
                <a:hlinkClick r:id="rId4">
                  <a:extLst>
                    <a:ext uri="{A12FA001-AC4F-418D-AE19-62706E023703}">
                      <ahyp:hlinkClr xmlns:ahyp="http://schemas.microsoft.com/office/drawing/2018/hyperlinkcolor" val="tx"/>
                    </a:ext>
                  </a:extLst>
                </a:hlinkClick>
              </a:rPr>
              <a:t>www.sportenglandclubmatters.com</a:t>
            </a:r>
            <a:endParaRPr lang="en-US" sz="1200" b="1">
              <a:solidFill>
                <a:srgbClr val="FFFFFF"/>
              </a:solidFill>
              <a:latin typeface="Poppins SemiBold" pitchFamily="2" charset="77"/>
              <a:cs typeface="Poppins SemiBold" pitchFamily="2" charset="77"/>
            </a:endParaRPr>
          </a:p>
        </p:txBody>
      </p:sp>
    </p:spTree>
    <p:extLst>
      <p:ext uri="{BB962C8B-B14F-4D97-AF65-F5344CB8AC3E}">
        <p14:creationId xmlns:p14="http://schemas.microsoft.com/office/powerpoint/2010/main" val="1392579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0CB98F48-34A2-434C-B67A-32036EB7650A}"/>
              </a:ext>
            </a:extLst>
          </p:cNvPr>
          <p:cNvSpPr/>
          <p:nvPr userDrawn="1"/>
        </p:nvSpPr>
        <p:spPr>
          <a:xfrm>
            <a:off x="0" y="5809957"/>
            <a:ext cx="12192000" cy="1062111"/>
          </a:xfrm>
          <a:prstGeom prst="flowChartProcess">
            <a:avLst/>
          </a:prstGeom>
          <a:solidFill>
            <a:srgbClr val="E62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grpSp>
        <p:nvGrpSpPr>
          <p:cNvPr id="2" name="Group 1">
            <a:extLst>
              <a:ext uri="{FF2B5EF4-FFF2-40B4-BE49-F238E27FC236}">
                <a16:creationId xmlns:a16="http://schemas.microsoft.com/office/drawing/2014/main" id="{C62ED16D-B86F-465B-B5B9-43CD2B9867E6}"/>
              </a:ext>
            </a:extLst>
          </p:cNvPr>
          <p:cNvGrpSpPr/>
          <p:nvPr userDrawn="1"/>
        </p:nvGrpSpPr>
        <p:grpSpPr>
          <a:xfrm>
            <a:off x="0" y="0"/>
            <a:ext cx="12192000" cy="6865034"/>
            <a:chOff x="0" y="0"/>
            <a:chExt cx="12192000" cy="6865034"/>
          </a:xfrm>
        </p:grpSpPr>
        <p:sp>
          <p:nvSpPr>
            <p:cNvPr id="8" name="Rectangle 7">
              <a:extLst>
                <a:ext uri="{FF2B5EF4-FFF2-40B4-BE49-F238E27FC236}">
                  <a16:creationId xmlns:a16="http://schemas.microsoft.com/office/drawing/2014/main" id="{6354D25C-8F6F-4735-8D2F-D6CC6F5D4751}"/>
                </a:ext>
              </a:extLst>
            </p:cNvPr>
            <p:cNvSpPr/>
            <p:nvPr userDrawn="1"/>
          </p:nvSpPr>
          <p:spPr>
            <a:xfrm>
              <a:off x="11526474" y="0"/>
              <a:ext cx="665526" cy="6865034"/>
            </a:xfrm>
            <a:prstGeom prst="rect">
              <a:avLst/>
            </a:prstGeom>
            <a:solidFill>
              <a:srgbClr val="E62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4" name="Rectangle: Single Corner Rounded 13">
              <a:extLst>
                <a:ext uri="{FF2B5EF4-FFF2-40B4-BE49-F238E27FC236}">
                  <a16:creationId xmlns:a16="http://schemas.microsoft.com/office/drawing/2014/main" id="{C9BF1AFD-7CE1-41B9-9BAA-3A528EBE3734}"/>
                </a:ext>
              </a:extLst>
            </p:cNvPr>
            <p:cNvSpPr/>
            <p:nvPr userDrawn="1"/>
          </p:nvSpPr>
          <p:spPr>
            <a:xfrm flipV="1">
              <a:off x="0" y="0"/>
              <a:ext cx="11901267" cy="5922498"/>
            </a:xfrm>
            <a:prstGeom prst="round1Rect">
              <a:avLst>
                <a:gd name="adj" fmla="val 56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0" name="Rectangle: Diagonal Corners Rounded 9">
              <a:extLst>
                <a:ext uri="{FF2B5EF4-FFF2-40B4-BE49-F238E27FC236}">
                  <a16:creationId xmlns:a16="http://schemas.microsoft.com/office/drawing/2014/main" id="{1A37B381-40F6-4A9F-8C0B-F84684A2F637}"/>
                </a:ext>
              </a:extLst>
            </p:cNvPr>
            <p:cNvSpPr/>
            <p:nvPr userDrawn="1"/>
          </p:nvSpPr>
          <p:spPr>
            <a:xfrm flipH="1">
              <a:off x="10176386" y="0"/>
              <a:ext cx="2015613" cy="1062111"/>
            </a:xfrm>
            <a:prstGeom prst="round2DiagRect">
              <a:avLst>
                <a:gd name="adj1" fmla="val 31237"/>
                <a:gd name="adj2" fmla="val 0"/>
              </a:avLst>
            </a:prstGeom>
            <a:solidFill>
              <a:srgbClr val="E62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pic>
          <p:nvPicPr>
            <p:cNvPr id="11" name="Picture 10">
              <a:extLst>
                <a:ext uri="{FF2B5EF4-FFF2-40B4-BE49-F238E27FC236}">
                  <a16:creationId xmlns:a16="http://schemas.microsoft.com/office/drawing/2014/main" id="{78402060-CD09-4FDB-B061-1A52A97B9102}"/>
                </a:ext>
              </a:extLst>
            </p:cNvPr>
            <p:cNvPicPr>
              <a:picLocks noChangeAspect="1"/>
            </p:cNvPicPr>
            <p:nvPr userDrawn="1"/>
          </p:nvPicPr>
          <p:blipFill>
            <a:blip r:embed="rId2"/>
            <a:srcRect/>
            <a:stretch/>
          </p:blipFill>
          <p:spPr>
            <a:xfrm>
              <a:off x="10512910" y="216546"/>
              <a:ext cx="1013564" cy="629018"/>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0CC61674-C274-4801-928E-BD19EF2E6F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610" y="6081095"/>
              <a:ext cx="2916473" cy="644540"/>
            </a:xfrm>
            <a:prstGeom prst="rect">
              <a:avLst/>
            </a:prstGeom>
          </p:spPr>
        </p:pic>
      </p:grpSp>
      <p:sp>
        <p:nvSpPr>
          <p:cNvPr id="13" name="TextBox 12">
            <a:extLst>
              <a:ext uri="{FF2B5EF4-FFF2-40B4-BE49-F238E27FC236}">
                <a16:creationId xmlns:a16="http://schemas.microsoft.com/office/drawing/2014/main" id="{E2F2F425-44CF-4D0D-B64B-A9AB127D5262}"/>
              </a:ext>
            </a:extLst>
          </p:cNvPr>
          <p:cNvSpPr txBox="1"/>
          <p:nvPr userDrawn="1"/>
        </p:nvSpPr>
        <p:spPr>
          <a:xfrm>
            <a:off x="8588830" y="6264865"/>
            <a:ext cx="3211968" cy="276999"/>
          </a:xfrm>
          <a:prstGeom prst="rect">
            <a:avLst/>
          </a:prstGeom>
          <a:noFill/>
        </p:spPr>
        <p:txBody>
          <a:bodyPr wrap="square" rtlCol="0">
            <a:spAutoFit/>
          </a:bodyPr>
          <a:lstStyle/>
          <a:p>
            <a:pPr algn="r"/>
            <a:r>
              <a:rPr lang="en-US" sz="1200" b="1">
                <a:solidFill>
                  <a:srgbClr val="FFFFFF"/>
                </a:solidFill>
                <a:latin typeface="Poppins SemiBold" pitchFamily="2" charset="77"/>
                <a:cs typeface="Poppins SemiBold" pitchFamily="2" charset="77"/>
                <a:hlinkClick r:id="rId4">
                  <a:extLst>
                    <a:ext uri="{A12FA001-AC4F-418D-AE19-62706E023703}">
                      <ahyp:hlinkClr xmlns:ahyp="http://schemas.microsoft.com/office/drawing/2018/hyperlinkcolor" val="tx"/>
                    </a:ext>
                  </a:extLst>
                </a:hlinkClick>
              </a:rPr>
              <a:t>www.sportenglandclubmatters.com</a:t>
            </a:r>
            <a:endParaRPr lang="en-US" sz="1200" b="1">
              <a:solidFill>
                <a:srgbClr val="FFFFFF"/>
              </a:solidFill>
              <a:latin typeface="Poppins SemiBold" pitchFamily="2" charset="77"/>
              <a:cs typeface="Poppins SemiBold" pitchFamily="2" charset="77"/>
            </a:endParaRPr>
          </a:p>
        </p:txBody>
      </p:sp>
    </p:spTree>
    <p:extLst>
      <p:ext uri="{BB962C8B-B14F-4D97-AF65-F5344CB8AC3E}">
        <p14:creationId xmlns:p14="http://schemas.microsoft.com/office/powerpoint/2010/main" val="1087838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08EE-8959-4A61-82E5-C328AA9335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8D7686-B940-4AC4-BF94-1F5E0E2797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C17350-9FB8-4F39-9D26-963CCD4936AC}"/>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5" name="Footer Placeholder 4">
            <a:extLst>
              <a:ext uri="{FF2B5EF4-FFF2-40B4-BE49-F238E27FC236}">
                <a16:creationId xmlns:a16="http://schemas.microsoft.com/office/drawing/2014/main" id="{D7883227-2403-4A50-AF5D-71EC4C12B5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1D4061-083B-48E4-9A9D-83217B22E056}"/>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414701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5B48-2051-4067-A8DC-2BF5C476AF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FB452C-709C-474C-91DF-085150AC3A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F77B26-9BA6-4243-9D10-00980F08C524}"/>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5" name="Footer Placeholder 4">
            <a:extLst>
              <a:ext uri="{FF2B5EF4-FFF2-40B4-BE49-F238E27FC236}">
                <a16:creationId xmlns:a16="http://schemas.microsoft.com/office/drawing/2014/main" id="{727BC680-C2EA-4CF8-879C-4D1720A7B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5B65E-7F93-440D-ADB1-3BF950D9ECA1}"/>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1032695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D632-5506-450E-A795-57D80F5AC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4EBF67-C194-4678-878F-F086BBB26D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8D4C47-F51B-448C-AA81-75984A79E9D7}"/>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5" name="Footer Placeholder 4">
            <a:extLst>
              <a:ext uri="{FF2B5EF4-FFF2-40B4-BE49-F238E27FC236}">
                <a16:creationId xmlns:a16="http://schemas.microsoft.com/office/drawing/2014/main" id="{5700BFC9-77F5-4D5D-B4FC-F55F5A7718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8A5CEB-C8D8-4AF6-96B8-5C9EBEBC5E63}"/>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3632407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0E0F-1C16-4EB3-B10A-DD93C82C3E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7F74B1-E098-427D-8510-42D617DB2B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5830D8-7CA1-4938-BA9F-C12F6B1F6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08F23A-893F-4021-AD8E-3E1993F84ADB}"/>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6" name="Footer Placeholder 5">
            <a:extLst>
              <a:ext uri="{FF2B5EF4-FFF2-40B4-BE49-F238E27FC236}">
                <a16:creationId xmlns:a16="http://schemas.microsoft.com/office/drawing/2014/main" id="{E9232719-B9B3-4BE1-A8A7-F72D3261DF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53F198-49BA-4B2B-A093-36D2387C6496}"/>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2739425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FF0A-B5F2-4C8A-BB43-D1C4C7F8AF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858C8E-B63B-4EA4-9CB5-E2FBEA5C48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7334E-F26A-4F31-B56C-1FA9D74DEB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C03A0D-13BF-4EB7-940C-E246B8C39D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87CC62-7FE1-4A68-AAD6-83211776E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B93991-3350-4425-9E88-1517B0A42A83}"/>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8" name="Footer Placeholder 7">
            <a:extLst>
              <a:ext uri="{FF2B5EF4-FFF2-40B4-BE49-F238E27FC236}">
                <a16:creationId xmlns:a16="http://schemas.microsoft.com/office/drawing/2014/main" id="{9232A891-6025-405F-93F3-B913B4F453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92F167-F54B-416C-A2B4-57FD815F7CEB}"/>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1805946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8467-5077-4D3E-BE7E-81C7405C7B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C799E8-2E24-4646-8F27-2DBCFD30E648}"/>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4" name="Footer Placeholder 3">
            <a:extLst>
              <a:ext uri="{FF2B5EF4-FFF2-40B4-BE49-F238E27FC236}">
                <a16:creationId xmlns:a16="http://schemas.microsoft.com/office/drawing/2014/main" id="{DE33F264-A38A-47F3-B216-3B7B86AAAB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EC3703-B882-4852-AC4C-58C3DECEBA04}"/>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197446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B45A1-D29B-408C-BD9E-9A2CF94EDB17}"/>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3" name="Footer Placeholder 2">
            <a:extLst>
              <a:ext uri="{FF2B5EF4-FFF2-40B4-BE49-F238E27FC236}">
                <a16:creationId xmlns:a16="http://schemas.microsoft.com/office/drawing/2014/main" id="{C392FC56-C3C8-46FB-ADBC-15F574E41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383230-FB78-4173-B756-C09CBF673CBE}"/>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3436298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9154-F3CC-4DF7-858E-D4F04DE68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444CA5-09E3-4032-BD49-91A1FDE7C6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489745-0B93-4274-8572-682B4EF72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E170B-C832-423D-9D67-F225E240D2F2}"/>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6" name="Footer Placeholder 5">
            <a:extLst>
              <a:ext uri="{FF2B5EF4-FFF2-40B4-BE49-F238E27FC236}">
                <a16:creationId xmlns:a16="http://schemas.microsoft.com/office/drawing/2014/main" id="{19C62438-F79F-4574-9ACA-2060C34CAB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093E6D-45CC-4139-A2D0-BA4A23DF521C}"/>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205112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lowchart: Process 7">
            <a:extLst>
              <a:ext uri="{FF2B5EF4-FFF2-40B4-BE49-F238E27FC236}">
                <a16:creationId xmlns:a16="http://schemas.microsoft.com/office/drawing/2014/main" id="{25718468-2D57-4BBB-B9D6-A6ED088C8523}"/>
              </a:ext>
            </a:extLst>
          </p:cNvPr>
          <p:cNvSpPr/>
          <p:nvPr userDrawn="1"/>
        </p:nvSpPr>
        <p:spPr>
          <a:xfrm>
            <a:off x="0" y="5809957"/>
            <a:ext cx="12192000" cy="1062111"/>
          </a:xfrm>
          <a:prstGeom prst="flowChartProcess">
            <a:avLst/>
          </a:pr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9" name="Rectangle 8">
            <a:extLst>
              <a:ext uri="{FF2B5EF4-FFF2-40B4-BE49-F238E27FC236}">
                <a16:creationId xmlns:a16="http://schemas.microsoft.com/office/drawing/2014/main" id="{8BC6252C-8BDE-47E9-8D30-5CD6CC0F91EA}"/>
              </a:ext>
            </a:extLst>
          </p:cNvPr>
          <p:cNvSpPr/>
          <p:nvPr userDrawn="1"/>
        </p:nvSpPr>
        <p:spPr>
          <a:xfrm>
            <a:off x="11526474" y="0"/>
            <a:ext cx="665526" cy="6865034"/>
          </a:xfrm>
          <a:prstGeom prst="rect">
            <a:avLst/>
          </a:pr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0" name="Rectangle: Single Corner Rounded 9">
            <a:extLst>
              <a:ext uri="{FF2B5EF4-FFF2-40B4-BE49-F238E27FC236}">
                <a16:creationId xmlns:a16="http://schemas.microsoft.com/office/drawing/2014/main" id="{4765A9A0-70F9-435E-B616-8948BD2CC954}"/>
              </a:ext>
            </a:extLst>
          </p:cNvPr>
          <p:cNvSpPr/>
          <p:nvPr userDrawn="1"/>
        </p:nvSpPr>
        <p:spPr>
          <a:xfrm flipV="1">
            <a:off x="0" y="0"/>
            <a:ext cx="11901267" cy="5922498"/>
          </a:xfrm>
          <a:prstGeom prst="round1Rect">
            <a:avLst>
              <a:gd name="adj" fmla="val 56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1" name="Rectangle: Diagonal Corners Rounded 10">
            <a:extLst>
              <a:ext uri="{FF2B5EF4-FFF2-40B4-BE49-F238E27FC236}">
                <a16:creationId xmlns:a16="http://schemas.microsoft.com/office/drawing/2014/main" id="{ADAA24B2-C183-45CC-8B92-40D8A2891100}"/>
              </a:ext>
            </a:extLst>
          </p:cNvPr>
          <p:cNvSpPr/>
          <p:nvPr userDrawn="1"/>
        </p:nvSpPr>
        <p:spPr>
          <a:xfrm flipH="1">
            <a:off x="10176386" y="0"/>
            <a:ext cx="2015613" cy="1062111"/>
          </a:xfrm>
          <a:prstGeom prst="round2DiagRect">
            <a:avLst>
              <a:gd name="adj1" fmla="val 31237"/>
              <a:gd name="adj2" fmla="val 0"/>
            </a:avLst>
          </a:pr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pic>
        <p:nvPicPr>
          <p:cNvPr id="12" name="Picture 11">
            <a:extLst>
              <a:ext uri="{FF2B5EF4-FFF2-40B4-BE49-F238E27FC236}">
                <a16:creationId xmlns:a16="http://schemas.microsoft.com/office/drawing/2014/main" id="{B513F56C-E639-4D80-92C2-A66CEE1F8B41}"/>
              </a:ext>
            </a:extLst>
          </p:cNvPr>
          <p:cNvPicPr>
            <a:picLocks noChangeAspect="1"/>
          </p:cNvPicPr>
          <p:nvPr userDrawn="1"/>
        </p:nvPicPr>
        <p:blipFill>
          <a:blip r:embed="rId2"/>
          <a:srcRect/>
          <a:stretch/>
        </p:blipFill>
        <p:spPr>
          <a:xfrm>
            <a:off x="10512910" y="216546"/>
            <a:ext cx="1013564" cy="62901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DCCA72F1-154C-47DD-B39B-C4FE119B5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610" y="6081095"/>
            <a:ext cx="2916473" cy="644540"/>
          </a:xfrm>
          <a:prstGeom prst="rect">
            <a:avLst/>
          </a:prstGeom>
        </p:spPr>
      </p:pic>
      <p:sp>
        <p:nvSpPr>
          <p:cNvPr id="14" name="TextBox 13">
            <a:extLst>
              <a:ext uri="{FF2B5EF4-FFF2-40B4-BE49-F238E27FC236}">
                <a16:creationId xmlns:a16="http://schemas.microsoft.com/office/drawing/2014/main" id="{3A4F589C-25D6-4817-BE0C-A9280BB445AD}"/>
              </a:ext>
            </a:extLst>
          </p:cNvPr>
          <p:cNvSpPr txBox="1"/>
          <p:nvPr userDrawn="1"/>
        </p:nvSpPr>
        <p:spPr>
          <a:xfrm>
            <a:off x="9225022" y="6264865"/>
            <a:ext cx="2575775" cy="461665"/>
          </a:xfrm>
          <a:prstGeom prst="rect">
            <a:avLst/>
          </a:prstGeom>
          <a:noFill/>
        </p:spPr>
        <p:txBody>
          <a:bodyPr wrap="square" rtlCol="0">
            <a:spAutoFit/>
          </a:bodyPr>
          <a:lstStyle/>
          <a:p>
            <a:pPr algn="r"/>
            <a:r>
              <a:rPr lang="en-US" sz="1200" b="1">
                <a:solidFill>
                  <a:srgbClr val="FFFFFF"/>
                </a:solidFill>
                <a:latin typeface="Poppins SemiBold" pitchFamily="2" charset="77"/>
                <a:cs typeface="Poppins SemiBold" pitchFamily="2" charset="77"/>
                <a:hlinkClick r:id="rId4">
                  <a:extLst>
                    <a:ext uri="{A12FA001-AC4F-418D-AE19-62706E023703}">
                      <ahyp:hlinkClr xmlns:ahyp="http://schemas.microsoft.com/office/drawing/2018/hyperlinkcolor" val="tx"/>
                    </a:ext>
                  </a:extLst>
                </a:hlinkClick>
              </a:rPr>
              <a:t>www.sportenglandorganisationmatters.com</a:t>
            </a:r>
            <a:endParaRPr lang="en-US" sz="1200" b="1">
              <a:solidFill>
                <a:srgbClr val="FFFFFF"/>
              </a:solidFill>
              <a:latin typeface="Poppins SemiBold" pitchFamily="2" charset="77"/>
              <a:cs typeface="Poppins SemiBold" pitchFamily="2" charset="77"/>
            </a:endParaRPr>
          </a:p>
        </p:txBody>
      </p:sp>
    </p:spTree>
    <p:extLst>
      <p:ext uri="{BB962C8B-B14F-4D97-AF65-F5344CB8AC3E}">
        <p14:creationId xmlns:p14="http://schemas.microsoft.com/office/powerpoint/2010/main" val="242360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1D367-8C2B-4433-9C6A-703A5E51CE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D359F3-863E-45AC-A8F3-13BEEC5D42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BC3D29-2259-4E9F-B78A-32580D69D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2C5D7-D722-4A63-AA57-2496F26D5D6C}"/>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6" name="Footer Placeholder 5">
            <a:extLst>
              <a:ext uri="{FF2B5EF4-FFF2-40B4-BE49-F238E27FC236}">
                <a16:creationId xmlns:a16="http://schemas.microsoft.com/office/drawing/2014/main" id="{49E74537-F1C1-42F7-8754-BA46247284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3B3E08-BBD9-4909-809D-7337D20BB6EF}"/>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3864392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076A-A040-49FF-8EE3-995A5A1265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441F7-D3A4-456C-AE46-6A7498390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6D3CDB-3C39-40E7-B4E3-70FE7DBF9E4B}"/>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5" name="Footer Placeholder 4">
            <a:extLst>
              <a:ext uri="{FF2B5EF4-FFF2-40B4-BE49-F238E27FC236}">
                <a16:creationId xmlns:a16="http://schemas.microsoft.com/office/drawing/2014/main" id="{469D30E0-2535-48F4-8018-6DA8E66943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72569-CAA7-47BD-822F-57CCE52165A9}"/>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470183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D1176-63BA-4837-B376-A919957B7D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DC9CA9-0624-4223-97B4-1C4F5BAE14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885106-61DC-4993-AABB-E09FD41F4EE1}"/>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5" name="Footer Placeholder 4">
            <a:extLst>
              <a:ext uri="{FF2B5EF4-FFF2-40B4-BE49-F238E27FC236}">
                <a16:creationId xmlns:a16="http://schemas.microsoft.com/office/drawing/2014/main" id="{F038C1AA-A98F-462A-B319-8282DEF50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68488E-2DE5-4CC7-B595-53E6E293224B}"/>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853752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AE9C-3680-8D48-A45C-33E631F9E405}"/>
              </a:ext>
            </a:extLst>
          </p:cNvPr>
          <p:cNvSpPr>
            <a:spLocks noGrp="1"/>
          </p:cNvSpPr>
          <p:nvPr>
            <p:ph type="title"/>
          </p:nvPr>
        </p:nvSpPr>
        <p:spPr>
          <a:xfrm>
            <a:off x="575905" y="430837"/>
            <a:ext cx="9921111" cy="508895"/>
          </a:xfrm>
        </p:spPr>
        <p:txBody>
          <a:bodyPr wrap="square" anchor="t" anchorCtr="0">
            <a:noAutofit/>
          </a:bodyPr>
          <a:lstStyle>
            <a:lvl1pPr>
              <a:defRPr b="1" i="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A7A7D9-45D1-0744-BD83-947D609D6653}"/>
              </a:ext>
            </a:extLst>
          </p:cNvPr>
          <p:cNvSpPr>
            <a:spLocks noGrp="1"/>
          </p:cNvSpPr>
          <p:nvPr>
            <p:ph idx="1"/>
          </p:nvPr>
        </p:nvSpPr>
        <p:spPr>
          <a:xfrm>
            <a:off x="726051" y="1362745"/>
            <a:ext cx="10552908" cy="4715920"/>
          </a:xfrm>
        </p:spPr>
        <p:txBody>
          <a:bodyPr lIns="0" tIns="0" rIns="0" bIns="0"/>
          <a:lstStyle>
            <a:lvl1pPr>
              <a:defRPr b="0" i="0"/>
            </a:lvl1pPr>
            <a:lvl2pPr>
              <a:defRPr b="0" i="0"/>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03638308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B559-DF7A-FF4C-8097-361209CA66B0}"/>
              </a:ext>
            </a:extLst>
          </p:cNvPr>
          <p:cNvSpPr>
            <a:spLocks noGrp="1"/>
          </p:cNvSpPr>
          <p:nvPr>
            <p:ph type="title"/>
          </p:nvPr>
        </p:nvSpPr>
        <p:spPr/>
        <p:txBody>
          <a:bodyPr/>
          <a:lstStyle>
            <a:lvl1pPr>
              <a:defRPr b="1" i="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563E68A-9AA3-134E-AC72-C0076A4A9EF1}"/>
              </a:ext>
            </a:extLst>
          </p:cNvPr>
          <p:cNvSpPr>
            <a:spLocks noGrp="1"/>
          </p:cNvSpPr>
          <p:nvPr>
            <p:ph sz="half" idx="1"/>
          </p:nvPr>
        </p:nvSpPr>
        <p:spPr>
          <a:xfrm>
            <a:off x="838200" y="1826684"/>
            <a:ext cx="5156200" cy="4349749"/>
          </a:xfrm>
        </p:spPr>
        <p:txBody>
          <a:bodyPr/>
          <a:lstStyle>
            <a:lvl1pPr>
              <a:defRPr b="0" i="0"/>
            </a:lvl1pPr>
            <a:lvl2pPr>
              <a:defRPr b="0" i="0"/>
            </a:lvl2pPr>
            <a:lvl3pPr>
              <a:defRPr b="0" i="0">
                <a:latin typeface="Sofia Pro Light" panose="020B0000000000000000" pitchFamily="34" charset="0"/>
              </a:defRPr>
            </a:lvl3pPr>
            <a:lvl4pPr>
              <a:defRPr b="0" i="0">
                <a:latin typeface="Sofia Pro Light" panose="020B0000000000000000" pitchFamily="34" charset="0"/>
              </a:defRPr>
            </a:lvl4pPr>
            <a:lvl5pPr>
              <a:defRPr b="0" i="0">
                <a:latin typeface="Sofia Pro Light" panose="020B0000000000000000"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C8FE68-304A-8549-8870-14E9C405E90D}"/>
              </a:ext>
            </a:extLst>
          </p:cNvPr>
          <p:cNvSpPr>
            <a:spLocks noGrp="1"/>
          </p:cNvSpPr>
          <p:nvPr>
            <p:ph sz="half" idx="2"/>
          </p:nvPr>
        </p:nvSpPr>
        <p:spPr>
          <a:xfrm>
            <a:off x="6197600" y="1826684"/>
            <a:ext cx="5156200" cy="4349749"/>
          </a:xfrm>
        </p:spPr>
        <p:txBody>
          <a:bodyPr/>
          <a:lstStyle>
            <a:lvl1pPr>
              <a:defRPr b="0" i="0"/>
            </a:lvl1pPr>
            <a:lvl2pPr>
              <a:defRPr b="0" i="0"/>
            </a:lvl2pPr>
            <a:lvl3pPr>
              <a:defRPr b="0" i="0">
                <a:latin typeface="Sofia Pro Light" panose="020B0000000000000000" pitchFamily="34" charset="0"/>
              </a:defRPr>
            </a:lvl3pPr>
            <a:lvl4pPr>
              <a:defRPr b="0" i="0">
                <a:latin typeface="Sofia Pro Light" panose="020B0000000000000000" pitchFamily="34" charset="0"/>
              </a:defRPr>
            </a:lvl4pPr>
            <a:lvl5pPr>
              <a:defRPr b="0" i="0">
                <a:latin typeface="Sofia Pro Light" panose="020B0000000000000000"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4360D1-8D3F-2944-8AE9-4CD6D6799126}"/>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2/4/2025</a:t>
            </a:fld>
            <a:endParaRPr lang="en-US"/>
          </a:p>
        </p:txBody>
      </p:sp>
      <p:sp>
        <p:nvSpPr>
          <p:cNvPr id="6" name="Footer Placeholder 5">
            <a:extLst>
              <a:ext uri="{FF2B5EF4-FFF2-40B4-BE49-F238E27FC236}">
                <a16:creationId xmlns:a16="http://schemas.microsoft.com/office/drawing/2014/main" id="{3A94E692-3824-2B48-A883-C45D7E75C4A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8B4A1E-F1D1-0142-8FF0-2406DCD05044}"/>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027605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927D-3AE6-9F40-8735-67AC539E758B}"/>
              </a:ext>
            </a:extLst>
          </p:cNvPr>
          <p:cNvSpPr>
            <a:spLocks noGrp="1"/>
          </p:cNvSpPr>
          <p:nvPr>
            <p:ph type="title"/>
          </p:nvPr>
        </p:nvSpPr>
        <p:spPr>
          <a:xfrm>
            <a:off x="840317" y="366185"/>
            <a:ext cx="10515600" cy="1325033"/>
          </a:xfrm>
        </p:spPr>
        <p:txBody>
          <a:bodyPr/>
          <a:lstStyle>
            <a:lvl1pPr>
              <a:defRPr b="1" i="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151F5BC-45B7-9745-81D6-342A3C0160E3}"/>
              </a:ext>
            </a:extLst>
          </p:cNvPr>
          <p:cNvSpPr>
            <a:spLocks noGrp="1"/>
          </p:cNvSpPr>
          <p:nvPr>
            <p:ph type="body" idx="1"/>
          </p:nvPr>
        </p:nvSpPr>
        <p:spPr>
          <a:xfrm>
            <a:off x="840318" y="1680634"/>
            <a:ext cx="5158316" cy="825500"/>
          </a:xfrm>
        </p:spPr>
        <p:txBody>
          <a:bodyPr anchor="b"/>
          <a:lstStyle>
            <a:lvl1pPr marL="0" indent="0">
              <a:buNone/>
              <a:defRPr sz="3200" b="0" i="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a:extLst>
              <a:ext uri="{FF2B5EF4-FFF2-40B4-BE49-F238E27FC236}">
                <a16:creationId xmlns:a16="http://schemas.microsoft.com/office/drawing/2014/main" id="{42412401-FD5C-924A-AAB2-FEA51B5C8525}"/>
              </a:ext>
            </a:extLst>
          </p:cNvPr>
          <p:cNvSpPr>
            <a:spLocks noGrp="1"/>
          </p:cNvSpPr>
          <p:nvPr>
            <p:ph sz="half" idx="2"/>
          </p:nvPr>
        </p:nvSpPr>
        <p:spPr>
          <a:xfrm>
            <a:off x="840318" y="2506133"/>
            <a:ext cx="5158316" cy="3683000"/>
          </a:xfrm>
        </p:spPr>
        <p:txBody>
          <a:bodyPr/>
          <a:lstStyle>
            <a:lvl1pPr>
              <a:defRPr b="0" i="0"/>
            </a:lvl1pPr>
            <a:lvl2pPr>
              <a:defRPr b="0" i="0"/>
            </a:lvl2pPr>
            <a:lvl3pPr>
              <a:defRPr b="0" i="0">
                <a:latin typeface="Sofia Pro Light" panose="020B0000000000000000" pitchFamily="34" charset="0"/>
              </a:defRPr>
            </a:lvl3pPr>
            <a:lvl4pPr>
              <a:defRPr b="0" i="0">
                <a:latin typeface="Sofia Pro Light" panose="020B0000000000000000" pitchFamily="34" charset="0"/>
              </a:defRPr>
            </a:lvl4pPr>
            <a:lvl5pPr>
              <a:defRPr b="0" i="0">
                <a:latin typeface="Sofia Pro Light" panose="020B0000000000000000"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D242AB0-84DE-1446-AE05-DC227091D281}"/>
              </a:ext>
            </a:extLst>
          </p:cNvPr>
          <p:cNvSpPr>
            <a:spLocks noGrp="1"/>
          </p:cNvSpPr>
          <p:nvPr>
            <p:ph type="body" sz="quarter" idx="3"/>
          </p:nvPr>
        </p:nvSpPr>
        <p:spPr>
          <a:xfrm>
            <a:off x="6172200" y="1680634"/>
            <a:ext cx="5183717" cy="825500"/>
          </a:xfrm>
        </p:spPr>
        <p:txBody>
          <a:bodyPr anchor="b"/>
          <a:lstStyle>
            <a:lvl1pPr marL="0" indent="0">
              <a:buNone/>
              <a:defRPr sz="3200" b="0" i="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a:extLst>
              <a:ext uri="{FF2B5EF4-FFF2-40B4-BE49-F238E27FC236}">
                <a16:creationId xmlns:a16="http://schemas.microsoft.com/office/drawing/2014/main" id="{3EC485F3-C0C7-514D-B1A0-CDB724650E98}"/>
              </a:ext>
            </a:extLst>
          </p:cNvPr>
          <p:cNvSpPr>
            <a:spLocks noGrp="1"/>
          </p:cNvSpPr>
          <p:nvPr>
            <p:ph sz="quarter" idx="4"/>
          </p:nvPr>
        </p:nvSpPr>
        <p:spPr>
          <a:xfrm>
            <a:off x="6172200" y="2506133"/>
            <a:ext cx="5183717" cy="3683000"/>
          </a:xfrm>
        </p:spPr>
        <p:txBody>
          <a:bodyPr/>
          <a:lstStyle>
            <a:lvl1pPr>
              <a:defRPr b="0" i="0"/>
            </a:lvl1pPr>
            <a:lvl2pPr>
              <a:defRPr b="0" i="0"/>
            </a:lvl2pPr>
            <a:lvl3pPr>
              <a:defRPr b="0" i="0">
                <a:latin typeface="Sofia Pro Light" panose="020B0000000000000000" pitchFamily="34" charset="0"/>
              </a:defRPr>
            </a:lvl3pPr>
            <a:lvl4pPr>
              <a:defRPr b="0" i="0">
                <a:latin typeface="Sofia Pro Light" panose="020B0000000000000000" pitchFamily="34" charset="0"/>
              </a:defRPr>
            </a:lvl4pPr>
            <a:lvl5pPr>
              <a:defRPr b="0" i="0">
                <a:latin typeface="Sofia Pro Light" panose="020B0000000000000000"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EFE6CD-F678-6C45-A4C7-21B8B235C2EE}"/>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2/4/2025</a:t>
            </a:fld>
            <a:endParaRPr lang="en-US"/>
          </a:p>
        </p:txBody>
      </p:sp>
      <p:sp>
        <p:nvSpPr>
          <p:cNvPr id="8" name="Footer Placeholder 7">
            <a:extLst>
              <a:ext uri="{FF2B5EF4-FFF2-40B4-BE49-F238E27FC236}">
                <a16:creationId xmlns:a16="http://schemas.microsoft.com/office/drawing/2014/main" id="{26BDD075-3054-B148-9329-74FB73366F42}"/>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061D05-8596-624D-8C8D-39E915408FC4}"/>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3736750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20BE-0742-9849-91DC-7F5360F00B76}"/>
              </a:ext>
            </a:extLst>
          </p:cNvPr>
          <p:cNvSpPr>
            <a:spLocks noGrp="1"/>
          </p:cNvSpPr>
          <p:nvPr>
            <p:ph type="title"/>
          </p:nvPr>
        </p:nvSpPr>
        <p:spPr/>
        <p:txBody>
          <a:bodyPr/>
          <a:lstStyle>
            <a:lvl1pPr>
              <a:defRPr b="1" i="0"/>
            </a:lvl1pPr>
          </a:lstStyle>
          <a:p>
            <a:r>
              <a:rPr lang="en-GB"/>
              <a:t>Click to edit Master title style</a:t>
            </a:r>
            <a:endParaRPr lang="en-US"/>
          </a:p>
        </p:txBody>
      </p:sp>
      <p:sp>
        <p:nvSpPr>
          <p:cNvPr id="3" name="Date Placeholder 2">
            <a:extLst>
              <a:ext uri="{FF2B5EF4-FFF2-40B4-BE49-F238E27FC236}">
                <a16:creationId xmlns:a16="http://schemas.microsoft.com/office/drawing/2014/main" id="{F939F69B-7865-864A-A1C0-B9B2D8EA381A}"/>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2/4/2025</a:t>
            </a:fld>
            <a:endParaRPr lang="en-US"/>
          </a:p>
        </p:txBody>
      </p:sp>
      <p:sp>
        <p:nvSpPr>
          <p:cNvPr id="4" name="Footer Placeholder 3">
            <a:extLst>
              <a:ext uri="{FF2B5EF4-FFF2-40B4-BE49-F238E27FC236}">
                <a16:creationId xmlns:a16="http://schemas.microsoft.com/office/drawing/2014/main" id="{CD4E0260-C577-4548-A628-226071EE7A5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3AC9A0-AC27-1D44-A549-A4DDA749A225}"/>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461981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FADB3-C035-1443-9374-41558C531B26}"/>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2/4/2025</a:t>
            </a:fld>
            <a:endParaRPr lang="en-US"/>
          </a:p>
        </p:txBody>
      </p:sp>
      <p:sp>
        <p:nvSpPr>
          <p:cNvPr id="3" name="Footer Placeholder 2">
            <a:extLst>
              <a:ext uri="{FF2B5EF4-FFF2-40B4-BE49-F238E27FC236}">
                <a16:creationId xmlns:a16="http://schemas.microsoft.com/office/drawing/2014/main" id="{CF2ECB2B-07F6-B543-9BB3-1670B491A37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2E014D-5C55-4743-BFE2-D5D3C579E279}"/>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3996125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B16E-3001-FA45-96DB-46D2E3526BDD}"/>
              </a:ext>
            </a:extLst>
          </p:cNvPr>
          <p:cNvSpPr>
            <a:spLocks noGrp="1"/>
          </p:cNvSpPr>
          <p:nvPr>
            <p:ph type="title"/>
          </p:nvPr>
        </p:nvSpPr>
        <p:spPr>
          <a:xfrm>
            <a:off x="840318" y="457200"/>
            <a:ext cx="3932767" cy="1600200"/>
          </a:xfrm>
        </p:spPr>
        <p:txBody>
          <a:bodyPr anchor="b"/>
          <a:lstStyle>
            <a:lvl1pPr>
              <a:defRPr sz="4267" b="1" i="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C0F1303-F44E-5347-9EC3-1ED9DF6FAC2C}"/>
              </a:ext>
            </a:extLst>
          </p:cNvPr>
          <p:cNvSpPr>
            <a:spLocks noGrp="1"/>
          </p:cNvSpPr>
          <p:nvPr>
            <p:ph idx="1"/>
          </p:nvPr>
        </p:nvSpPr>
        <p:spPr>
          <a:xfrm>
            <a:off x="5183717" y="988485"/>
            <a:ext cx="6172200" cy="4872567"/>
          </a:xfrm>
        </p:spPr>
        <p:txBody>
          <a:bodyPr/>
          <a:lstStyle>
            <a:lvl1pPr>
              <a:defRPr sz="4267" b="0" i="0"/>
            </a:lvl1pPr>
            <a:lvl2pPr>
              <a:defRPr sz="3733" b="0" i="0"/>
            </a:lvl2pPr>
            <a:lvl3pPr>
              <a:defRPr sz="3200" b="0" i="0">
                <a:latin typeface="Sofia Pro Light" panose="020B0000000000000000" pitchFamily="34" charset="0"/>
              </a:defRPr>
            </a:lvl3pPr>
            <a:lvl4pPr>
              <a:defRPr sz="2667" b="0" i="0">
                <a:latin typeface="Sofia Pro Light" panose="020B0000000000000000" pitchFamily="34" charset="0"/>
              </a:defRPr>
            </a:lvl4pPr>
            <a:lvl5pPr>
              <a:defRPr sz="2667" b="0" i="0">
                <a:latin typeface="Sofia Pro Light" panose="020B0000000000000000" pitchFamily="34" charset="0"/>
              </a:defRPr>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A4F654-305B-4E46-9DB2-A1E4C430340A}"/>
              </a:ext>
            </a:extLst>
          </p:cNvPr>
          <p:cNvSpPr>
            <a:spLocks noGrp="1"/>
          </p:cNvSpPr>
          <p:nvPr>
            <p:ph type="body" sz="half" idx="2"/>
          </p:nvPr>
        </p:nvSpPr>
        <p:spPr>
          <a:xfrm>
            <a:off x="840318" y="2057400"/>
            <a:ext cx="3932767" cy="3812117"/>
          </a:xfrm>
        </p:spPr>
        <p:txBody>
          <a:bodyPr/>
          <a:lstStyle>
            <a:lvl1pPr marL="0" indent="0">
              <a:buNone/>
              <a:defRPr sz="2133" b="0" i="0"/>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a:extLst>
              <a:ext uri="{FF2B5EF4-FFF2-40B4-BE49-F238E27FC236}">
                <a16:creationId xmlns:a16="http://schemas.microsoft.com/office/drawing/2014/main" id="{57D5660E-6D9D-C540-8C61-E9E0BCCD5062}"/>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2/4/2025</a:t>
            </a:fld>
            <a:endParaRPr lang="en-US"/>
          </a:p>
        </p:txBody>
      </p:sp>
      <p:sp>
        <p:nvSpPr>
          <p:cNvPr id="6" name="Footer Placeholder 5">
            <a:extLst>
              <a:ext uri="{FF2B5EF4-FFF2-40B4-BE49-F238E27FC236}">
                <a16:creationId xmlns:a16="http://schemas.microsoft.com/office/drawing/2014/main" id="{355318F1-8AA6-EF43-8407-398A6A87D78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7520A6-6FA2-7F41-84AF-84E74E4C31AC}"/>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1372869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0ED5-679B-7749-B86C-503F4EA0E08F}"/>
              </a:ext>
            </a:extLst>
          </p:cNvPr>
          <p:cNvSpPr>
            <a:spLocks noGrp="1"/>
          </p:cNvSpPr>
          <p:nvPr>
            <p:ph type="title"/>
          </p:nvPr>
        </p:nvSpPr>
        <p:spPr>
          <a:xfrm>
            <a:off x="840318" y="457200"/>
            <a:ext cx="3932767" cy="1600200"/>
          </a:xfrm>
        </p:spPr>
        <p:txBody>
          <a:bodyPr anchor="b"/>
          <a:lstStyle>
            <a:lvl1pPr>
              <a:defRPr sz="4267" b="1" i="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310594C-433A-5244-B311-9FFCD7F13E99}"/>
              </a:ext>
            </a:extLst>
          </p:cNvPr>
          <p:cNvSpPr>
            <a:spLocks noGrp="1"/>
          </p:cNvSpPr>
          <p:nvPr>
            <p:ph type="pic" idx="1"/>
          </p:nvPr>
        </p:nvSpPr>
        <p:spPr>
          <a:xfrm>
            <a:off x="5183717" y="988485"/>
            <a:ext cx="6172200" cy="4872567"/>
          </a:xfrm>
        </p:spPr>
        <p:txBody>
          <a:bodyPr/>
          <a:lstStyle>
            <a:lvl1pPr marL="0" indent="0">
              <a:buNone/>
              <a:defRPr sz="4267" b="0" i="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267F46B0-D949-B941-9913-185013EF0516}"/>
              </a:ext>
            </a:extLst>
          </p:cNvPr>
          <p:cNvSpPr>
            <a:spLocks noGrp="1"/>
          </p:cNvSpPr>
          <p:nvPr>
            <p:ph type="body" sz="half" idx="2"/>
          </p:nvPr>
        </p:nvSpPr>
        <p:spPr>
          <a:xfrm>
            <a:off x="840318" y="2057400"/>
            <a:ext cx="3932767" cy="3812117"/>
          </a:xfrm>
        </p:spPr>
        <p:txBody>
          <a:bodyPr/>
          <a:lstStyle>
            <a:lvl1pPr marL="0" indent="0">
              <a:buNone/>
              <a:defRPr sz="2133" b="0" i="0"/>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a:extLst>
              <a:ext uri="{FF2B5EF4-FFF2-40B4-BE49-F238E27FC236}">
                <a16:creationId xmlns:a16="http://schemas.microsoft.com/office/drawing/2014/main" id="{51EA3FAB-8530-6D4B-8C7D-CECEF8C9DAF2}"/>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2/4/2025</a:t>
            </a:fld>
            <a:endParaRPr lang="en-US"/>
          </a:p>
        </p:txBody>
      </p:sp>
      <p:sp>
        <p:nvSpPr>
          <p:cNvPr id="6" name="Footer Placeholder 5">
            <a:extLst>
              <a:ext uri="{FF2B5EF4-FFF2-40B4-BE49-F238E27FC236}">
                <a16:creationId xmlns:a16="http://schemas.microsoft.com/office/drawing/2014/main" id="{420F9A69-DC5A-E343-ACD0-03956E1ED41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604D371-E70C-B94A-BC28-02513A619EBB}"/>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179056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0CB98F48-34A2-434C-B67A-32036EB7650A}"/>
              </a:ext>
            </a:extLst>
          </p:cNvPr>
          <p:cNvSpPr/>
          <p:nvPr userDrawn="1"/>
        </p:nvSpPr>
        <p:spPr>
          <a:xfrm>
            <a:off x="0" y="5809957"/>
            <a:ext cx="12192000" cy="1062111"/>
          </a:xfrm>
          <a:prstGeom prst="flowChartProcess">
            <a:avLst/>
          </a:prstGeom>
          <a:solidFill>
            <a:srgbClr val="E62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grpSp>
        <p:nvGrpSpPr>
          <p:cNvPr id="2" name="Group 1">
            <a:extLst>
              <a:ext uri="{FF2B5EF4-FFF2-40B4-BE49-F238E27FC236}">
                <a16:creationId xmlns:a16="http://schemas.microsoft.com/office/drawing/2014/main" id="{C62ED16D-B86F-465B-B5B9-43CD2B9867E6}"/>
              </a:ext>
            </a:extLst>
          </p:cNvPr>
          <p:cNvGrpSpPr/>
          <p:nvPr userDrawn="1"/>
        </p:nvGrpSpPr>
        <p:grpSpPr>
          <a:xfrm>
            <a:off x="0" y="0"/>
            <a:ext cx="12192000" cy="6865034"/>
            <a:chOff x="0" y="0"/>
            <a:chExt cx="12192000" cy="6865034"/>
          </a:xfrm>
        </p:grpSpPr>
        <p:sp>
          <p:nvSpPr>
            <p:cNvPr id="8" name="Rectangle 7">
              <a:extLst>
                <a:ext uri="{FF2B5EF4-FFF2-40B4-BE49-F238E27FC236}">
                  <a16:creationId xmlns:a16="http://schemas.microsoft.com/office/drawing/2014/main" id="{6354D25C-8F6F-4735-8D2F-D6CC6F5D4751}"/>
                </a:ext>
              </a:extLst>
            </p:cNvPr>
            <p:cNvSpPr/>
            <p:nvPr userDrawn="1"/>
          </p:nvSpPr>
          <p:spPr>
            <a:xfrm>
              <a:off x="11526474" y="0"/>
              <a:ext cx="665526" cy="6865034"/>
            </a:xfrm>
            <a:prstGeom prst="rect">
              <a:avLst/>
            </a:prstGeom>
            <a:solidFill>
              <a:srgbClr val="E62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4" name="Rectangle: Single Corner Rounded 13">
              <a:extLst>
                <a:ext uri="{FF2B5EF4-FFF2-40B4-BE49-F238E27FC236}">
                  <a16:creationId xmlns:a16="http://schemas.microsoft.com/office/drawing/2014/main" id="{C9BF1AFD-7CE1-41B9-9BAA-3A528EBE3734}"/>
                </a:ext>
              </a:extLst>
            </p:cNvPr>
            <p:cNvSpPr/>
            <p:nvPr userDrawn="1"/>
          </p:nvSpPr>
          <p:spPr>
            <a:xfrm flipV="1">
              <a:off x="0" y="0"/>
              <a:ext cx="11901267" cy="5922498"/>
            </a:xfrm>
            <a:prstGeom prst="round1Rect">
              <a:avLst>
                <a:gd name="adj" fmla="val 56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sp>
          <p:nvSpPr>
            <p:cNvPr id="10" name="Rectangle: Diagonal Corners Rounded 9">
              <a:extLst>
                <a:ext uri="{FF2B5EF4-FFF2-40B4-BE49-F238E27FC236}">
                  <a16:creationId xmlns:a16="http://schemas.microsoft.com/office/drawing/2014/main" id="{1A37B381-40F6-4A9F-8C0B-F84684A2F637}"/>
                </a:ext>
              </a:extLst>
            </p:cNvPr>
            <p:cNvSpPr/>
            <p:nvPr userDrawn="1"/>
          </p:nvSpPr>
          <p:spPr>
            <a:xfrm flipH="1">
              <a:off x="10176386" y="0"/>
              <a:ext cx="2015613" cy="1062111"/>
            </a:xfrm>
            <a:prstGeom prst="round2DiagRect">
              <a:avLst>
                <a:gd name="adj1" fmla="val 31237"/>
                <a:gd name="adj2" fmla="val 0"/>
              </a:avLst>
            </a:prstGeom>
            <a:solidFill>
              <a:srgbClr val="E62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SemiBold"/>
              </a:endParaRPr>
            </a:p>
          </p:txBody>
        </p:sp>
        <p:pic>
          <p:nvPicPr>
            <p:cNvPr id="11" name="Picture 10">
              <a:extLst>
                <a:ext uri="{FF2B5EF4-FFF2-40B4-BE49-F238E27FC236}">
                  <a16:creationId xmlns:a16="http://schemas.microsoft.com/office/drawing/2014/main" id="{78402060-CD09-4FDB-B061-1A52A97B9102}"/>
                </a:ext>
              </a:extLst>
            </p:cNvPr>
            <p:cNvPicPr>
              <a:picLocks noChangeAspect="1"/>
            </p:cNvPicPr>
            <p:nvPr userDrawn="1"/>
          </p:nvPicPr>
          <p:blipFill>
            <a:blip r:embed="rId2"/>
            <a:srcRect/>
            <a:stretch/>
          </p:blipFill>
          <p:spPr>
            <a:xfrm>
              <a:off x="10512910" y="216546"/>
              <a:ext cx="1013564" cy="629018"/>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0CC61674-C274-4801-928E-BD19EF2E6F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610" y="6081095"/>
              <a:ext cx="2916473" cy="644540"/>
            </a:xfrm>
            <a:prstGeom prst="rect">
              <a:avLst/>
            </a:prstGeom>
          </p:spPr>
        </p:pic>
      </p:grpSp>
      <p:sp>
        <p:nvSpPr>
          <p:cNvPr id="13" name="TextBox 12">
            <a:extLst>
              <a:ext uri="{FF2B5EF4-FFF2-40B4-BE49-F238E27FC236}">
                <a16:creationId xmlns:a16="http://schemas.microsoft.com/office/drawing/2014/main" id="{E2F2F425-44CF-4D0D-B64B-A9AB127D5262}"/>
              </a:ext>
            </a:extLst>
          </p:cNvPr>
          <p:cNvSpPr txBox="1"/>
          <p:nvPr userDrawn="1"/>
        </p:nvSpPr>
        <p:spPr>
          <a:xfrm>
            <a:off x="9225022" y="6264865"/>
            <a:ext cx="2575775" cy="461665"/>
          </a:xfrm>
          <a:prstGeom prst="rect">
            <a:avLst/>
          </a:prstGeom>
          <a:noFill/>
        </p:spPr>
        <p:txBody>
          <a:bodyPr wrap="square" rtlCol="0">
            <a:spAutoFit/>
          </a:bodyPr>
          <a:lstStyle/>
          <a:p>
            <a:pPr algn="r"/>
            <a:r>
              <a:rPr lang="en-US" sz="1200" b="1">
                <a:solidFill>
                  <a:srgbClr val="FFFFFF"/>
                </a:solidFill>
                <a:latin typeface="Poppins SemiBold" pitchFamily="2" charset="77"/>
                <a:cs typeface="Poppins SemiBold" pitchFamily="2" charset="77"/>
                <a:hlinkClick r:id="rId4">
                  <a:extLst>
                    <a:ext uri="{A12FA001-AC4F-418D-AE19-62706E023703}">
                      <ahyp:hlinkClr xmlns:ahyp="http://schemas.microsoft.com/office/drawing/2018/hyperlinkcolor" val="tx"/>
                    </a:ext>
                  </a:extLst>
                </a:hlinkClick>
              </a:rPr>
              <a:t>www.sportenglandorganisationmatters.com</a:t>
            </a:r>
            <a:endParaRPr lang="en-US" sz="1200" b="1">
              <a:solidFill>
                <a:srgbClr val="FFFFFF"/>
              </a:solidFill>
              <a:latin typeface="Poppins SemiBold" pitchFamily="2" charset="77"/>
              <a:cs typeface="Poppins SemiBold" pitchFamily="2" charset="77"/>
            </a:endParaRPr>
          </a:p>
        </p:txBody>
      </p:sp>
    </p:spTree>
    <p:extLst>
      <p:ext uri="{BB962C8B-B14F-4D97-AF65-F5344CB8AC3E}">
        <p14:creationId xmlns:p14="http://schemas.microsoft.com/office/powerpoint/2010/main" val="3758583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3A87-CA83-534C-9AAD-029063739D01}"/>
              </a:ext>
            </a:extLst>
          </p:cNvPr>
          <p:cNvSpPr>
            <a:spLocks noGrp="1"/>
          </p:cNvSpPr>
          <p:nvPr>
            <p:ph type="title"/>
          </p:nvPr>
        </p:nvSpPr>
        <p:spPr/>
        <p:txBody>
          <a:bodyPr/>
          <a:lstStyle>
            <a:lvl1pPr>
              <a:defRPr b="1" i="0"/>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C0E9F5-4359-7A4C-BF80-8D547593C428}"/>
              </a:ext>
            </a:extLst>
          </p:cNvPr>
          <p:cNvSpPr>
            <a:spLocks noGrp="1"/>
          </p:cNvSpPr>
          <p:nvPr>
            <p:ph type="body" orient="vert" idx="1"/>
          </p:nvPr>
        </p:nvSpPr>
        <p:spPr/>
        <p:txBody>
          <a:bodyPr vert="eaVert"/>
          <a:lstStyle>
            <a:lvl1pPr>
              <a:defRPr b="0" i="0"/>
            </a:lvl1pPr>
            <a:lvl2pPr>
              <a:defRPr b="0" i="0"/>
            </a:lvl2pPr>
            <a:lvl3pPr>
              <a:defRPr b="0" i="0">
                <a:latin typeface="Sofia Pro Light" panose="020B0000000000000000" pitchFamily="34" charset="0"/>
              </a:defRPr>
            </a:lvl3pPr>
            <a:lvl4pPr>
              <a:defRPr b="0" i="0">
                <a:latin typeface="Sofia Pro Light" panose="020B0000000000000000" pitchFamily="34" charset="0"/>
              </a:defRPr>
            </a:lvl4pPr>
            <a:lvl5pPr>
              <a:defRPr b="0" i="0">
                <a:latin typeface="Sofia Pro Light" panose="020B0000000000000000"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A3E3AC-8313-AE45-89F5-597D802E78E0}"/>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2/4/2025</a:t>
            </a:fld>
            <a:endParaRPr lang="en-US"/>
          </a:p>
        </p:txBody>
      </p:sp>
      <p:sp>
        <p:nvSpPr>
          <p:cNvPr id="5" name="Footer Placeholder 4">
            <a:extLst>
              <a:ext uri="{FF2B5EF4-FFF2-40B4-BE49-F238E27FC236}">
                <a16:creationId xmlns:a16="http://schemas.microsoft.com/office/drawing/2014/main" id="{36AD235B-C278-2545-AD4A-8094397D02A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9EA696-DB7B-1347-B0CA-9049638E4B60}"/>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786720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31C439-F94D-EF4E-A8D6-C14811E3BBA6}"/>
              </a:ext>
            </a:extLst>
          </p:cNvPr>
          <p:cNvSpPr>
            <a:spLocks noGrp="1"/>
          </p:cNvSpPr>
          <p:nvPr>
            <p:ph type="title" orient="vert"/>
          </p:nvPr>
        </p:nvSpPr>
        <p:spPr>
          <a:xfrm>
            <a:off x="8724901" y="366185"/>
            <a:ext cx="2628900" cy="5810249"/>
          </a:xfrm>
        </p:spPr>
        <p:txBody>
          <a:bodyPr vert="eaVert"/>
          <a:lstStyle>
            <a:lvl1pPr>
              <a:defRPr b="1" i="0"/>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DAF8406-BE7C-2343-B013-E33F04AAFC68}"/>
              </a:ext>
            </a:extLst>
          </p:cNvPr>
          <p:cNvSpPr>
            <a:spLocks noGrp="1"/>
          </p:cNvSpPr>
          <p:nvPr>
            <p:ph type="body" orient="vert" idx="1"/>
          </p:nvPr>
        </p:nvSpPr>
        <p:spPr>
          <a:xfrm>
            <a:off x="838201" y="366185"/>
            <a:ext cx="7683500" cy="5810249"/>
          </a:xfrm>
        </p:spPr>
        <p:txBody>
          <a:bodyPr vert="eaVert"/>
          <a:lstStyle>
            <a:lvl1pPr>
              <a:defRPr b="0" i="0"/>
            </a:lvl1pPr>
            <a:lvl2pPr>
              <a:defRPr b="0" i="0"/>
            </a:lvl2pPr>
            <a:lvl3pPr>
              <a:defRPr b="0" i="0">
                <a:latin typeface="Sofia Pro Light" panose="020B0000000000000000" pitchFamily="34" charset="0"/>
              </a:defRPr>
            </a:lvl3pPr>
            <a:lvl4pPr>
              <a:defRPr b="0" i="0">
                <a:latin typeface="Sofia Pro Light" panose="020B0000000000000000" pitchFamily="34" charset="0"/>
              </a:defRPr>
            </a:lvl4pPr>
            <a:lvl5pPr>
              <a:defRPr b="0" i="0">
                <a:latin typeface="Sofia Pro Light" panose="020B0000000000000000"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5DBCCA-2D1D-BF4E-8FAF-588AC5705913}"/>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2/4/2025</a:t>
            </a:fld>
            <a:endParaRPr lang="en-US"/>
          </a:p>
        </p:txBody>
      </p:sp>
      <p:sp>
        <p:nvSpPr>
          <p:cNvPr id="5" name="Footer Placeholder 4">
            <a:extLst>
              <a:ext uri="{FF2B5EF4-FFF2-40B4-BE49-F238E27FC236}">
                <a16:creationId xmlns:a16="http://schemas.microsoft.com/office/drawing/2014/main" id="{EF329E3B-BBF9-6A43-A643-E9A00C74210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29C6B5-FDA5-D04C-9D62-CB0AF0E0662D}"/>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420612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25064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08EE-8959-4A61-82E5-C328AA9335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8D7686-B940-4AC4-BF94-1F5E0E2797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C17350-9FB8-4F39-9D26-963CCD4936AC}"/>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5" name="Footer Placeholder 4">
            <a:extLst>
              <a:ext uri="{FF2B5EF4-FFF2-40B4-BE49-F238E27FC236}">
                <a16:creationId xmlns:a16="http://schemas.microsoft.com/office/drawing/2014/main" id="{D7883227-2403-4A50-AF5D-71EC4C12B5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1D4061-083B-48E4-9A9D-83217B22E056}"/>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177261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5B48-2051-4067-A8DC-2BF5C476AF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FB452C-709C-474C-91DF-085150AC3A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F77B26-9BA6-4243-9D10-00980F08C524}"/>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5" name="Footer Placeholder 4">
            <a:extLst>
              <a:ext uri="{FF2B5EF4-FFF2-40B4-BE49-F238E27FC236}">
                <a16:creationId xmlns:a16="http://schemas.microsoft.com/office/drawing/2014/main" id="{727BC680-C2EA-4CF8-879C-4D1720A7B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5B65E-7F93-440D-ADB1-3BF950D9ECA1}"/>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341282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D632-5506-450E-A795-57D80F5AC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4EBF67-C194-4678-878F-F086BBB26D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8D4C47-F51B-448C-AA81-75984A79E9D7}"/>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5" name="Footer Placeholder 4">
            <a:extLst>
              <a:ext uri="{FF2B5EF4-FFF2-40B4-BE49-F238E27FC236}">
                <a16:creationId xmlns:a16="http://schemas.microsoft.com/office/drawing/2014/main" id="{5700BFC9-77F5-4D5D-B4FC-F55F5A7718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8A5CEB-C8D8-4AF6-96B8-5C9EBEBC5E63}"/>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1616099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0E0F-1C16-4EB3-B10A-DD93C82C3E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7F74B1-E098-427D-8510-42D617DB2B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5830D8-7CA1-4938-BA9F-C12F6B1F6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08F23A-893F-4021-AD8E-3E1993F84ADB}"/>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6" name="Footer Placeholder 5">
            <a:extLst>
              <a:ext uri="{FF2B5EF4-FFF2-40B4-BE49-F238E27FC236}">
                <a16:creationId xmlns:a16="http://schemas.microsoft.com/office/drawing/2014/main" id="{E9232719-B9B3-4BE1-A8A7-F72D3261DF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53F198-49BA-4B2B-A093-36D2387C6496}"/>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343116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FF0A-B5F2-4C8A-BB43-D1C4C7F8AF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858C8E-B63B-4EA4-9CB5-E2FBEA5C48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7334E-F26A-4F31-B56C-1FA9D74DEB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C03A0D-13BF-4EB7-940C-E246B8C39D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87CC62-7FE1-4A68-AAD6-83211776E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B93991-3350-4425-9E88-1517B0A42A83}"/>
              </a:ext>
            </a:extLst>
          </p:cNvPr>
          <p:cNvSpPr>
            <a:spLocks noGrp="1"/>
          </p:cNvSpPr>
          <p:nvPr>
            <p:ph type="dt" sz="half" idx="10"/>
          </p:nvPr>
        </p:nvSpPr>
        <p:spPr/>
        <p:txBody>
          <a:bodyPr/>
          <a:lstStyle/>
          <a:p>
            <a:fld id="{71F068D8-80BF-4197-94B7-3FD0A0059CAD}" type="datetimeFigureOut">
              <a:rPr lang="en-GB" smtClean="0"/>
              <a:t>04/02/2025</a:t>
            </a:fld>
            <a:endParaRPr lang="en-GB"/>
          </a:p>
        </p:txBody>
      </p:sp>
      <p:sp>
        <p:nvSpPr>
          <p:cNvPr id="8" name="Footer Placeholder 7">
            <a:extLst>
              <a:ext uri="{FF2B5EF4-FFF2-40B4-BE49-F238E27FC236}">
                <a16:creationId xmlns:a16="http://schemas.microsoft.com/office/drawing/2014/main" id="{9232A891-6025-405F-93F3-B913B4F453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92F167-F54B-416C-A2B4-57FD815F7CEB}"/>
              </a:ext>
            </a:extLst>
          </p:cNvPr>
          <p:cNvSpPr>
            <a:spLocks noGrp="1"/>
          </p:cNvSpPr>
          <p:nvPr>
            <p:ph type="sldNum" sz="quarter" idx="12"/>
          </p:nvPr>
        </p:nvSpPr>
        <p:spPr/>
        <p:txBody>
          <a:bodyPr/>
          <a:lstStyle/>
          <a:p>
            <a:fld id="{7BF7A69B-FCE5-45D6-AB13-973417DD6DE0}" type="slidenum">
              <a:rPr lang="en-GB" smtClean="0"/>
              <a:t>‹#›</a:t>
            </a:fld>
            <a:endParaRPr lang="en-GB"/>
          </a:p>
        </p:txBody>
      </p:sp>
    </p:spTree>
    <p:extLst>
      <p:ext uri="{BB962C8B-B14F-4D97-AF65-F5344CB8AC3E}">
        <p14:creationId xmlns:p14="http://schemas.microsoft.com/office/powerpoint/2010/main" val="72646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DECBCA-3896-4835-B45C-8D8BD05595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8047FC-E2AF-4C86-847A-67CFBBB5D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A0FA49-FFDE-4AB6-8816-783FD8FF9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068D8-80BF-4197-94B7-3FD0A0059CAD}" type="datetimeFigureOut">
              <a:rPr lang="en-GB" smtClean="0"/>
              <a:t>04/02/2025</a:t>
            </a:fld>
            <a:endParaRPr lang="en-GB"/>
          </a:p>
        </p:txBody>
      </p:sp>
      <p:sp>
        <p:nvSpPr>
          <p:cNvPr id="5" name="Footer Placeholder 4">
            <a:extLst>
              <a:ext uri="{FF2B5EF4-FFF2-40B4-BE49-F238E27FC236}">
                <a16:creationId xmlns:a16="http://schemas.microsoft.com/office/drawing/2014/main" id="{860471E9-7F37-491B-995D-A68E75BC0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5A7357-02D7-44F0-BCE6-B8CFFE2E14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7A69B-FCE5-45D6-AB13-973417DD6DE0}" type="slidenum">
              <a:rPr lang="en-GB" smtClean="0"/>
              <a:t>‹#›</a:t>
            </a:fld>
            <a:endParaRPr lang="en-GB"/>
          </a:p>
        </p:txBody>
      </p:sp>
    </p:spTree>
    <p:extLst>
      <p:ext uri="{BB962C8B-B14F-4D97-AF65-F5344CB8AC3E}">
        <p14:creationId xmlns:p14="http://schemas.microsoft.com/office/powerpoint/2010/main" val="1614913991"/>
      </p:ext>
    </p:extLst>
  </p:cSld>
  <p:clrMap bg1="lt1" tx1="dk1" bg2="lt2" tx2="dk2" accent1="accent1" accent2="accent2" accent3="accent3" accent4="accent4" accent5="accent5" accent6="accent6" hlink="hlink" folHlink="folHlink"/>
  <p:sldLayoutIdLst>
    <p:sldLayoutId id="2147483664" r:id="rId1"/>
    <p:sldLayoutId id="2147483661" r:id="rId2"/>
    <p:sldLayoutId id="2147483662" r:id="rId3"/>
    <p:sldLayoutId id="2147483663"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DECBCA-3896-4835-B45C-8D8BD05595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8047FC-E2AF-4C86-847A-67CFBBB5D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A0FA49-FFDE-4AB6-8816-783FD8FF9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068D8-80BF-4197-94B7-3FD0A0059CAD}" type="datetimeFigureOut">
              <a:rPr lang="en-GB" smtClean="0"/>
              <a:t>04/02/2025</a:t>
            </a:fld>
            <a:endParaRPr lang="en-GB"/>
          </a:p>
        </p:txBody>
      </p:sp>
      <p:sp>
        <p:nvSpPr>
          <p:cNvPr id="5" name="Footer Placeholder 4">
            <a:extLst>
              <a:ext uri="{FF2B5EF4-FFF2-40B4-BE49-F238E27FC236}">
                <a16:creationId xmlns:a16="http://schemas.microsoft.com/office/drawing/2014/main" id="{860471E9-7F37-491B-995D-A68E75BC0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5A7357-02D7-44F0-BCE6-B8CFFE2E14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7A69B-FCE5-45D6-AB13-973417DD6DE0}" type="slidenum">
              <a:rPr lang="en-GB" smtClean="0"/>
              <a:t>‹#›</a:t>
            </a:fld>
            <a:endParaRPr lang="en-GB"/>
          </a:p>
        </p:txBody>
      </p:sp>
    </p:spTree>
    <p:extLst>
      <p:ext uri="{BB962C8B-B14F-4D97-AF65-F5344CB8AC3E}">
        <p14:creationId xmlns:p14="http://schemas.microsoft.com/office/powerpoint/2010/main" val="258112382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5BD3-2125-CF40-8E6C-01EA18833DBD}"/>
              </a:ext>
            </a:extLst>
          </p:cNvPr>
          <p:cNvSpPr>
            <a:spLocks noGrp="1"/>
          </p:cNvSpPr>
          <p:nvPr>
            <p:ph type="title"/>
          </p:nvPr>
        </p:nvSpPr>
        <p:spPr>
          <a:xfrm>
            <a:off x="575905" y="472463"/>
            <a:ext cx="7554023" cy="50889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E778A-8F7F-C14A-B464-BC6ADE507A17}"/>
              </a:ext>
            </a:extLst>
          </p:cNvPr>
          <p:cNvSpPr>
            <a:spLocks noGrp="1"/>
          </p:cNvSpPr>
          <p:nvPr>
            <p:ph type="body" idx="1"/>
          </p:nvPr>
        </p:nvSpPr>
        <p:spPr>
          <a:xfrm>
            <a:off x="575903" y="1362745"/>
            <a:ext cx="10552908" cy="4715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72113424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l" defTabSz="1219170" rtl="0" eaLnBrk="1" latinLnBrk="0" hangingPunct="1">
        <a:lnSpc>
          <a:spcPct val="90000"/>
        </a:lnSpc>
        <a:spcBef>
          <a:spcPct val="0"/>
        </a:spcBef>
        <a:buNone/>
        <a:defRPr sz="2933" b="1" i="0" kern="1200">
          <a:solidFill>
            <a:schemeClr val="accent1"/>
          </a:solidFill>
          <a:latin typeface="Sofia Pro Semi Bold" panose="020B0000000000000000" pitchFamily="34" charset="0"/>
          <a:ea typeface="+mj-ea"/>
          <a:cs typeface="Poppins SemiBold" panose="02000000000000000000" pitchFamily="2" charset="77"/>
        </a:defRPr>
      </a:lvl1pPr>
    </p:titleStyle>
    <p:bodyStyle>
      <a:lvl1pPr marL="0" indent="0" algn="l" defTabSz="1219170" rtl="0" eaLnBrk="1" latinLnBrk="0" hangingPunct="1">
        <a:lnSpc>
          <a:spcPts val="2507"/>
        </a:lnSpc>
        <a:spcBef>
          <a:spcPts val="1000"/>
        </a:spcBef>
        <a:buFont typeface="Arial" panose="020B0604020202020204" pitchFamily="34" charset="0"/>
        <a:buNone/>
        <a:defRPr sz="1867" b="0" i="0" kern="1200">
          <a:solidFill>
            <a:schemeClr val="tx1"/>
          </a:solidFill>
          <a:latin typeface="Sofia Pro Light" panose="020B0000000000000000" pitchFamily="34" charset="0"/>
          <a:ea typeface="+mn-ea"/>
          <a:cs typeface="Poppins Light" pitchFamily="2" charset="77"/>
        </a:defRPr>
      </a:lvl1pPr>
      <a:lvl2pPr marL="914377" indent="-304792" algn="l" defTabSz="1219170" rtl="0" eaLnBrk="1" latinLnBrk="0" hangingPunct="1">
        <a:lnSpc>
          <a:spcPts val="2507"/>
        </a:lnSpc>
        <a:spcBef>
          <a:spcPts val="1000"/>
        </a:spcBef>
        <a:buClr>
          <a:schemeClr val="tx2"/>
        </a:buClr>
        <a:buFont typeface="Arial" panose="020B0604020202020204" pitchFamily="34" charset="0"/>
        <a:buChar char="•"/>
        <a:defRPr sz="1867" b="0" i="0" kern="1200">
          <a:solidFill>
            <a:schemeClr val="tx1"/>
          </a:solidFill>
          <a:latin typeface="Sofia Pro Light" panose="020B0000000000000000" pitchFamily="34" charset="0"/>
          <a:ea typeface="+mn-ea"/>
          <a:cs typeface="Poppins Light" pitchFamily="2" charset="77"/>
        </a:defRPr>
      </a:lvl2pPr>
      <a:lvl3pPr marL="1523962"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3pPr>
      <a:lvl4pPr marL="2133547"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4pPr>
      <a:lvl5pPr marL="2743131"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240999"/>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377" rtl="0" eaLnBrk="1" latinLnBrk="0" hangingPunct="1">
        <a:lnSpc>
          <a:spcPct val="90000"/>
        </a:lnSpc>
        <a:spcBef>
          <a:spcPct val="0"/>
        </a:spcBef>
        <a:buNone/>
        <a:defRPr sz="3067" b="1" i="0" kern="1200">
          <a:solidFill>
            <a:schemeClr val="accent1"/>
          </a:solidFill>
          <a:latin typeface="Poppins" panose="02000000000000000000" pitchFamily="2" charset="77"/>
          <a:ea typeface="+mj-ea"/>
          <a:cs typeface="Poppins" panose="02000000000000000000" pitchFamily="2" charset="77"/>
        </a:defRPr>
      </a:lvl1pPr>
    </p:titleStyle>
    <p:bodyStyle>
      <a:lvl1pPr marL="0" indent="0" algn="l" defTabSz="914377" rtl="0" eaLnBrk="1" latinLnBrk="0" hangingPunct="1">
        <a:lnSpc>
          <a:spcPts val="2507"/>
        </a:lnSpc>
        <a:spcBef>
          <a:spcPts val="1000"/>
        </a:spcBef>
        <a:buFont typeface="Arial" panose="020B0604020202020204" pitchFamily="34" charset="0"/>
        <a:buNone/>
        <a:defRPr sz="1867"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ts val="2507"/>
        </a:lnSpc>
        <a:spcBef>
          <a:spcPts val="1000"/>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2pPr>
      <a:lvl3pPr marL="1142971" indent="-228594" algn="l" defTabSz="914377" rtl="0" eaLnBrk="1" latinLnBrk="0" hangingPunct="1">
        <a:lnSpc>
          <a:spcPct val="90000"/>
        </a:lnSpc>
        <a:spcBef>
          <a:spcPts val="500"/>
        </a:spcBef>
        <a:buFont typeface="Arial" panose="020B0604020202020204" pitchFamily="34" charset="0"/>
        <a:buChar char="•"/>
        <a:defRPr sz="1867" b="0" i="0" kern="1200">
          <a:solidFill>
            <a:schemeClr val="tx1"/>
          </a:solidFill>
          <a:latin typeface="Poppins" panose="02000000000000000000" pitchFamily="2" charset="77"/>
          <a:ea typeface="+mn-ea"/>
          <a:cs typeface="Poppins" panose="02000000000000000000" pitchFamily="2" charset="77"/>
        </a:defRPr>
      </a:lvl3pPr>
      <a:lvl4pPr marL="1600160" indent="-228594" algn="l" defTabSz="914377" rtl="0" eaLnBrk="1" latinLnBrk="0" hangingPunct="1">
        <a:lnSpc>
          <a:spcPct val="90000"/>
        </a:lnSpc>
        <a:spcBef>
          <a:spcPts val="500"/>
        </a:spcBef>
        <a:buFont typeface="Arial" panose="020B0604020202020204" pitchFamily="34" charset="0"/>
        <a:buChar char="•"/>
        <a:defRPr sz="1867" b="0" i="0" kern="1200">
          <a:solidFill>
            <a:schemeClr val="tx1"/>
          </a:solidFill>
          <a:latin typeface="Poppins" panose="02000000000000000000" pitchFamily="2" charset="77"/>
          <a:ea typeface="+mn-ea"/>
          <a:cs typeface="Poppins" panose="02000000000000000000" pitchFamily="2" charset="77"/>
        </a:defRPr>
      </a:lvl4pPr>
      <a:lvl5pPr marL="2057349" indent="-228594" algn="l" defTabSz="914377" rtl="0" eaLnBrk="1" latinLnBrk="0" hangingPunct="1">
        <a:lnSpc>
          <a:spcPct val="90000"/>
        </a:lnSpc>
        <a:spcBef>
          <a:spcPts val="500"/>
        </a:spcBef>
        <a:buFont typeface="Arial" panose="020B0604020202020204" pitchFamily="34" charset="0"/>
        <a:buChar char="•"/>
        <a:defRPr sz="1867" b="0" i="0" kern="1200">
          <a:solidFill>
            <a:schemeClr val="tx1"/>
          </a:solidFill>
          <a:latin typeface="Poppins" panose="02000000000000000000" pitchFamily="2" charset="77"/>
          <a:ea typeface="+mn-ea"/>
          <a:cs typeface="Poppins" panose="02000000000000000000"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sv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png"/><Relationship Id="rId7" Type="http://schemas.openxmlformats.org/officeDocument/2006/relationships/diagramLayout" Target="../diagrams/layout2.xml"/><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diagramData" Target="../diagrams/data2.xml"/><Relationship Id="rId5" Type="http://schemas.openxmlformats.org/officeDocument/2006/relationships/image" Target="../media/image8.png"/><Relationship Id="rId10" Type="http://schemas.microsoft.com/office/2007/relationships/diagramDrawing" Target="../diagrams/drawing2.xml"/><Relationship Id="rId4" Type="http://schemas.openxmlformats.org/officeDocument/2006/relationships/image" Target="../media/image6.png"/><Relationship Id="rId9" Type="http://schemas.openxmlformats.org/officeDocument/2006/relationships/diagramColors" Target="../diagrams/colors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hyperlink" Target="https://www.sportenglandclubmatters.com/financial-management/financial-position-forecasting/budgeting/" TargetMode="External"/><Relationship Id="rId5" Type="http://schemas.openxmlformats.org/officeDocument/2006/relationships/image" Target="../media/image8.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hyperlink" Target="https://www.sportenglandclubmatters.com/financial-management/financial-position-forecasting/budgeting/" TargetMode="External"/><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svg"/><Relationship Id="rId2" Type="http://schemas.openxmlformats.org/officeDocument/2006/relationships/notesSlide" Target="../notesSlides/notesSlide26.xml"/><Relationship Id="rId1" Type="http://schemas.openxmlformats.org/officeDocument/2006/relationships/slideLayout" Target="../slideLayouts/slideLayout33.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21.svg"/><Relationship Id="rId2" Type="http://schemas.openxmlformats.org/officeDocument/2006/relationships/notesSlide" Target="../notesSlides/notesSlide30.xml"/><Relationship Id="rId1" Type="http://schemas.openxmlformats.org/officeDocument/2006/relationships/slideLayout" Target="../slideLayouts/slideLayout33.xml"/><Relationship Id="rId6" Type="http://schemas.openxmlformats.org/officeDocument/2006/relationships/image" Target="../media/image20.png"/><Relationship Id="rId11" Type="http://schemas.openxmlformats.org/officeDocument/2006/relationships/image" Target="../media/image8.png"/><Relationship Id="rId5" Type="http://schemas.openxmlformats.org/officeDocument/2006/relationships/image" Target="../media/image17.svg"/><Relationship Id="rId10"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23.sv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7.pn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3.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3.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42.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image" Target="../media/image37.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6.png"/><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6.png"/><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retching on a yoga mat&#10;&#10;Description automatically generated">
            <a:extLst>
              <a:ext uri="{FF2B5EF4-FFF2-40B4-BE49-F238E27FC236}">
                <a16:creationId xmlns:a16="http://schemas.microsoft.com/office/drawing/2014/main" id="{DC50AB31-3AEB-BA94-3BB9-98E6726C7BD0}"/>
              </a:ext>
            </a:extLst>
          </p:cNvPr>
          <p:cNvPicPr>
            <a:picLocks noChangeAspect="1"/>
          </p:cNvPicPr>
          <p:nvPr/>
        </p:nvPicPr>
        <p:blipFill rotWithShape="1">
          <a:blip r:embed="rId3">
            <a:extLst>
              <a:ext uri="{28A0092B-C50C-407E-A947-70E740481C1C}">
                <a14:useLocalDpi xmlns:a14="http://schemas.microsoft.com/office/drawing/2010/main" val="0"/>
              </a:ext>
            </a:extLst>
          </a:blip>
          <a:srcRect b="857"/>
          <a:stretch/>
        </p:blipFill>
        <p:spPr>
          <a:xfrm>
            <a:off x="0" y="1"/>
            <a:ext cx="12192000" cy="6858000"/>
          </a:xfrm>
          <a:prstGeom prst="rect">
            <a:avLst/>
          </a:prstGeom>
        </p:spPr>
      </p:pic>
      <p:pic>
        <p:nvPicPr>
          <p:cNvPr id="11" name="Picture 10" descr="A black and white gradient&#10;&#10;Description automatically generated">
            <a:extLst>
              <a:ext uri="{FF2B5EF4-FFF2-40B4-BE49-F238E27FC236}">
                <a16:creationId xmlns:a16="http://schemas.microsoft.com/office/drawing/2014/main" id="{A66C5B1A-2E03-70F2-E553-685C7B8472F8}"/>
              </a:ext>
            </a:extLst>
          </p:cNvPr>
          <p:cNvPicPr>
            <a:picLocks noChangeAspect="1"/>
          </p:cNvPicPr>
          <p:nvPr/>
        </p:nvPicPr>
        <p:blipFill rotWithShape="1">
          <a:blip r:embed="rId4">
            <a:extLst>
              <a:ext uri="{28A0092B-C50C-407E-A947-70E740481C1C}">
                <a14:useLocalDpi xmlns:a14="http://schemas.microsoft.com/office/drawing/2010/main" val="0"/>
              </a:ext>
            </a:extLst>
          </a:blip>
          <a:srcRect r="19582"/>
          <a:stretch/>
        </p:blipFill>
        <p:spPr>
          <a:xfrm>
            <a:off x="0" y="2"/>
            <a:ext cx="9720648" cy="6857999"/>
          </a:xfrm>
          <a:prstGeom prst="rect">
            <a:avLst/>
          </a:prstGeom>
        </p:spPr>
      </p:pic>
      <p:pic>
        <p:nvPicPr>
          <p:cNvPr id="13" name="Picture 12">
            <a:extLst>
              <a:ext uri="{FF2B5EF4-FFF2-40B4-BE49-F238E27FC236}">
                <a16:creationId xmlns:a16="http://schemas.microsoft.com/office/drawing/2014/main" id="{82FCF4AB-818F-423D-C233-03C1C10DE4A7}"/>
              </a:ext>
            </a:extLst>
          </p:cNvPr>
          <p:cNvPicPr>
            <a:picLocks noChangeAspect="1"/>
          </p:cNvPicPr>
          <p:nvPr/>
        </p:nvPicPr>
        <p:blipFill rotWithShape="1">
          <a:blip r:embed="rId5">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10" name="TextBox 9">
            <a:extLst>
              <a:ext uri="{FF2B5EF4-FFF2-40B4-BE49-F238E27FC236}">
                <a16:creationId xmlns:a16="http://schemas.microsoft.com/office/drawing/2014/main" id="{422DDC00-2B65-1948-8B3D-C3D4F99102CA}"/>
              </a:ext>
            </a:extLst>
          </p:cNvPr>
          <p:cNvSpPr txBox="1"/>
          <p:nvPr/>
        </p:nvSpPr>
        <p:spPr>
          <a:xfrm>
            <a:off x="10863629" y="6301262"/>
            <a:ext cx="88838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ofia Pro Regular" panose="020B0000000000000000" pitchFamily="34" charset="0"/>
                <a:ea typeface="+mn-ea"/>
                <a:cs typeface="Poppins" panose="02000000000000000000" pitchFamily="2" charset="77"/>
              </a:rPr>
              <a:t>Buddle.co</a:t>
            </a:r>
          </a:p>
        </p:txBody>
      </p:sp>
      <p:sp>
        <p:nvSpPr>
          <p:cNvPr id="3" name="TextBox 2">
            <a:extLst>
              <a:ext uri="{FF2B5EF4-FFF2-40B4-BE49-F238E27FC236}">
                <a16:creationId xmlns:a16="http://schemas.microsoft.com/office/drawing/2014/main" id="{65EC6C24-4731-C512-0647-8E9568DF2144}"/>
              </a:ext>
            </a:extLst>
          </p:cNvPr>
          <p:cNvSpPr txBox="1"/>
          <p:nvPr/>
        </p:nvSpPr>
        <p:spPr>
          <a:xfrm>
            <a:off x="604658" y="1819301"/>
            <a:ext cx="4885037" cy="1793248"/>
          </a:xfrm>
          <a:prstGeom prst="rect">
            <a:avLst/>
          </a:prstGeom>
          <a:noFill/>
        </p:spPr>
        <p:txBody>
          <a:bodyPr wrap="square">
            <a:spAutoFit/>
          </a:bodyPr>
          <a:lstStyle/>
          <a:p>
            <a:pPr marL="0" marR="0" lvl="0" indent="0" algn="l" defTabSz="914400" rtl="0" eaLnBrk="1" fontAlgn="auto" latinLnBrk="0" hangingPunct="1">
              <a:lnSpc>
                <a:spcPts val="6986"/>
              </a:lnSpc>
              <a:spcBef>
                <a:spcPts val="0"/>
              </a:spcBef>
              <a:spcAft>
                <a:spcPts val="0"/>
              </a:spcAft>
              <a:buClrTx/>
              <a:buSzTx/>
              <a:buFontTx/>
              <a:buNone/>
              <a:tabLst/>
              <a:defRPr/>
            </a:pPr>
            <a:r>
              <a:rPr kumimoji="0" lang="en-US" sz="4267" b="1" i="0" u="none" strike="noStrike" kern="1600" cap="none" spc="0" normalizeH="0" baseline="0" noProof="0" dirty="0">
                <a:ln>
                  <a:noFill/>
                </a:ln>
                <a:solidFill>
                  <a:prstClr val="white"/>
                </a:solidFill>
                <a:effectLst/>
                <a:highlight>
                  <a:srgbClr val="2F336C"/>
                </a:highlight>
                <a:uLnTx/>
                <a:uFillTx/>
                <a:latin typeface="Sofia Pro Semi Bold" panose="020B0000000000000000" pitchFamily="34" charset="0"/>
                <a:ea typeface="+mn-ea"/>
                <a:cs typeface="Poppins SemiBold" panose="02000000000000000000" pitchFamily="2" charset="77"/>
              </a:rPr>
              <a:t>Financial management</a:t>
            </a:r>
          </a:p>
        </p:txBody>
      </p:sp>
      <p:pic>
        <p:nvPicPr>
          <p:cNvPr id="5" name="Graphic 4">
            <a:extLst>
              <a:ext uri="{FF2B5EF4-FFF2-40B4-BE49-F238E27FC236}">
                <a16:creationId xmlns:a16="http://schemas.microsoft.com/office/drawing/2014/main" id="{6D94BE73-FF66-8657-5BC8-6144EC77842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75415" y="682928"/>
            <a:ext cx="2877693" cy="760533"/>
          </a:xfrm>
          <a:prstGeom prst="rect">
            <a:avLst/>
          </a:prstGeom>
        </p:spPr>
      </p:pic>
      <p:pic>
        <p:nvPicPr>
          <p:cNvPr id="8" name="Picture 7" descr="A white and black logo&#10;&#10;Description automatically generated">
            <a:extLst>
              <a:ext uri="{FF2B5EF4-FFF2-40B4-BE49-F238E27FC236}">
                <a16:creationId xmlns:a16="http://schemas.microsoft.com/office/drawing/2014/main" id="{027CE64C-976F-AAE9-0AA2-1F08DC1490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spTree>
    <p:extLst>
      <p:ext uri="{BB962C8B-B14F-4D97-AF65-F5344CB8AC3E}">
        <p14:creationId xmlns:p14="http://schemas.microsoft.com/office/powerpoint/2010/main" val="101592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7" y="274370"/>
            <a:ext cx="7477407" cy="755412"/>
          </a:xfrm>
          <a:prstGeom prst="rect">
            <a:avLst/>
          </a:prstGeom>
        </p:spPr>
        <p:txBody>
          <a:bodyPr>
            <a:normAutofit/>
          </a:bodyPr>
          <a:lstStyle/>
          <a:p>
            <a:pPr>
              <a:lnSpc>
                <a:spcPct val="100000"/>
              </a:lnSpc>
            </a:pPr>
            <a:r>
              <a:rPr lang="en-US" sz="2800" dirty="0">
                <a:solidFill>
                  <a:srgbClr val="2F336C"/>
                </a:solidFill>
              </a:rPr>
              <a:t>What is the difference between...</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sp>
        <p:nvSpPr>
          <p:cNvPr id="4" name="Content Placeholder 2">
            <a:extLst>
              <a:ext uri="{FF2B5EF4-FFF2-40B4-BE49-F238E27FC236}">
                <a16:creationId xmlns:a16="http://schemas.microsoft.com/office/drawing/2014/main" id="{E86B9889-CEB7-01F9-96C1-B08F038279C8}"/>
              </a:ext>
            </a:extLst>
          </p:cNvPr>
          <p:cNvSpPr txBox="1">
            <a:spLocks/>
          </p:cNvSpPr>
          <p:nvPr/>
        </p:nvSpPr>
        <p:spPr>
          <a:xfrm>
            <a:off x="589177" y="1155484"/>
            <a:ext cx="11135640" cy="425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Semi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Semi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1800" b="1" i="0" u="none" strike="noStrike" kern="1200" cap="none" spc="0" normalizeH="0" baseline="0" noProof="0" dirty="0">
                <a:ln>
                  <a:noFill/>
                </a:ln>
                <a:solidFill>
                  <a:srgbClr val="8B1F65"/>
                </a:solidFill>
                <a:effectLst/>
                <a:uLnTx/>
                <a:uFillTx/>
                <a:latin typeface="Sofia Pro Regular" panose="020B0604020202020204" charset="0"/>
                <a:ea typeface="Times New Roman" panose="02020603050405020304" pitchFamily="18" charset="0"/>
              </a:rPr>
              <a:t>Financial planning?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424"/>
                </a:solidFill>
                <a:effectLst/>
                <a:uLnTx/>
                <a:uFillTx/>
                <a:latin typeface="Sofia Pro Regular" panose="020B0604020202020204" charset="0"/>
                <a:ea typeface="Times New Roman" panose="02020603050405020304" pitchFamily="18" charset="0"/>
              </a:rPr>
              <a:t>Forecasting – done by whole committee, inclusion from rest of the club sections, for example – juniors, under 25s, veterans, ladies. Linked to club development and business plan – at least a yearly forecast – consideration of medium- and long-term goals and a financial plan to match the club vision.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42424"/>
              </a:solidFill>
              <a:effectLst/>
              <a:uLnTx/>
              <a:uFillTx/>
              <a:latin typeface="Sofia Pro Regular" panose="020B0604020202020204" charset="0"/>
              <a:ea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dirty="0">
                <a:ln>
                  <a:noFill/>
                </a:ln>
                <a:solidFill>
                  <a:srgbClr val="8B1F65"/>
                </a:solidFill>
                <a:effectLst/>
                <a:uLnTx/>
                <a:uFillTx/>
                <a:latin typeface="Sofia Pro Regular" panose="020B0604020202020204" charset="0"/>
                <a:ea typeface="Times New Roman" panose="02020603050405020304" pitchFamily="18" charset="0"/>
              </a:rPr>
              <a:t>Financial management?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424"/>
                </a:solidFill>
                <a:effectLst/>
                <a:uLnTx/>
                <a:uFillTx/>
                <a:latin typeface="Sofia Pro Regular" panose="020B0604020202020204" charset="0"/>
                <a:ea typeface="Times New Roman" panose="02020603050405020304" pitchFamily="18" charset="0"/>
              </a:rPr>
              <a:t>Budget management, yearly, quarterly and monthly with adjustments where necessary and consideration of risks to the budget and therefore the sustainability of the club.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42424"/>
              </a:solidFill>
              <a:effectLst/>
              <a:uLnTx/>
              <a:uFillTx/>
              <a:latin typeface="Sofia Pro Regular" panose="020B0604020202020204" charset="0"/>
              <a:ea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dirty="0">
                <a:ln>
                  <a:noFill/>
                </a:ln>
                <a:solidFill>
                  <a:srgbClr val="8B1F65"/>
                </a:solidFill>
                <a:effectLst/>
                <a:uLnTx/>
                <a:uFillTx/>
                <a:latin typeface="Sofia Pro Regular" panose="020B0604020202020204" charset="0"/>
                <a:ea typeface="Times New Roman" panose="02020603050405020304" pitchFamily="18" charset="0"/>
              </a:rPr>
              <a:t>Income generation?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424"/>
                </a:solidFill>
                <a:effectLst/>
                <a:uLnTx/>
                <a:uFillTx/>
                <a:latin typeface="Sofia Pro Regular" panose="020B0604020202020204" charset="0"/>
                <a:ea typeface="Times New Roman" panose="02020603050405020304" pitchFamily="18" charset="0"/>
              </a:rPr>
              <a:t>Fundraising, grant applications, sponsorship, crowdfunding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424"/>
                </a:solidFill>
                <a:effectLst/>
                <a:uLnTx/>
                <a:uFillTx/>
                <a:latin typeface="Sofia Pro Regular" panose="020B0604020202020204" charset="0"/>
                <a:ea typeface="Times New Roman" panose="02020603050405020304" pitchFamily="18" charset="0"/>
              </a:rPr>
              <a:t>Is this more than one person in your club?</a:t>
            </a:r>
          </a:p>
        </p:txBody>
      </p:sp>
      <p:grpSp>
        <p:nvGrpSpPr>
          <p:cNvPr id="10" name="Group 9">
            <a:extLst>
              <a:ext uri="{FF2B5EF4-FFF2-40B4-BE49-F238E27FC236}">
                <a16:creationId xmlns:a16="http://schemas.microsoft.com/office/drawing/2014/main" id="{A99D2ED8-7B3F-12CB-3DC0-877ACC80B8A5}"/>
              </a:ext>
            </a:extLst>
          </p:cNvPr>
          <p:cNvGrpSpPr/>
          <p:nvPr/>
        </p:nvGrpSpPr>
        <p:grpSpPr>
          <a:xfrm>
            <a:off x="0" y="5784067"/>
            <a:ext cx="12192000" cy="1073933"/>
            <a:chOff x="0" y="5784067"/>
            <a:chExt cx="12192000" cy="1073933"/>
          </a:xfrm>
        </p:grpSpPr>
        <p:pic>
          <p:nvPicPr>
            <p:cNvPr id="11" name="Picture 10">
              <a:extLst>
                <a:ext uri="{FF2B5EF4-FFF2-40B4-BE49-F238E27FC236}">
                  <a16:creationId xmlns:a16="http://schemas.microsoft.com/office/drawing/2014/main" id="{A496287B-D59C-9588-99E2-68FE11FC7832}"/>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12" name="TextBox 11">
              <a:extLst>
                <a:ext uri="{FF2B5EF4-FFF2-40B4-BE49-F238E27FC236}">
                  <a16:creationId xmlns:a16="http://schemas.microsoft.com/office/drawing/2014/main" id="{FA5DDC7B-BA31-FDCE-02F5-80A68FC573BD}"/>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18" name="Picture 17" descr="A white and black logo&#10;&#10;Description automatically generated">
              <a:extLst>
                <a:ext uri="{FF2B5EF4-FFF2-40B4-BE49-F238E27FC236}">
                  <a16:creationId xmlns:a16="http://schemas.microsoft.com/office/drawing/2014/main" id="{59BA1DE0-AA1B-6D9E-DA0E-2BBB59B3A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spTree>
    <p:extLst>
      <p:ext uri="{BB962C8B-B14F-4D97-AF65-F5344CB8AC3E}">
        <p14:creationId xmlns:p14="http://schemas.microsoft.com/office/powerpoint/2010/main" val="36578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7" y="318521"/>
            <a:ext cx="7477407" cy="755412"/>
          </a:xfrm>
          <a:prstGeom prst="rect">
            <a:avLst/>
          </a:prstGeom>
        </p:spPr>
        <p:txBody>
          <a:bodyPr>
            <a:normAutofit/>
          </a:bodyPr>
          <a:lstStyle/>
          <a:p>
            <a:pPr>
              <a:lnSpc>
                <a:spcPct val="100000"/>
              </a:lnSpc>
            </a:pPr>
            <a:r>
              <a:rPr lang="en-US" sz="2800" dirty="0">
                <a:solidFill>
                  <a:srgbClr val="003F69"/>
                </a:solidFill>
              </a:rPr>
              <a:t>Aspects to consider</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grpSp>
        <p:nvGrpSpPr>
          <p:cNvPr id="7" name="Group 6">
            <a:extLst>
              <a:ext uri="{FF2B5EF4-FFF2-40B4-BE49-F238E27FC236}">
                <a16:creationId xmlns:a16="http://schemas.microsoft.com/office/drawing/2014/main" id="{E65CFD96-B0CD-3E79-DC9B-5B8CDE036591}"/>
              </a:ext>
            </a:extLst>
          </p:cNvPr>
          <p:cNvGrpSpPr/>
          <p:nvPr/>
        </p:nvGrpSpPr>
        <p:grpSpPr>
          <a:xfrm>
            <a:off x="0" y="5784067"/>
            <a:ext cx="12192000" cy="1073933"/>
            <a:chOff x="0" y="5784067"/>
            <a:chExt cx="12192000" cy="1073933"/>
          </a:xfrm>
        </p:grpSpPr>
        <p:pic>
          <p:nvPicPr>
            <p:cNvPr id="8" name="Picture 7">
              <a:extLst>
                <a:ext uri="{FF2B5EF4-FFF2-40B4-BE49-F238E27FC236}">
                  <a16:creationId xmlns:a16="http://schemas.microsoft.com/office/drawing/2014/main" id="{28109DE2-7754-79D7-4EF4-E1B66FB0DCCC}"/>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9" name="TextBox 8">
              <a:extLst>
                <a:ext uri="{FF2B5EF4-FFF2-40B4-BE49-F238E27FC236}">
                  <a16:creationId xmlns:a16="http://schemas.microsoft.com/office/drawing/2014/main" id="{DF7CAF3B-49C6-D085-ECE2-DAC8EF355FAB}"/>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10" name="Picture 9" descr="A white and black logo&#10;&#10;Description automatically generated">
              <a:extLst>
                <a:ext uri="{FF2B5EF4-FFF2-40B4-BE49-F238E27FC236}">
                  <a16:creationId xmlns:a16="http://schemas.microsoft.com/office/drawing/2014/main" id="{954FB58D-647E-BBB0-C92D-A67DD74031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sp>
        <p:nvSpPr>
          <p:cNvPr id="2" name="Hexagon 1">
            <a:extLst>
              <a:ext uri="{FF2B5EF4-FFF2-40B4-BE49-F238E27FC236}">
                <a16:creationId xmlns:a16="http://schemas.microsoft.com/office/drawing/2014/main" id="{827EECB2-8769-0C49-F399-9999C328BB29}"/>
              </a:ext>
            </a:extLst>
          </p:cNvPr>
          <p:cNvSpPr/>
          <p:nvPr/>
        </p:nvSpPr>
        <p:spPr>
          <a:xfrm>
            <a:off x="1108041" y="2639751"/>
            <a:ext cx="3367262" cy="2734780"/>
          </a:xfrm>
          <a:prstGeom prst="hexagon">
            <a:avLst/>
          </a:prstGeom>
          <a:solidFill>
            <a:srgbClr val="2F336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Sofia Pro Regular" panose="020B0604020202020204" charset="0"/>
              </a:rPr>
              <a:t>Financial planning</a:t>
            </a:r>
          </a:p>
          <a:p>
            <a:pPr marL="0" marR="0" lvl="0" indent="0" algn="ctr" defTabSz="914400" eaLnBrk="1" fontAlgn="auto" latinLnBrk="0" hangingPunct="1">
              <a:lnSpc>
                <a:spcPct val="100000"/>
              </a:lnSpc>
              <a:spcBef>
                <a:spcPts val="0"/>
              </a:spcBef>
              <a:spcAft>
                <a:spcPts val="0"/>
              </a:spcAft>
              <a:buClrTx/>
              <a:buSzTx/>
              <a:buFontTx/>
              <a:buNone/>
              <a:tabLst/>
              <a:defRPr/>
            </a:pPr>
            <a:r>
              <a:rPr lang="en-GB" sz="2000" kern="0" dirty="0">
                <a:solidFill>
                  <a:prstClr val="white"/>
                </a:solidFill>
                <a:latin typeface="Sofia Pro Regular" panose="020B0604020202020204" charset="0"/>
              </a:rPr>
              <a:t>‘the map’</a:t>
            </a:r>
            <a:endParaRPr kumimoji="0" lang="en-GB" sz="2000" b="0" i="0" u="none" strike="noStrike" kern="0" cap="none" spc="0" normalizeH="0" baseline="0" noProof="0" dirty="0">
              <a:ln>
                <a:noFill/>
              </a:ln>
              <a:solidFill>
                <a:prstClr val="white"/>
              </a:solidFill>
              <a:effectLst/>
              <a:uLnTx/>
              <a:uFillTx/>
              <a:latin typeface="Sofia Pro Regular" panose="020B0604020202020204" charset="0"/>
            </a:endParaRPr>
          </a:p>
        </p:txBody>
      </p:sp>
      <p:sp>
        <p:nvSpPr>
          <p:cNvPr id="4" name="Hexagon 3">
            <a:extLst>
              <a:ext uri="{FF2B5EF4-FFF2-40B4-BE49-F238E27FC236}">
                <a16:creationId xmlns:a16="http://schemas.microsoft.com/office/drawing/2014/main" id="{9EC74502-3866-4CA1-2548-08DCF3CEA0BE}"/>
              </a:ext>
            </a:extLst>
          </p:cNvPr>
          <p:cNvSpPr/>
          <p:nvPr/>
        </p:nvSpPr>
        <p:spPr>
          <a:xfrm>
            <a:off x="4412369" y="1462795"/>
            <a:ext cx="3367262" cy="2744336"/>
          </a:xfrm>
          <a:prstGeom prst="hexagon">
            <a:avLst/>
          </a:prstGeom>
          <a:solidFill>
            <a:srgbClr val="8B1F6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Sofia Pro Regular" panose="020B0604020202020204" charset="0"/>
              </a:rPr>
              <a:t>Financial management</a:t>
            </a:r>
          </a:p>
          <a:p>
            <a:pPr marL="0" marR="0" lvl="0" indent="0" algn="ctr" defTabSz="914400" eaLnBrk="1" fontAlgn="auto" latinLnBrk="0" hangingPunct="1">
              <a:lnSpc>
                <a:spcPct val="100000"/>
              </a:lnSpc>
              <a:spcBef>
                <a:spcPts val="0"/>
              </a:spcBef>
              <a:spcAft>
                <a:spcPts val="0"/>
              </a:spcAft>
              <a:buClrTx/>
              <a:buSzTx/>
              <a:buFontTx/>
              <a:buNone/>
              <a:tabLst/>
              <a:defRPr/>
            </a:pPr>
            <a:r>
              <a:rPr lang="en-GB" sz="2000" kern="0" dirty="0">
                <a:solidFill>
                  <a:prstClr val="white"/>
                </a:solidFill>
                <a:latin typeface="Sofia Pro Regular" panose="020B0604020202020204" charset="0"/>
              </a:rPr>
              <a:t>‘skilled driving’</a:t>
            </a:r>
            <a:endParaRPr kumimoji="0" lang="en-GB" sz="2000" b="0" i="0" u="none" strike="noStrike" kern="0" cap="none" spc="0" normalizeH="0" baseline="0" noProof="0" dirty="0">
              <a:ln>
                <a:noFill/>
              </a:ln>
              <a:solidFill>
                <a:prstClr val="white"/>
              </a:solidFill>
              <a:effectLst/>
              <a:uLnTx/>
              <a:uFillTx/>
              <a:latin typeface="Sofia Pro Regular" panose="020B0604020202020204" charset="0"/>
            </a:endParaRPr>
          </a:p>
        </p:txBody>
      </p:sp>
      <p:sp>
        <p:nvSpPr>
          <p:cNvPr id="11" name="Hexagon 10">
            <a:extLst>
              <a:ext uri="{FF2B5EF4-FFF2-40B4-BE49-F238E27FC236}">
                <a16:creationId xmlns:a16="http://schemas.microsoft.com/office/drawing/2014/main" id="{39F00074-B7D7-B948-8CEA-BE512443BF1F}"/>
              </a:ext>
            </a:extLst>
          </p:cNvPr>
          <p:cNvSpPr/>
          <p:nvPr/>
        </p:nvSpPr>
        <p:spPr>
          <a:xfrm>
            <a:off x="7713760" y="2650869"/>
            <a:ext cx="3367261" cy="2744336"/>
          </a:xfrm>
          <a:prstGeom prst="hexagon">
            <a:avLst/>
          </a:prstGeom>
          <a:solidFill>
            <a:srgbClr val="3AB0B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Sofia Pro Regular" panose="020B0604020202020204" charset="0"/>
              </a:rPr>
              <a:t>Income Generation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2000" kern="0" dirty="0">
                <a:solidFill>
                  <a:prstClr val="white"/>
                </a:solidFill>
                <a:latin typeface="Sofia Pro Regular" panose="020B0604020202020204" charset="0"/>
              </a:rPr>
              <a:t>‘servicing/oil/window wash etc.</a:t>
            </a:r>
            <a:endParaRPr kumimoji="0" lang="en-GB" sz="2000" b="0" i="0" u="none" strike="noStrike" kern="0" cap="none" spc="0" normalizeH="0" baseline="0" noProof="0" dirty="0">
              <a:ln>
                <a:noFill/>
              </a:ln>
              <a:solidFill>
                <a:prstClr val="white"/>
              </a:solidFill>
              <a:effectLst/>
              <a:uLnTx/>
              <a:uFillTx/>
              <a:latin typeface="Sofia Pro Regular" panose="020B0604020202020204" charset="0"/>
            </a:endParaRPr>
          </a:p>
        </p:txBody>
      </p:sp>
    </p:spTree>
    <p:extLst>
      <p:ext uri="{BB962C8B-B14F-4D97-AF65-F5344CB8AC3E}">
        <p14:creationId xmlns:p14="http://schemas.microsoft.com/office/powerpoint/2010/main" val="23543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383115" y="274105"/>
            <a:ext cx="6882924" cy="755412"/>
          </a:xfrm>
          <a:prstGeom prst="rect">
            <a:avLst/>
          </a:prstGeom>
        </p:spPr>
        <p:txBody>
          <a:bodyPr>
            <a:noAutofit/>
          </a:bodyPr>
          <a:lstStyle/>
          <a:p>
            <a:pPr>
              <a:lnSpc>
                <a:spcPct val="100000"/>
              </a:lnSpc>
            </a:pPr>
            <a:r>
              <a:rPr lang="en-US" sz="2800" dirty="0">
                <a:solidFill>
                  <a:srgbClr val="003F69"/>
                </a:solidFill>
              </a:rPr>
              <a:t>Setting financial goals for your group</a:t>
            </a:r>
            <a:br>
              <a:rPr lang="en-US" sz="2800" dirty="0">
                <a:solidFill>
                  <a:srgbClr val="003F69"/>
                </a:solidFill>
              </a:rPr>
            </a:br>
            <a:r>
              <a:rPr lang="en-US" sz="2800" dirty="0">
                <a:solidFill>
                  <a:srgbClr val="003F69"/>
                </a:solidFill>
              </a:rPr>
              <a:t>Why do you need to do this?</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398808" y="1520553"/>
            <a:ext cx="11240742" cy="4648768"/>
          </a:xfrm>
          <a:prstGeom prst="rect">
            <a:avLst/>
          </a:prstGeom>
        </p:spPr>
        <p:txBody>
          <a:bodyPr vert="horz" lIns="0" tIns="0" rIns="0" bIns="0" rtlCol="0">
            <a:normAutofit/>
          </a:bodyPr>
          <a:lstStyle/>
          <a:p>
            <a:pPr marL="342900" indent="-342900">
              <a:buClr>
                <a:srgbClr val="861E62"/>
              </a:buClr>
              <a:buSzPts val="1000"/>
              <a:buFont typeface="Wingdings" panose="05000000000000000000" pitchFamily="2" charset="2"/>
              <a:buChar char="§"/>
              <a:tabLst>
                <a:tab pos="457200" algn="l"/>
              </a:tabLst>
            </a:pPr>
            <a:r>
              <a:rPr lang="en-US" sz="1600" dirty="0">
                <a:solidFill>
                  <a:srgbClr val="000000"/>
                </a:solidFill>
                <a:latin typeface="Sofia Pro Regular" panose="020B0000000000000000" pitchFamily="34" charset="0"/>
                <a:ea typeface="+mn-lt"/>
                <a:cs typeface="+mn-lt"/>
              </a:rPr>
              <a:t>Cash flow</a:t>
            </a:r>
          </a:p>
          <a:p>
            <a:pPr marL="342900" indent="-342900">
              <a:buClr>
                <a:srgbClr val="861E62"/>
              </a:buClr>
              <a:buSzPts val="1000"/>
              <a:buFont typeface="Wingdings" panose="05000000000000000000" pitchFamily="2" charset="2"/>
              <a:buChar char="§"/>
              <a:tabLst>
                <a:tab pos="457200" algn="l"/>
              </a:tabLst>
            </a:pPr>
            <a:r>
              <a:rPr lang="en-US" sz="1600" dirty="0">
                <a:solidFill>
                  <a:srgbClr val="000000"/>
                </a:solidFill>
                <a:latin typeface="Sofia Pro Regular" panose="020B0000000000000000" pitchFamily="34" charset="0"/>
                <a:ea typeface="+mn-lt"/>
                <a:cs typeface="+mn-lt"/>
              </a:rPr>
              <a:t>Reducing debt</a:t>
            </a:r>
          </a:p>
          <a:p>
            <a:pPr marL="342900" indent="-342900">
              <a:buClr>
                <a:srgbClr val="861E62"/>
              </a:buClr>
              <a:buSzPts val="1000"/>
              <a:buFont typeface="Wingdings" panose="05000000000000000000" pitchFamily="2" charset="2"/>
              <a:buChar char="§"/>
              <a:tabLst>
                <a:tab pos="457200" algn="l"/>
              </a:tabLst>
            </a:pPr>
            <a:r>
              <a:rPr lang="en-US" sz="1600" dirty="0">
                <a:solidFill>
                  <a:srgbClr val="000000"/>
                </a:solidFill>
                <a:latin typeface="Sofia Pro Regular" panose="020B0000000000000000" pitchFamily="34" charset="0"/>
                <a:ea typeface="+mn-lt"/>
                <a:cs typeface="+mn-lt"/>
              </a:rPr>
              <a:t>Liquidity (having enough money or assets to pay any money that is owed)</a:t>
            </a:r>
          </a:p>
          <a:p>
            <a:pPr marL="342900" indent="-342900">
              <a:buClr>
                <a:srgbClr val="861E62"/>
              </a:buClr>
              <a:buSzPts val="1000"/>
              <a:buFont typeface="Wingdings" panose="05000000000000000000" pitchFamily="2" charset="2"/>
              <a:buChar char="§"/>
              <a:tabLst>
                <a:tab pos="457200" algn="l"/>
              </a:tabLst>
            </a:pPr>
            <a:r>
              <a:rPr lang="en-US" sz="1600" dirty="0">
                <a:solidFill>
                  <a:srgbClr val="000000"/>
                </a:solidFill>
                <a:latin typeface="Sofia Pro Regular" panose="020B0000000000000000" pitchFamily="34" charset="0"/>
                <a:ea typeface="+mn-lt"/>
                <a:cs typeface="+mn-lt"/>
              </a:rPr>
              <a:t>Cash reserves</a:t>
            </a:r>
          </a:p>
          <a:p>
            <a:pPr marL="342900" indent="-342900">
              <a:buClr>
                <a:srgbClr val="861E62"/>
              </a:buClr>
              <a:buSzPts val="1000"/>
              <a:buFont typeface="Wingdings" panose="05000000000000000000" pitchFamily="2" charset="2"/>
              <a:buChar char="§"/>
              <a:tabLst>
                <a:tab pos="457200" algn="l"/>
              </a:tabLst>
            </a:pPr>
            <a:r>
              <a:rPr lang="en-US" sz="1600" dirty="0">
                <a:solidFill>
                  <a:srgbClr val="000000"/>
                </a:solidFill>
                <a:latin typeface="Sofia Pro Regular" panose="020B0000000000000000" pitchFamily="34" charset="0"/>
                <a:ea typeface="+mn-lt"/>
                <a:cs typeface="+mn-lt"/>
              </a:rPr>
              <a:t>Sinking fund – setting aside money for items that may need replacing or for a rainy day</a:t>
            </a:r>
          </a:p>
          <a:p>
            <a:pPr marL="342900" indent="-342900">
              <a:buClr>
                <a:srgbClr val="861E62"/>
              </a:buClr>
              <a:buSzPts val="1000"/>
              <a:buFont typeface="Wingdings" panose="05000000000000000000" pitchFamily="2" charset="2"/>
              <a:buChar char="§"/>
              <a:tabLst>
                <a:tab pos="457200" algn="l"/>
              </a:tabLst>
            </a:pPr>
            <a:r>
              <a:rPr lang="en-US" sz="1600" dirty="0">
                <a:solidFill>
                  <a:srgbClr val="000000"/>
                </a:solidFill>
                <a:latin typeface="Sofia Pro Regular" panose="020B0000000000000000" pitchFamily="34" charset="0"/>
                <a:ea typeface="+mn-lt"/>
                <a:cs typeface="+mn-lt"/>
              </a:rPr>
              <a:t>Income revenue – increase year on year or a fundraising target</a:t>
            </a:r>
          </a:p>
          <a:p>
            <a:pPr marL="342900" indent="-342900">
              <a:buClr>
                <a:srgbClr val="861E62"/>
              </a:buClr>
              <a:buSzPts val="1000"/>
              <a:buFont typeface="Wingdings" panose="05000000000000000000" pitchFamily="2" charset="2"/>
              <a:buChar char="§"/>
              <a:tabLst>
                <a:tab pos="457200" algn="l"/>
              </a:tabLst>
            </a:pPr>
            <a:r>
              <a:rPr lang="en-US" sz="1600" dirty="0">
                <a:solidFill>
                  <a:srgbClr val="000000"/>
                </a:solidFill>
                <a:latin typeface="Sofia Pro Regular" panose="020B0000000000000000" pitchFamily="34" charset="0"/>
                <a:ea typeface="+mn-lt"/>
                <a:cs typeface="+mn-lt"/>
              </a:rPr>
              <a:t>Diversify income streams</a:t>
            </a:r>
          </a:p>
          <a:p>
            <a:pPr marL="342900" indent="-342900">
              <a:buClr>
                <a:srgbClr val="861E62"/>
              </a:buClr>
              <a:buSzPts val="1000"/>
              <a:buFont typeface="Wingdings" panose="05000000000000000000" pitchFamily="2" charset="2"/>
              <a:buChar char="§"/>
              <a:tabLst>
                <a:tab pos="457200" algn="l"/>
              </a:tabLst>
            </a:pPr>
            <a:r>
              <a:rPr lang="en-US" sz="1600" dirty="0">
                <a:solidFill>
                  <a:srgbClr val="000000"/>
                </a:solidFill>
                <a:latin typeface="Sofia Pro Regular" panose="020B0000000000000000" pitchFamily="34" charset="0"/>
                <a:ea typeface="+mn-lt"/>
                <a:cs typeface="+mn-lt"/>
              </a:rPr>
              <a:t>Return on investment – telling the story</a:t>
            </a:r>
          </a:p>
          <a:p>
            <a:pPr marL="342900" indent="-342900">
              <a:buClr>
                <a:srgbClr val="861E62"/>
              </a:buClr>
              <a:buSzPts val="1000"/>
              <a:buFont typeface="Wingdings" panose="05000000000000000000" pitchFamily="2" charset="2"/>
              <a:buChar char="§"/>
              <a:tabLst>
                <a:tab pos="457200" algn="l"/>
              </a:tabLst>
            </a:pPr>
            <a:r>
              <a:rPr lang="en-US" sz="1600" dirty="0">
                <a:solidFill>
                  <a:srgbClr val="000000"/>
                </a:solidFill>
                <a:latin typeface="Sofia Pro Regular" panose="020B0000000000000000" pitchFamily="34" charset="0"/>
                <a:ea typeface="+mn-lt"/>
                <a:cs typeface="+mn-lt"/>
              </a:rPr>
              <a:t>Profit – set financial profit targets above actual cost to ensure a margin of safety</a:t>
            </a:r>
          </a:p>
        </p:txBody>
      </p:sp>
      <p:pic>
        <p:nvPicPr>
          <p:cNvPr id="2" name="Graphic 16">
            <a:extLst>
              <a:ext uri="{FF2B5EF4-FFF2-40B4-BE49-F238E27FC236}">
                <a16:creationId xmlns:a16="http://schemas.microsoft.com/office/drawing/2014/main" id="{054C183C-49D5-A009-B797-3873370F9C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grpSp>
        <p:nvGrpSpPr>
          <p:cNvPr id="5" name="Group 4">
            <a:extLst>
              <a:ext uri="{FF2B5EF4-FFF2-40B4-BE49-F238E27FC236}">
                <a16:creationId xmlns:a16="http://schemas.microsoft.com/office/drawing/2014/main" id="{AAAE5C51-A5E0-ADCB-26F1-33ED2ECDFCBF}"/>
              </a:ext>
            </a:extLst>
          </p:cNvPr>
          <p:cNvGrpSpPr/>
          <p:nvPr/>
        </p:nvGrpSpPr>
        <p:grpSpPr>
          <a:xfrm>
            <a:off x="0" y="5784067"/>
            <a:ext cx="12192000" cy="1073933"/>
            <a:chOff x="0" y="5784067"/>
            <a:chExt cx="12192000" cy="1073933"/>
          </a:xfrm>
        </p:grpSpPr>
        <p:pic>
          <p:nvPicPr>
            <p:cNvPr id="6" name="Picture 5">
              <a:extLst>
                <a:ext uri="{FF2B5EF4-FFF2-40B4-BE49-F238E27FC236}">
                  <a16:creationId xmlns:a16="http://schemas.microsoft.com/office/drawing/2014/main" id="{C85A15BE-586B-170B-0AD3-626DB276315B}"/>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8" name="TextBox 7">
              <a:extLst>
                <a:ext uri="{FF2B5EF4-FFF2-40B4-BE49-F238E27FC236}">
                  <a16:creationId xmlns:a16="http://schemas.microsoft.com/office/drawing/2014/main" id="{DD10DC1A-4E43-13F9-9B99-54D4955D1B16}"/>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9" name="Picture 8" descr="A white and black logo&#10;&#10;Description automatically generated">
              <a:extLst>
                <a:ext uri="{FF2B5EF4-FFF2-40B4-BE49-F238E27FC236}">
                  <a16:creationId xmlns:a16="http://schemas.microsoft.com/office/drawing/2014/main" id="{18F23992-6979-BA9C-00C9-84DD14E81C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spTree>
    <p:extLst>
      <p:ext uri="{BB962C8B-B14F-4D97-AF65-F5344CB8AC3E}">
        <p14:creationId xmlns:p14="http://schemas.microsoft.com/office/powerpoint/2010/main" val="196442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41409" y="278867"/>
            <a:ext cx="8873309" cy="755412"/>
          </a:xfrm>
          <a:prstGeom prst="rect">
            <a:avLst/>
          </a:prstGeom>
        </p:spPr>
        <p:txBody>
          <a:bodyPr>
            <a:normAutofit/>
          </a:bodyPr>
          <a:lstStyle/>
          <a:p>
            <a:pPr>
              <a:lnSpc>
                <a:spcPct val="100000"/>
              </a:lnSpc>
            </a:pPr>
            <a:r>
              <a:rPr lang="en-US" sz="2800" dirty="0">
                <a:solidFill>
                  <a:srgbClr val="2F336C"/>
                </a:solidFill>
              </a:rPr>
              <a:t>Principles of good financial planning – ‘the map’</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grpSp>
        <p:nvGrpSpPr>
          <p:cNvPr id="2" name="Group 1">
            <a:extLst>
              <a:ext uri="{FF2B5EF4-FFF2-40B4-BE49-F238E27FC236}">
                <a16:creationId xmlns:a16="http://schemas.microsoft.com/office/drawing/2014/main" id="{FE401E00-59C7-69BB-7B86-F909CE3453A2}"/>
              </a:ext>
            </a:extLst>
          </p:cNvPr>
          <p:cNvGrpSpPr/>
          <p:nvPr/>
        </p:nvGrpSpPr>
        <p:grpSpPr>
          <a:xfrm>
            <a:off x="0" y="5784067"/>
            <a:ext cx="12192000" cy="1073933"/>
            <a:chOff x="0" y="5784067"/>
            <a:chExt cx="12192000" cy="1073933"/>
          </a:xfrm>
        </p:grpSpPr>
        <p:pic>
          <p:nvPicPr>
            <p:cNvPr id="6" name="Picture 5">
              <a:extLst>
                <a:ext uri="{FF2B5EF4-FFF2-40B4-BE49-F238E27FC236}">
                  <a16:creationId xmlns:a16="http://schemas.microsoft.com/office/drawing/2014/main" id="{AAAC40E6-6922-37A4-A4D7-01EDBB0C0613}"/>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7" name="TextBox 6">
              <a:extLst>
                <a:ext uri="{FF2B5EF4-FFF2-40B4-BE49-F238E27FC236}">
                  <a16:creationId xmlns:a16="http://schemas.microsoft.com/office/drawing/2014/main" id="{0CFE5EB2-DD27-A5F1-D893-F4CB61425887}"/>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8" name="Picture 7" descr="A white and black logo&#10;&#10;Description automatically generated">
              <a:extLst>
                <a:ext uri="{FF2B5EF4-FFF2-40B4-BE49-F238E27FC236}">
                  <a16:creationId xmlns:a16="http://schemas.microsoft.com/office/drawing/2014/main" id="{E88158F3-9D8C-BE48-3B8C-CD3B6796E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grpSp>
        <p:nvGrpSpPr>
          <p:cNvPr id="15" name="Group 14">
            <a:extLst>
              <a:ext uri="{FF2B5EF4-FFF2-40B4-BE49-F238E27FC236}">
                <a16:creationId xmlns:a16="http://schemas.microsoft.com/office/drawing/2014/main" id="{77828B72-4D2C-9DF5-6098-2B639E097E09}"/>
              </a:ext>
            </a:extLst>
          </p:cNvPr>
          <p:cNvGrpSpPr/>
          <p:nvPr/>
        </p:nvGrpSpPr>
        <p:grpSpPr>
          <a:xfrm>
            <a:off x="2777281" y="1260786"/>
            <a:ext cx="6637435" cy="3564555"/>
            <a:chOff x="779929" y="1249735"/>
            <a:chExt cx="6671421" cy="4138609"/>
          </a:xfrm>
          <a:solidFill>
            <a:srgbClr val="2F336C"/>
          </a:solidFill>
        </p:grpSpPr>
        <p:sp>
          <p:nvSpPr>
            <p:cNvPr id="16" name="Freeform: Shape 15">
              <a:extLst>
                <a:ext uri="{FF2B5EF4-FFF2-40B4-BE49-F238E27FC236}">
                  <a16:creationId xmlns:a16="http://schemas.microsoft.com/office/drawing/2014/main" id="{9671B547-9491-2A86-EAC0-B07AB401B059}"/>
                </a:ext>
              </a:extLst>
            </p:cNvPr>
            <p:cNvSpPr/>
            <p:nvPr/>
          </p:nvSpPr>
          <p:spPr>
            <a:xfrm>
              <a:off x="779929" y="1249735"/>
              <a:ext cx="3176867" cy="1906120"/>
            </a:xfrm>
            <a:custGeom>
              <a:avLst/>
              <a:gdLst>
                <a:gd name="connsiteX0" fmla="*/ 0 w 3176867"/>
                <a:gd name="connsiteY0" fmla="*/ 0 h 1906120"/>
                <a:gd name="connsiteX1" fmla="*/ 3176867 w 3176867"/>
                <a:gd name="connsiteY1" fmla="*/ 0 h 1906120"/>
                <a:gd name="connsiteX2" fmla="*/ 3176867 w 3176867"/>
                <a:gd name="connsiteY2" fmla="*/ 1906120 h 1906120"/>
                <a:gd name="connsiteX3" fmla="*/ 0 w 3176867"/>
                <a:gd name="connsiteY3" fmla="*/ 1906120 h 1906120"/>
                <a:gd name="connsiteX4" fmla="*/ 0 w 3176867"/>
                <a:gd name="connsiteY4" fmla="*/ 0 h 190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867" h="1906120">
                  <a:moveTo>
                    <a:pt x="0" y="0"/>
                  </a:moveTo>
                  <a:lnTo>
                    <a:pt x="3176867" y="0"/>
                  </a:lnTo>
                  <a:lnTo>
                    <a:pt x="3176867" y="1906120"/>
                  </a:lnTo>
                  <a:lnTo>
                    <a:pt x="0" y="1906120"/>
                  </a:lnTo>
                  <a:lnTo>
                    <a:pt x="0" y="0"/>
                  </a:lnTo>
                  <a:close/>
                </a:path>
              </a:pathLst>
            </a:cu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137160" tIns="137160" rIns="137160" bIns="13716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Sofia Pro Regular" panose="020B0604020202020204" charset="0"/>
                </a:rPr>
                <a:t>Governance</a:t>
              </a:r>
            </a:p>
          </p:txBody>
        </p:sp>
        <p:sp>
          <p:nvSpPr>
            <p:cNvPr id="17" name="Freeform: Shape 16">
              <a:extLst>
                <a:ext uri="{FF2B5EF4-FFF2-40B4-BE49-F238E27FC236}">
                  <a16:creationId xmlns:a16="http://schemas.microsoft.com/office/drawing/2014/main" id="{CE1D7924-C4E1-9133-6187-BB6CF05CC2E2}"/>
                </a:ext>
              </a:extLst>
            </p:cNvPr>
            <p:cNvSpPr/>
            <p:nvPr/>
          </p:nvSpPr>
          <p:spPr>
            <a:xfrm>
              <a:off x="4274483" y="1249735"/>
              <a:ext cx="3176867" cy="1906120"/>
            </a:xfrm>
            <a:custGeom>
              <a:avLst/>
              <a:gdLst>
                <a:gd name="connsiteX0" fmla="*/ 0 w 3176867"/>
                <a:gd name="connsiteY0" fmla="*/ 0 h 1906120"/>
                <a:gd name="connsiteX1" fmla="*/ 3176867 w 3176867"/>
                <a:gd name="connsiteY1" fmla="*/ 0 h 1906120"/>
                <a:gd name="connsiteX2" fmla="*/ 3176867 w 3176867"/>
                <a:gd name="connsiteY2" fmla="*/ 1906120 h 1906120"/>
                <a:gd name="connsiteX3" fmla="*/ 0 w 3176867"/>
                <a:gd name="connsiteY3" fmla="*/ 1906120 h 1906120"/>
                <a:gd name="connsiteX4" fmla="*/ 0 w 3176867"/>
                <a:gd name="connsiteY4" fmla="*/ 0 h 190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867" h="1906120">
                  <a:moveTo>
                    <a:pt x="0" y="0"/>
                  </a:moveTo>
                  <a:lnTo>
                    <a:pt x="3176867" y="0"/>
                  </a:lnTo>
                  <a:lnTo>
                    <a:pt x="3176867" y="1906120"/>
                  </a:lnTo>
                  <a:lnTo>
                    <a:pt x="0" y="1906120"/>
                  </a:lnTo>
                  <a:lnTo>
                    <a:pt x="0" y="0"/>
                  </a:lnTo>
                  <a:close/>
                </a:path>
              </a:pathLst>
            </a:cu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137160" tIns="137160" rIns="137160" bIns="13716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Sofia Pro Regular" panose="020B0604020202020204" charset="0"/>
                </a:rPr>
                <a:t>Roles and Responsibilities</a:t>
              </a:r>
            </a:p>
          </p:txBody>
        </p:sp>
        <p:sp>
          <p:nvSpPr>
            <p:cNvPr id="18" name="Freeform: Shape 17">
              <a:extLst>
                <a:ext uri="{FF2B5EF4-FFF2-40B4-BE49-F238E27FC236}">
                  <a16:creationId xmlns:a16="http://schemas.microsoft.com/office/drawing/2014/main" id="{8D667B06-9741-6BC5-5DBA-4976F5A90005}"/>
                </a:ext>
              </a:extLst>
            </p:cNvPr>
            <p:cNvSpPr/>
            <p:nvPr/>
          </p:nvSpPr>
          <p:spPr>
            <a:xfrm>
              <a:off x="4274482" y="3482224"/>
              <a:ext cx="3176867" cy="1906120"/>
            </a:xfrm>
            <a:custGeom>
              <a:avLst/>
              <a:gdLst>
                <a:gd name="connsiteX0" fmla="*/ 0 w 3176867"/>
                <a:gd name="connsiteY0" fmla="*/ 0 h 1906120"/>
                <a:gd name="connsiteX1" fmla="*/ 3176867 w 3176867"/>
                <a:gd name="connsiteY1" fmla="*/ 0 h 1906120"/>
                <a:gd name="connsiteX2" fmla="*/ 3176867 w 3176867"/>
                <a:gd name="connsiteY2" fmla="*/ 1906120 h 1906120"/>
                <a:gd name="connsiteX3" fmla="*/ 0 w 3176867"/>
                <a:gd name="connsiteY3" fmla="*/ 1906120 h 1906120"/>
                <a:gd name="connsiteX4" fmla="*/ 0 w 3176867"/>
                <a:gd name="connsiteY4" fmla="*/ 0 h 190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867" h="1906120">
                  <a:moveTo>
                    <a:pt x="0" y="0"/>
                  </a:moveTo>
                  <a:lnTo>
                    <a:pt x="3176867" y="0"/>
                  </a:lnTo>
                  <a:lnTo>
                    <a:pt x="3176867" y="1906120"/>
                  </a:lnTo>
                  <a:lnTo>
                    <a:pt x="0" y="1906120"/>
                  </a:lnTo>
                  <a:lnTo>
                    <a:pt x="0" y="0"/>
                  </a:lnTo>
                  <a:close/>
                </a:path>
              </a:pathLst>
            </a:cu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137160" tIns="137160" rIns="137160" bIns="13716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Sofia Pro Regular" panose="020B0604020202020204" charset="0"/>
                </a:rPr>
                <a:t>Budget planning &amp; cash flow</a:t>
              </a:r>
            </a:p>
          </p:txBody>
        </p:sp>
        <p:sp>
          <p:nvSpPr>
            <p:cNvPr id="19" name="Freeform: Shape 18">
              <a:extLst>
                <a:ext uri="{FF2B5EF4-FFF2-40B4-BE49-F238E27FC236}">
                  <a16:creationId xmlns:a16="http://schemas.microsoft.com/office/drawing/2014/main" id="{4C69E523-4775-80C2-E5C4-E9CFEF06AF2A}"/>
                </a:ext>
              </a:extLst>
            </p:cNvPr>
            <p:cNvSpPr/>
            <p:nvPr/>
          </p:nvSpPr>
          <p:spPr>
            <a:xfrm>
              <a:off x="779929" y="3473543"/>
              <a:ext cx="3176867" cy="1906120"/>
            </a:xfrm>
            <a:custGeom>
              <a:avLst/>
              <a:gdLst>
                <a:gd name="connsiteX0" fmla="*/ 0 w 3176867"/>
                <a:gd name="connsiteY0" fmla="*/ 0 h 1906120"/>
                <a:gd name="connsiteX1" fmla="*/ 3176867 w 3176867"/>
                <a:gd name="connsiteY1" fmla="*/ 0 h 1906120"/>
                <a:gd name="connsiteX2" fmla="*/ 3176867 w 3176867"/>
                <a:gd name="connsiteY2" fmla="*/ 1906120 h 1906120"/>
                <a:gd name="connsiteX3" fmla="*/ 0 w 3176867"/>
                <a:gd name="connsiteY3" fmla="*/ 1906120 h 1906120"/>
                <a:gd name="connsiteX4" fmla="*/ 0 w 3176867"/>
                <a:gd name="connsiteY4" fmla="*/ 0 h 190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867" h="1906120">
                  <a:moveTo>
                    <a:pt x="0" y="0"/>
                  </a:moveTo>
                  <a:lnTo>
                    <a:pt x="3176867" y="0"/>
                  </a:lnTo>
                  <a:lnTo>
                    <a:pt x="3176867" y="1906120"/>
                  </a:lnTo>
                  <a:lnTo>
                    <a:pt x="0" y="1906120"/>
                  </a:lnTo>
                  <a:lnTo>
                    <a:pt x="0" y="0"/>
                  </a:lnTo>
                  <a:close/>
                </a:path>
              </a:pathLst>
            </a:cu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137160" tIns="137160" rIns="137160" bIns="13716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Sofia Pro Regular" panose="020B0604020202020204" charset="0"/>
                </a:rPr>
                <a:t>Business Plan</a:t>
              </a:r>
            </a:p>
          </p:txBody>
        </p:sp>
      </p:grpSp>
      <p:sp>
        <p:nvSpPr>
          <p:cNvPr id="21" name="Arrow: Right 20">
            <a:extLst>
              <a:ext uri="{FF2B5EF4-FFF2-40B4-BE49-F238E27FC236}">
                <a16:creationId xmlns:a16="http://schemas.microsoft.com/office/drawing/2014/main" id="{5E0D14D7-5E4F-F1AC-74D4-66CAF0F749BC}"/>
              </a:ext>
            </a:extLst>
          </p:cNvPr>
          <p:cNvSpPr/>
          <p:nvPr/>
        </p:nvSpPr>
        <p:spPr>
          <a:xfrm>
            <a:off x="1888602" y="5051848"/>
            <a:ext cx="8414795" cy="800297"/>
          </a:xfrm>
          <a:prstGeom prst="rightArrow">
            <a:avLst/>
          </a:prstGeom>
          <a:solidFill>
            <a:srgbClr val="F394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6E25E00-3032-E56B-C4CC-0B2F02FA6002}"/>
              </a:ext>
            </a:extLst>
          </p:cNvPr>
          <p:cNvSpPr txBox="1"/>
          <p:nvPr/>
        </p:nvSpPr>
        <p:spPr>
          <a:xfrm>
            <a:off x="3498073" y="5210394"/>
            <a:ext cx="7384648" cy="461665"/>
          </a:xfrm>
          <a:prstGeom prst="rect">
            <a:avLst/>
          </a:prstGeom>
          <a:noFill/>
        </p:spPr>
        <p:txBody>
          <a:bodyPr wrap="square" rtlCol="0">
            <a:spAutoFit/>
          </a:bodyPr>
          <a:lstStyle/>
          <a:p>
            <a:r>
              <a:rPr lang="en-GB" sz="2400" dirty="0">
                <a:solidFill>
                  <a:schemeClr val="bg1"/>
                </a:solidFill>
                <a:latin typeface="Sofia Pro Regular" panose="020B0604020202020204" charset="0"/>
              </a:rPr>
              <a:t>Risk management across all 4 areas</a:t>
            </a:r>
          </a:p>
        </p:txBody>
      </p:sp>
    </p:spTree>
    <p:extLst>
      <p:ext uri="{BB962C8B-B14F-4D97-AF65-F5344CB8AC3E}">
        <p14:creationId xmlns:p14="http://schemas.microsoft.com/office/powerpoint/2010/main" val="231835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7" y="410957"/>
            <a:ext cx="9921111" cy="508895"/>
          </a:xfrm>
          <a:prstGeom prst="rect">
            <a:avLst/>
          </a:prstGeom>
        </p:spPr>
        <p:txBody>
          <a:bodyPr>
            <a:normAutofit/>
          </a:bodyPr>
          <a:lstStyle/>
          <a:p>
            <a:r>
              <a:rPr lang="en-US" sz="2800" dirty="0">
                <a:solidFill>
                  <a:schemeClr val="accent6"/>
                </a:solidFill>
                <a:latin typeface="Sofia Pro Regular" panose="020B0604020202020204" charset="0"/>
              </a:rPr>
              <a:t>Principles of good financial planning – ‘the map’</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89177" y="3588774"/>
            <a:ext cx="10552908" cy="1313729"/>
          </a:xfrm>
          <a:prstGeom prst="rect">
            <a:avLst/>
          </a:prstGeom>
        </p:spPr>
        <p:txBody>
          <a:bodyPr vert="horz" lIns="0" tIns="0" rIns="0" bIns="0" rtlCol="0">
            <a:normAutofit/>
          </a:bodyPr>
          <a:lstStyle/>
          <a:p>
            <a:pPr marL="342900" indent="-342900">
              <a:buClr>
                <a:srgbClr val="2F336C"/>
              </a:buClr>
              <a:buFont typeface="Arial" panose="020B0604020202020204" pitchFamily="34" charset="0"/>
              <a:buChar char="•"/>
            </a:pPr>
            <a:r>
              <a:rPr lang="en-GB" sz="1800" dirty="0"/>
              <a:t>Is your financial planning informed by what your organisation is trying to achieve?</a:t>
            </a:r>
          </a:p>
          <a:p>
            <a:pPr marL="342900" indent="-342900">
              <a:buClr>
                <a:srgbClr val="2F336C"/>
              </a:buClr>
              <a:buFont typeface="Arial" panose="020B0604020202020204" pitchFamily="34" charset="0"/>
              <a:buChar char="•"/>
            </a:pPr>
            <a:r>
              <a:rPr lang="en-GB" sz="1800" dirty="0"/>
              <a:t>Does it complement your strategy and your business plan?</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10863629" y="6301262"/>
            <a:ext cx="888385"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endParaRPr kumimoji="0" lang="en-US" sz="1200" b="0" i="0" u="none" strike="noStrike" kern="1200" cap="none" spc="0" normalizeH="0" baseline="0" noProof="0">
              <a:ln>
                <a:noFill/>
              </a:ln>
              <a:solidFill>
                <a:srgbClr val="FFFFFF"/>
              </a:solidFill>
              <a:effectLst/>
              <a:uLnTx/>
              <a:uFillTx/>
              <a:latin typeface="Sofia Pro Regular" panose="020B0000000000000000" pitchFamily="34" charset="0"/>
              <a:ea typeface="+mn-ea"/>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sp>
        <p:nvSpPr>
          <p:cNvPr id="6" name="Freeform: Shape 5">
            <a:extLst>
              <a:ext uri="{FF2B5EF4-FFF2-40B4-BE49-F238E27FC236}">
                <a16:creationId xmlns:a16="http://schemas.microsoft.com/office/drawing/2014/main" id="{BB849232-6CF6-2D73-F7DC-B05A770DE4E2}"/>
              </a:ext>
            </a:extLst>
          </p:cNvPr>
          <p:cNvSpPr/>
          <p:nvPr/>
        </p:nvSpPr>
        <p:spPr>
          <a:xfrm>
            <a:off x="4795501" y="1223788"/>
            <a:ext cx="2928356" cy="1524627"/>
          </a:xfrm>
          <a:custGeom>
            <a:avLst/>
            <a:gdLst>
              <a:gd name="connsiteX0" fmla="*/ 0 w 3176867"/>
              <a:gd name="connsiteY0" fmla="*/ 0 h 1906120"/>
              <a:gd name="connsiteX1" fmla="*/ 3176867 w 3176867"/>
              <a:gd name="connsiteY1" fmla="*/ 0 h 1906120"/>
              <a:gd name="connsiteX2" fmla="*/ 3176867 w 3176867"/>
              <a:gd name="connsiteY2" fmla="*/ 1906120 h 1906120"/>
              <a:gd name="connsiteX3" fmla="*/ 0 w 3176867"/>
              <a:gd name="connsiteY3" fmla="*/ 1906120 h 1906120"/>
              <a:gd name="connsiteX4" fmla="*/ 0 w 3176867"/>
              <a:gd name="connsiteY4" fmla="*/ 0 h 190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867" h="1906120">
                <a:moveTo>
                  <a:pt x="0" y="0"/>
                </a:moveTo>
                <a:lnTo>
                  <a:pt x="3176867" y="0"/>
                </a:lnTo>
                <a:lnTo>
                  <a:pt x="3176867" y="1906120"/>
                </a:lnTo>
                <a:lnTo>
                  <a:pt x="0" y="1906120"/>
                </a:lnTo>
                <a:lnTo>
                  <a:pt x="0" y="0"/>
                </a:lnTo>
                <a:close/>
              </a:path>
            </a:pathLst>
          </a:custGeom>
          <a:solidFill>
            <a:srgbClr val="2F33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2400" kern="1200" dirty="0">
                <a:latin typeface="Sofia Pro Regular" panose="020B0604020202020204" charset="0"/>
              </a:rPr>
              <a:t>Business Plan</a:t>
            </a:r>
          </a:p>
        </p:txBody>
      </p:sp>
      <p:sp>
        <p:nvSpPr>
          <p:cNvPr id="8" name="Arrow: Right 7">
            <a:extLst>
              <a:ext uri="{FF2B5EF4-FFF2-40B4-BE49-F238E27FC236}">
                <a16:creationId xmlns:a16="http://schemas.microsoft.com/office/drawing/2014/main" id="{79150575-1C04-C431-688E-D98EB1F53FB2}"/>
              </a:ext>
            </a:extLst>
          </p:cNvPr>
          <p:cNvSpPr/>
          <p:nvPr/>
        </p:nvSpPr>
        <p:spPr>
          <a:xfrm>
            <a:off x="2052282" y="5018857"/>
            <a:ext cx="8414795" cy="800297"/>
          </a:xfrm>
          <a:prstGeom prst="rightArrow">
            <a:avLst/>
          </a:prstGeom>
          <a:solidFill>
            <a:srgbClr val="2F3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DA34A15-94B2-8B15-07F2-2C707C4B8DB0}"/>
              </a:ext>
            </a:extLst>
          </p:cNvPr>
          <p:cNvSpPr txBox="1"/>
          <p:nvPr/>
        </p:nvSpPr>
        <p:spPr>
          <a:xfrm>
            <a:off x="3747761" y="5172547"/>
            <a:ext cx="5023835" cy="461665"/>
          </a:xfrm>
          <a:prstGeom prst="rect">
            <a:avLst/>
          </a:prstGeom>
          <a:noFill/>
        </p:spPr>
        <p:txBody>
          <a:bodyPr wrap="square" rtlCol="0">
            <a:spAutoFit/>
          </a:bodyPr>
          <a:lstStyle/>
          <a:p>
            <a:r>
              <a:rPr lang="en-GB" sz="2400" dirty="0">
                <a:solidFill>
                  <a:schemeClr val="bg1"/>
                </a:solidFill>
                <a:latin typeface="Sofia Pro Regular" panose="020B0604020202020204" charset="0"/>
              </a:rPr>
              <a:t>Risk management across all areas</a:t>
            </a:r>
          </a:p>
        </p:txBody>
      </p:sp>
    </p:spTree>
    <p:extLst>
      <p:ext uri="{BB962C8B-B14F-4D97-AF65-F5344CB8AC3E}">
        <p14:creationId xmlns:p14="http://schemas.microsoft.com/office/powerpoint/2010/main" val="32874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a:bodyPr>
          <a:lstStyle/>
          <a:p>
            <a:r>
              <a:rPr lang="en-US" sz="2800" dirty="0">
                <a:solidFill>
                  <a:schemeClr val="accent6"/>
                </a:solidFill>
              </a:rPr>
              <a:t>Principles of good financial planning – ‘the map’</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704886" y="2990523"/>
            <a:ext cx="11103999" cy="2479462"/>
          </a:xfrm>
          <a:prstGeom prst="rect">
            <a:avLst/>
          </a:prstGeom>
        </p:spPr>
        <p:txBody>
          <a:bodyPr vert="horz" lIns="0" tIns="0" rIns="0" bIns="0" rtlCol="0">
            <a:noAutofit/>
          </a:bodyPr>
          <a:lstStyle/>
          <a:p>
            <a:pPr marL="342900" indent="-342900">
              <a:lnSpc>
                <a:spcPct val="100000"/>
              </a:lnSpc>
              <a:buClr>
                <a:srgbClr val="2F336C"/>
              </a:buClr>
              <a:buFont typeface="Arial" panose="020B0604020202020204" pitchFamily="34" charset="0"/>
              <a:buChar char="•"/>
            </a:pPr>
            <a:r>
              <a:rPr lang="en-US" sz="1600" dirty="0"/>
              <a:t>Do you set budgets?</a:t>
            </a:r>
          </a:p>
          <a:p>
            <a:pPr marL="342900" indent="-342900">
              <a:lnSpc>
                <a:spcPct val="100000"/>
              </a:lnSpc>
              <a:buClr>
                <a:srgbClr val="2F336C"/>
              </a:buClr>
              <a:buFont typeface="Arial" panose="020B0604020202020204" pitchFamily="34" charset="0"/>
              <a:buChar char="•"/>
            </a:pPr>
            <a:r>
              <a:rPr lang="en-US" sz="1600" dirty="0"/>
              <a:t>Is there a short term (annual) and a long-term budget forecast?</a:t>
            </a:r>
          </a:p>
          <a:p>
            <a:pPr marL="342900" indent="-342900">
              <a:lnSpc>
                <a:spcPct val="100000"/>
              </a:lnSpc>
              <a:buClr>
                <a:srgbClr val="2F336C"/>
              </a:buClr>
              <a:buFont typeface="Arial" panose="020B0604020202020204" pitchFamily="34" charset="0"/>
              <a:buChar char="•"/>
            </a:pPr>
            <a:r>
              <a:rPr lang="en-US" sz="1600" dirty="0"/>
              <a:t>Does your budget consider income and expenditure?</a:t>
            </a:r>
          </a:p>
          <a:p>
            <a:pPr marL="342900" indent="-342900">
              <a:lnSpc>
                <a:spcPct val="100000"/>
              </a:lnSpc>
              <a:buClr>
                <a:srgbClr val="2F336C"/>
              </a:buClr>
              <a:buFont typeface="Arial" panose="020B0604020202020204" pitchFamily="34" charset="0"/>
              <a:buChar char="•"/>
            </a:pPr>
            <a:r>
              <a:rPr lang="en-US" sz="1600" dirty="0"/>
              <a:t>Have you predicted the monthly cash flow for the year ahead?</a:t>
            </a:r>
          </a:p>
          <a:p>
            <a:pPr marL="342900" indent="-342900">
              <a:lnSpc>
                <a:spcPct val="100000"/>
              </a:lnSpc>
              <a:buClr>
                <a:srgbClr val="2F336C"/>
              </a:buClr>
              <a:buFont typeface="Arial" panose="020B0604020202020204" pitchFamily="34" charset="0"/>
              <a:buChar char="•"/>
            </a:pPr>
            <a:r>
              <a:rPr lang="en-US" sz="1600" dirty="0"/>
              <a:t>Is sufficient income set aside for reserves and contingency?</a:t>
            </a:r>
          </a:p>
          <a:p>
            <a:pPr marL="342900" indent="-342900">
              <a:lnSpc>
                <a:spcPct val="100000"/>
              </a:lnSpc>
              <a:buClr>
                <a:srgbClr val="2F336C"/>
              </a:buClr>
              <a:buFont typeface="Arial" panose="020B0604020202020204" pitchFamily="34" charset="0"/>
              <a:buChar char="•"/>
            </a:pPr>
            <a:endParaRPr lang="en-US" sz="1600" dirty="0"/>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10863629" y="6301262"/>
            <a:ext cx="888385"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endParaRPr kumimoji="0" lang="en-US" sz="1200" b="0" i="0" u="none" strike="noStrike" kern="1200" cap="none" spc="0" normalizeH="0" baseline="0" noProof="0">
              <a:ln>
                <a:noFill/>
              </a:ln>
              <a:solidFill>
                <a:srgbClr val="FFFFFF"/>
              </a:solidFill>
              <a:effectLst/>
              <a:uLnTx/>
              <a:uFillTx/>
              <a:latin typeface="Sofia Pro Regular" panose="020B0000000000000000" pitchFamily="34" charset="0"/>
              <a:ea typeface="+mn-ea"/>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sp>
        <p:nvSpPr>
          <p:cNvPr id="10" name="Freeform: Shape 9">
            <a:extLst>
              <a:ext uri="{FF2B5EF4-FFF2-40B4-BE49-F238E27FC236}">
                <a16:creationId xmlns:a16="http://schemas.microsoft.com/office/drawing/2014/main" id="{B05483F4-B417-25DA-A721-22628F0E09DB}"/>
              </a:ext>
            </a:extLst>
          </p:cNvPr>
          <p:cNvSpPr/>
          <p:nvPr/>
        </p:nvSpPr>
        <p:spPr>
          <a:xfrm>
            <a:off x="4507565" y="1102713"/>
            <a:ext cx="3176867" cy="1642103"/>
          </a:xfrm>
          <a:custGeom>
            <a:avLst/>
            <a:gdLst>
              <a:gd name="connsiteX0" fmla="*/ 0 w 3176867"/>
              <a:gd name="connsiteY0" fmla="*/ 0 h 1906120"/>
              <a:gd name="connsiteX1" fmla="*/ 3176867 w 3176867"/>
              <a:gd name="connsiteY1" fmla="*/ 0 h 1906120"/>
              <a:gd name="connsiteX2" fmla="*/ 3176867 w 3176867"/>
              <a:gd name="connsiteY2" fmla="*/ 1906120 h 1906120"/>
              <a:gd name="connsiteX3" fmla="*/ 0 w 3176867"/>
              <a:gd name="connsiteY3" fmla="*/ 1906120 h 1906120"/>
              <a:gd name="connsiteX4" fmla="*/ 0 w 3176867"/>
              <a:gd name="connsiteY4" fmla="*/ 0 h 190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867" h="1906120">
                <a:moveTo>
                  <a:pt x="0" y="0"/>
                </a:moveTo>
                <a:lnTo>
                  <a:pt x="3176867" y="0"/>
                </a:lnTo>
                <a:lnTo>
                  <a:pt x="3176867" y="1906120"/>
                </a:lnTo>
                <a:lnTo>
                  <a:pt x="0" y="1906120"/>
                </a:lnTo>
                <a:lnTo>
                  <a:pt x="0" y="0"/>
                </a:lnTo>
                <a:close/>
              </a:path>
            </a:pathLst>
          </a:custGeom>
          <a:solidFill>
            <a:srgbClr val="2F33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2400" kern="1200" dirty="0">
                <a:latin typeface="Sofia Pro Regular" panose="020B0604020202020204" charset="0"/>
              </a:rPr>
              <a:t>Budget</a:t>
            </a:r>
            <a:r>
              <a:rPr lang="en-GB" sz="2400" kern="1200" dirty="0"/>
              <a:t> planning and cash flow</a:t>
            </a:r>
          </a:p>
        </p:txBody>
      </p:sp>
      <p:sp>
        <p:nvSpPr>
          <p:cNvPr id="11" name="Arrow: Right 10">
            <a:extLst>
              <a:ext uri="{FF2B5EF4-FFF2-40B4-BE49-F238E27FC236}">
                <a16:creationId xmlns:a16="http://schemas.microsoft.com/office/drawing/2014/main" id="{417623ED-BB2C-373F-AD2F-4017808441E7}"/>
              </a:ext>
            </a:extLst>
          </p:cNvPr>
          <p:cNvSpPr/>
          <p:nvPr/>
        </p:nvSpPr>
        <p:spPr>
          <a:xfrm>
            <a:off x="1888602" y="5012325"/>
            <a:ext cx="8414795" cy="800297"/>
          </a:xfrm>
          <a:prstGeom prst="rightArrow">
            <a:avLst/>
          </a:prstGeom>
          <a:solidFill>
            <a:srgbClr val="2F3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0C1D740-31A0-80C9-9ADD-368042218DDE}"/>
              </a:ext>
            </a:extLst>
          </p:cNvPr>
          <p:cNvSpPr txBox="1"/>
          <p:nvPr/>
        </p:nvSpPr>
        <p:spPr>
          <a:xfrm>
            <a:off x="3254415" y="5176816"/>
            <a:ext cx="7384648" cy="461665"/>
          </a:xfrm>
          <a:prstGeom prst="rect">
            <a:avLst/>
          </a:prstGeom>
          <a:noFill/>
        </p:spPr>
        <p:txBody>
          <a:bodyPr wrap="square" rtlCol="0">
            <a:spAutoFit/>
          </a:bodyPr>
          <a:lstStyle/>
          <a:p>
            <a:r>
              <a:rPr lang="en-GB" sz="2400" dirty="0">
                <a:solidFill>
                  <a:schemeClr val="bg1"/>
                </a:solidFill>
                <a:latin typeface="Sofia Pro Regular" panose="020B0604020202020204" charset="0"/>
              </a:rPr>
              <a:t>Risk management across all areas</a:t>
            </a:r>
          </a:p>
        </p:txBody>
      </p:sp>
    </p:spTree>
    <p:extLst>
      <p:ext uri="{BB962C8B-B14F-4D97-AF65-F5344CB8AC3E}">
        <p14:creationId xmlns:p14="http://schemas.microsoft.com/office/powerpoint/2010/main" val="263158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7" y="407040"/>
            <a:ext cx="7477407" cy="755412"/>
          </a:xfrm>
          <a:prstGeom prst="rect">
            <a:avLst/>
          </a:prstGeom>
        </p:spPr>
        <p:txBody>
          <a:bodyPr>
            <a:noAutofit/>
          </a:bodyPr>
          <a:lstStyle/>
          <a:p>
            <a:pPr>
              <a:lnSpc>
                <a:spcPct val="100000"/>
              </a:lnSpc>
            </a:pPr>
            <a:r>
              <a:rPr lang="en-US" sz="2800" dirty="0">
                <a:solidFill>
                  <a:srgbClr val="003F69"/>
                </a:solidFill>
              </a:rPr>
              <a:t>Could this situation happen to you?</a:t>
            </a:r>
            <a:br>
              <a:rPr lang="en-US" sz="2800" dirty="0">
                <a:solidFill>
                  <a:srgbClr val="003F69"/>
                </a:solidFill>
              </a:rPr>
            </a:br>
            <a:r>
              <a:rPr lang="en-US" sz="2800" dirty="0">
                <a:solidFill>
                  <a:srgbClr val="003F69"/>
                </a:solidFill>
              </a:rPr>
              <a:t>How could you prevent it?</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sp>
        <p:nvSpPr>
          <p:cNvPr id="4" name="Content Placeholder 2">
            <a:extLst>
              <a:ext uri="{FF2B5EF4-FFF2-40B4-BE49-F238E27FC236}">
                <a16:creationId xmlns:a16="http://schemas.microsoft.com/office/drawing/2014/main" id="{E86B9889-CEB7-01F9-96C1-B08F038279C8}"/>
              </a:ext>
            </a:extLst>
          </p:cNvPr>
          <p:cNvSpPr txBox="1">
            <a:spLocks/>
          </p:cNvSpPr>
          <p:nvPr/>
        </p:nvSpPr>
        <p:spPr>
          <a:xfrm>
            <a:off x="589177" y="1980467"/>
            <a:ext cx="9156555" cy="3720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Semi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Semi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42424"/>
                </a:solidFill>
                <a:effectLst/>
                <a:uLnTx/>
                <a:uFillTx/>
                <a:latin typeface="Sofia Pro Regular" panose="020B0000000000000000" pitchFamily="34" charset="0"/>
                <a:ea typeface="Times New Roman" panose="02020603050405020304" pitchFamily="18" charset="0"/>
                <a:cs typeface="+mn-cs"/>
              </a:rPr>
              <a:t>The treasurer has been taken ill and is long term care. No one else has access to the accounts and it is unclear how to access the deposit account to transfer money to different groups.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42424"/>
              </a:solidFill>
              <a:effectLst/>
              <a:uLnTx/>
              <a:uFillTx/>
              <a:latin typeface="Sofia Pro Regular" panose="020B0000000000000000" pitchFamily="34" charset="0"/>
              <a:ea typeface="Times New Roman" panose="02020603050405020304" pitchFamily="18"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42424"/>
                </a:solidFill>
                <a:effectLst/>
                <a:uLnTx/>
                <a:uFillTx/>
                <a:latin typeface="Sofia Pro Regular" panose="020B0000000000000000" pitchFamily="34" charset="0"/>
                <a:ea typeface="Times New Roman" panose="02020603050405020304" pitchFamily="18" charset="0"/>
                <a:cs typeface="+mn-cs"/>
              </a:rPr>
              <a:t>The main fundraising event of the year is a fete on the village green,  the weather has been awful, and it may need to be cancelled. The organisation has already spent £2000 on fencing, a generator and supplies.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42424"/>
              </a:solidFill>
              <a:effectLst/>
              <a:uLnTx/>
              <a:uFillTx/>
              <a:latin typeface="Sofia Pro Regular" panose="020B0000000000000000" pitchFamily="34" charset="0"/>
              <a:ea typeface="Times New Roman" panose="02020603050405020304" pitchFamily="18"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42424"/>
                </a:solidFill>
                <a:effectLst/>
                <a:uLnTx/>
                <a:uFillTx/>
                <a:latin typeface="Sofia Pro Regular" panose="020B0000000000000000" pitchFamily="34" charset="0"/>
                <a:ea typeface="Times New Roman" panose="02020603050405020304" pitchFamily="18" charset="0"/>
                <a:cs typeface="+mn-cs"/>
              </a:rPr>
              <a:t>Saturdays has the greatest number of spectators and participants ready for an event, someone used to have a coffee and bacon roll stall making income for the organisation but hasn’t been able to run it the last 4 weeks. This income is needed to run the event and it may need to be cancelled until more funds are found.</a:t>
            </a:r>
          </a:p>
        </p:txBody>
      </p:sp>
      <p:grpSp>
        <p:nvGrpSpPr>
          <p:cNvPr id="10" name="Group 9">
            <a:extLst>
              <a:ext uri="{FF2B5EF4-FFF2-40B4-BE49-F238E27FC236}">
                <a16:creationId xmlns:a16="http://schemas.microsoft.com/office/drawing/2014/main" id="{A99D2ED8-7B3F-12CB-3DC0-877ACC80B8A5}"/>
              </a:ext>
            </a:extLst>
          </p:cNvPr>
          <p:cNvGrpSpPr/>
          <p:nvPr/>
        </p:nvGrpSpPr>
        <p:grpSpPr>
          <a:xfrm>
            <a:off x="0" y="5784067"/>
            <a:ext cx="12192000" cy="1073933"/>
            <a:chOff x="0" y="5784067"/>
            <a:chExt cx="12192000" cy="1073933"/>
          </a:xfrm>
        </p:grpSpPr>
        <p:pic>
          <p:nvPicPr>
            <p:cNvPr id="11" name="Picture 10">
              <a:extLst>
                <a:ext uri="{FF2B5EF4-FFF2-40B4-BE49-F238E27FC236}">
                  <a16:creationId xmlns:a16="http://schemas.microsoft.com/office/drawing/2014/main" id="{A496287B-D59C-9588-99E2-68FE11FC7832}"/>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12" name="TextBox 11">
              <a:extLst>
                <a:ext uri="{FF2B5EF4-FFF2-40B4-BE49-F238E27FC236}">
                  <a16:creationId xmlns:a16="http://schemas.microsoft.com/office/drawing/2014/main" id="{FA5DDC7B-BA31-FDCE-02F5-80A68FC573BD}"/>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18" name="Picture 17" descr="A white and black logo&#10;&#10;Description automatically generated">
              <a:extLst>
                <a:ext uri="{FF2B5EF4-FFF2-40B4-BE49-F238E27FC236}">
                  <a16:creationId xmlns:a16="http://schemas.microsoft.com/office/drawing/2014/main" id="{59BA1DE0-AA1B-6D9E-DA0E-2BBB59B3A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pic>
        <p:nvPicPr>
          <p:cNvPr id="6" name="Graphic 5" descr="Group brainstorm">
            <a:extLst>
              <a:ext uri="{FF2B5EF4-FFF2-40B4-BE49-F238E27FC236}">
                <a16:creationId xmlns:a16="http://schemas.microsoft.com/office/drawing/2014/main" id="{26BE5273-97FC-721D-5BBB-34E75F56E7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33460" y="2598831"/>
            <a:ext cx="1660337" cy="1660337"/>
          </a:xfrm>
          <a:prstGeom prst="rect">
            <a:avLst/>
          </a:prstGeom>
        </p:spPr>
      </p:pic>
    </p:spTree>
    <p:extLst>
      <p:ext uri="{BB962C8B-B14F-4D97-AF65-F5344CB8AC3E}">
        <p14:creationId xmlns:p14="http://schemas.microsoft.com/office/powerpoint/2010/main" val="1349315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BA193A2-2722-1608-C6DF-DC27E67AB94E}"/>
              </a:ext>
            </a:extLst>
          </p:cNvPr>
          <p:cNvGraphicFramePr>
            <a:graphicFrameLocks noGrp="1"/>
          </p:cNvGraphicFramePr>
          <p:nvPr>
            <p:extLst>
              <p:ext uri="{D42A27DB-BD31-4B8C-83A1-F6EECF244321}">
                <p14:modId xmlns:p14="http://schemas.microsoft.com/office/powerpoint/2010/main" val="1593094918"/>
              </p:ext>
            </p:extLst>
          </p:nvPr>
        </p:nvGraphicFramePr>
        <p:xfrm>
          <a:off x="474419" y="1114335"/>
          <a:ext cx="8250634" cy="2256697"/>
        </p:xfrm>
        <a:graphic>
          <a:graphicData uri="http://schemas.openxmlformats.org/drawingml/2006/table">
            <a:tbl>
              <a:tblPr firstRow="1" bandRow="1">
                <a:tableStyleId>{5C22544A-7EE6-4342-B048-85BDC9FD1C3A}</a:tableStyleId>
              </a:tblPr>
              <a:tblGrid>
                <a:gridCol w="2117499">
                  <a:extLst>
                    <a:ext uri="{9D8B030D-6E8A-4147-A177-3AD203B41FA5}">
                      <a16:colId xmlns:a16="http://schemas.microsoft.com/office/drawing/2014/main" val="2062239960"/>
                    </a:ext>
                  </a:extLst>
                </a:gridCol>
                <a:gridCol w="1644811">
                  <a:extLst>
                    <a:ext uri="{9D8B030D-6E8A-4147-A177-3AD203B41FA5}">
                      <a16:colId xmlns:a16="http://schemas.microsoft.com/office/drawing/2014/main" val="203007654"/>
                    </a:ext>
                  </a:extLst>
                </a:gridCol>
                <a:gridCol w="1204350">
                  <a:extLst>
                    <a:ext uri="{9D8B030D-6E8A-4147-A177-3AD203B41FA5}">
                      <a16:colId xmlns:a16="http://schemas.microsoft.com/office/drawing/2014/main" val="3041247392"/>
                    </a:ext>
                  </a:extLst>
                </a:gridCol>
                <a:gridCol w="1120877">
                  <a:extLst>
                    <a:ext uri="{9D8B030D-6E8A-4147-A177-3AD203B41FA5}">
                      <a16:colId xmlns:a16="http://schemas.microsoft.com/office/drawing/2014/main" val="839034604"/>
                    </a:ext>
                  </a:extLst>
                </a:gridCol>
                <a:gridCol w="1081548">
                  <a:extLst>
                    <a:ext uri="{9D8B030D-6E8A-4147-A177-3AD203B41FA5}">
                      <a16:colId xmlns:a16="http://schemas.microsoft.com/office/drawing/2014/main" val="385036411"/>
                    </a:ext>
                  </a:extLst>
                </a:gridCol>
                <a:gridCol w="1081549">
                  <a:extLst>
                    <a:ext uri="{9D8B030D-6E8A-4147-A177-3AD203B41FA5}">
                      <a16:colId xmlns:a16="http://schemas.microsoft.com/office/drawing/2014/main" val="3336641832"/>
                    </a:ext>
                  </a:extLst>
                </a:gridCol>
              </a:tblGrid>
              <a:tr h="244513">
                <a:tc>
                  <a:txBody>
                    <a:bodyPr/>
                    <a:lstStyle/>
                    <a:p>
                      <a:r>
                        <a:rPr lang="en-GB" sz="1400" dirty="0">
                          <a:latin typeface="Sofia Pro Regular" panose="020B0604020202020204" charset="0"/>
                        </a:rPr>
                        <a:t>Income</a:t>
                      </a:r>
                    </a:p>
                  </a:txBody>
                  <a:tcPr/>
                </a:tc>
                <a:tc>
                  <a:txBody>
                    <a:bodyPr/>
                    <a:lstStyle/>
                    <a:p>
                      <a:r>
                        <a:rPr lang="en-GB" sz="1400" dirty="0">
                          <a:latin typeface="Sofia Pro Regular" panose="020B0604020202020204" charset="0"/>
                        </a:rPr>
                        <a:t>Yearly total</a:t>
                      </a:r>
                    </a:p>
                  </a:txBody>
                  <a:tcPr/>
                </a:tc>
                <a:tc>
                  <a:txBody>
                    <a:bodyPr/>
                    <a:lstStyle/>
                    <a:p>
                      <a:r>
                        <a:rPr lang="en-GB" sz="1400" dirty="0">
                          <a:latin typeface="Sofia Pro Regular" panose="020B0604020202020204" charset="0"/>
                        </a:rPr>
                        <a:t>Q 1</a:t>
                      </a:r>
                    </a:p>
                  </a:txBody>
                  <a:tcPr/>
                </a:tc>
                <a:tc>
                  <a:txBody>
                    <a:bodyPr/>
                    <a:lstStyle/>
                    <a:p>
                      <a:r>
                        <a:rPr lang="en-GB" sz="1400" dirty="0">
                          <a:latin typeface="Sofia Pro Regular" panose="020B0604020202020204" charset="0"/>
                        </a:rPr>
                        <a:t>Q2</a:t>
                      </a:r>
                    </a:p>
                  </a:txBody>
                  <a:tcPr/>
                </a:tc>
                <a:tc>
                  <a:txBody>
                    <a:bodyPr/>
                    <a:lstStyle/>
                    <a:p>
                      <a:r>
                        <a:rPr lang="en-GB" sz="1400" dirty="0">
                          <a:latin typeface="Sofia Pro Regular" panose="020B0604020202020204" charset="0"/>
                        </a:rPr>
                        <a:t>Q3</a:t>
                      </a:r>
                    </a:p>
                  </a:txBody>
                  <a:tcPr/>
                </a:tc>
                <a:tc>
                  <a:txBody>
                    <a:bodyPr/>
                    <a:lstStyle/>
                    <a:p>
                      <a:r>
                        <a:rPr lang="en-GB" sz="1400" dirty="0">
                          <a:latin typeface="Sofia Pro Regular" panose="020B0604020202020204" charset="0"/>
                        </a:rPr>
                        <a:t>Q4</a:t>
                      </a:r>
                    </a:p>
                  </a:txBody>
                  <a:tcPr/>
                </a:tc>
                <a:extLst>
                  <a:ext uri="{0D108BD9-81ED-4DB2-BD59-A6C34878D82A}">
                    <a16:rowId xmlns:a16="http://schemas.microsoft.com/office/drawing/2014/main" val="1164106762"/>
                  </a:ext>
                </a:extLst>
              </a:tr>
              <a:tr h="279810">
                <a:tc>
                  <a:txBody>
                    <a:bodyPr/>
                    <a:lstStyle/>
                    <a:p>
                      <a:r>
                        <a:rPr lang="en-GB" sz="1400" dirty="0">
                          <a:latin typeface="Sofia Pro Regular" panose="020B0604020202020204" charset="0"/>
                        </a:rPr>
                        <a:t>Membership</a:t>
                      </a:r>
                    </a:p>
                  </a:txBody>
                  <a:tcPr/>
                </a:tc>
                <a:tc>
                  <a:txBody>
                    <a:bodyPr/>
                    <a:lstStyle/>
                    <a:p>
                      <a:endParaRPr lang="en-GB" sz="1400" dirty="0">
                        <a:latin typeface="Sofia Pro Regular" panose="020B0604020202020204" charset="0"/>
                      </a:endParaRPr>
                    </a:p>
                  </a:txBody>
                  <a:tcPr/>
                </a:tc>
                <a:tc>
                  <a:txBody>
                    <a:bodyPr/>
                    <a:lstStyle/>
                    <a:p>
                      <a:endParaRPr lang="en-GB" sz="1400" dirty="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3571877698"/>
                  </a:ext>
                </a:extLst>
              </a:tr>
              <a:tr h="244513">
                <a:tc>
                  <a:txBody>
                    <a:bodyPr/>
                    <a:lstStyle/>
                    <a:p>
                      <a:r>
                        <a:rPr lang="en-GB" sz="1400" dirty="0">
                          <a:latin typeface="Sofia Pro Regular" panose="020B0604020202020204" charset="0"/>
                        </a:rPr>
                        <a:t>Bar</a:t>
                      </a:r>
                    </a:p>
                  </a:txBody>
                  <a:tcPr/>
                </a:tc>
                <a:tc>
                  <a:txBody>
                    <a:bodyPr/>
                    <a:lstStyle/>
                    <a:p>
                      <a:endParaRPr lang="en-GB" sz="1400" dirty="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dirty="0">
                        <a:latin typeface="Sofia Pro Regular" panose="020B0604020202020204" charset="0"/>
                      </a:endParaRPr>
                    </a:p>
                  </a:txBody>
                  <a:tcPr/>
                </a:tc>
                <a:extLst>
                  <a:ext uri="{0D108BD9-81ED-4DB2-BD59-A6C34878D82A}">
                    <a16:rowId xmlns:a16="http://schemas.microsoft.com/office/drawing/2014/main" val="2835741040"/>
                  </a:ext>
                </a:extLst>
              </a:tr>
              <a:tr h="427897">
                <a:tc>
                  <a:txBody>
                    <a:bodyPr/>
                    <a:lstStyle/>
                    <a:p>
                      <a:r>
                        <a:rPr lang="en-GB" sz="1400" dirty="0">
                          <a:latin typeface="Sofia Pro Regular" panose="020B0604020202020204" charset="0"/>
                        </a:rPr>
                        <a:t>Fundraising activities</a:t>
                      </a:r>
                    </a:p>
                  </a:txBody>
                  <a:tcPr/>
                </a:tc>
                <a:tc>
                  <a:txBody>
                    <a:bodyPr/>
                    <a:lstStyle/>
                    <a:p>
                      <a:endParaRPr lang="en-GB" sz="1400" dirty="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dirty="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3795262661"/>
                  </a:ext>
                </a:extLst>
              </a:tr>
              <a:tr h="279810">
                <a:tc>
                  <a:txBody>
                    <a:bodyPr/>
                    <a:lstStyle/>
                    <a:p>
                      <a:r>
                        <a:rPr lang="en-GB" sz="1400" dirty="0">
                          <a:latin typeface="Sofia Pro Regular" panose="020B0604020202020204" charset="0"/>
                        </a:rPr>
                        <a:t>Sporting events</a:t>
                      </a:r>
                    </a:p>
                  </a:txBody>
                  <a:tcPr/>
                </a:tc>
                <a:tc>
                  <a:txBody>
                    <a:bodyPr/>
                    <a:lstStyle/>
                    <a:p>
                      <a:endParaRPr lang="en-GB" sz="1400" dirty="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2159947125"/>
                  </a:ext>
                </a:extLst>
              </a:tr>
              <a:tr h="279810">
                <a:tc>
                  <a:txBody>
                    <a:bodyPr/>
                    <a:lstStyle/>
                    <a:p>
                      <a:r>
                        <a:rPr lang="en-GB" sz="1400" dirty="0">
                          <a:latin typeface="Sofia Pro Regular" panose="020B0604020202020204" charset="0"/>
                        </a:rPr>
                        <a:t>Grants/sponsorship</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2390705772"/>
                  </a:ext>
                </a:extLst>
              </a:tr>
              <a:tr h="279810">
                <a:tc>
                  <a:txBody>
                    <a:bodyPr/>
                    <a:lstStyle/>
                    <a:p>
                      <a:r>
                        <a:rPr lang="en-GB" sz="1400" dirty="0">
                          <a:latin typeface="Sofia Pro Regular" panose="020B0604020202020204" charset="0"/>
                        </a:rPr>
                        <a:t>Merchandise</a:t>
                      </a:r>
                    </a:p>
                  </a:txBody>
                  <a:tcPr/>
                </a:tc>
                <a:tc>
                  <a:txBody>
                    <a:bodyPr/>
                    <a:lstStyle/>
                    <a:p>
                      <a:endParaRPr lang="en-GB" sz="1400" dirty="0">
                        <a:latin typeface="Sofia Pro Regular" panose="020B0604020202020204" charset="0"/>
                      </a:endParaRPr>
                    </a:p>
                  </a:txBody>
                  <a:tcPr/>
                </a:tc>
                <a:tc>
                  <a:txBody>
                    <a:bodyPr/>
                    <a:lstStyle/>
                    <a:p>
                      <a:endParaRPr lang="en-GB" sz="1400" dirty="0">
                        <a:latin typeface="Sofia Pro Regular" panose="020B0604020202020204" charset="0"/>
                      </a:endParaRPr>
                    </a:p>
                  </a:txBody>
                  <a:tcPr/>
                </a:tc>
                <a:tc>
                  <a:txBody>
                    <a:bodyPr/>
                    <a:lstStyle/>
                    <a:p>
                      <a:endParaRPr lang="en-GB" sz="1400" dirty="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dirty="0">
                        <a:latin typeface="Sofia Pro Regular" panose="020B0604020202020204" charset="0"/>
                      </a:endParaRPr>
                    </a:p>
                  </a:txBody>
                  <a:tcPr/>
                </a:tc>
                <a:extLst>
                  <a:ext uri="{0D108BD9-81ED-4DB2-BD59-A6C34878D82A}">
                    <a16:rowId xmlns:a16="http://schemas.microsoft.com/office/drawing/2014/main" val="4194024437"/>
                  </a:ext>
                </a:extLst>
              </a:tr>
            </a:tbl>
          </a:graphicData>
        </a:graphic>
      </p:graphicFrame>
      <p:graphicFrame>
        <p:nvGraphicFramePr>
          <p:cNvPr id="3" name="Table 7">
            <a:extLst>
              <a:ext uri="{FF2B5EF4-FFF2-40B4-BE49-F238E27FC236}">
                <a16:creationId xmlns:a16="http://schemas.microsoft.com/office/drawing/2014/main" id="{25D14587-112B-6C17-B270-AAB9330E1229}"/>
              </a:ext>
            </a:extLst>
          </p:cNvPr>
          <p:cNvGraphicFramePr>
            <a:graphicFrameLocks noGrp="1"/>
          </p:cNvGraphicFramePr>
          <p:nvPr>
            <p:extLst>
              <p:ext uri="{D42A27DB-BD31-4B8C-83A1-F6EECF244321}">
                <p14:modId xmlns:p14="http://schemas.microsoft.com/office/powerpoint/2010/main" val="2219852296"/>
              </p:ext>
            </p:extLst>
          </p:nvPr>
        </p:nvGraphicFramePr>
        <p:xfrm>
          <a:off x="474419" y="3616662"/>
          <a:ext cx="8260466" cy="2915765"/>
        </p:xfrm>
        <a:graphic>
          <a:graphicData uri="http://schemas.openxmlformats.org/drawingml/2006/table">
            <a:tbl>
              <a:tblPr firstRow="1" bandRow="1">
                <a:tableStyleId>{5C22544A-7EE6-4342-B048-85BDC9FD1C3A}</a:tableStyleId>
              </a:tblPr>
              <a:tblGrid>
                <a:gridCol w="2129743">
                  <a:extLst>
                    <a:ext uri="{9D8B030D-6E8A-4147-A177-3AD203B41FA5}">
                      <a16:colId xmlns:a16="http://schemas.microsoft.com/office/drawing/2014/main" val="2062239960"/>
                    </a:ext>
                  </a:extLst>
                </a:gridCol>
                <a:gridCol w="1643605">
                  <a:extLst>
                    <a:ext uri="{9D8B030D-6E8A-4147-A177-3AD203B41FA5}">
                      <a16:colId xmlns:a16="http://schemas.microsoft.com/office/drawing/2014/main" val="203007654"/>
                    </a:ext>
                  </a:extLst>
                </a:gridCol>
                <a:gridCol w="1203144">
                  <a:extLst>
                    <a:ext uri="{9D8B030D-6E8A-4147-A177-3AD203B41FA5}">
                      <a16:colId xmlns:a16="http://schemas.microsoft.com/office/drawing/2014/main" val="3041247392"/>
                    </a:ext>
                  </a:extLst>
                </a:gridCol>
                <a:gridCol w="1101213">
                  <a:extLst>
                    <a:ext uri="{9D8B030D-6E8A-4147-A177-3AD203B41FA5}">
                      <a16:colId xmlns:a16="http://schemas.microsoft.com/office/drawing/2014/main" val="839034604"/>
                    </a:ext>
                  </a:extLst>
                </a:gridCol>
                <a:gridCol w="1081548">
                  <a:extLst>
                    <a:ext uri="{9D8B030D-6E8A-4147-A177-3AD203B41FA5}">
                      <a16:colId xmlns:a16="http://schemas.microsoft.com/office/drawing/2014/main" val="385036411"/>
                    </a:ext>
                  </a:extLst>
                </a:gridCol>
                <a:gridCol w="1101213">
                  <a:extLst>
                    <a:ext uri="{9D8B030D-6E8A-4147-A177-3AD203B41FA5}">
                      <a16:colId xmlns:a16="http://schemas.microsoft.com/office/drawing/2014/main" val="3336641832"/>
                    </a:ext>
                  </a:extLst>
                </a:gridCol>
              </a:tblGrid>
              <a:tr h="0">
                <a:tc>
                  <a:txBody>
                    <a:bodyPr/>
                    <a:lstStyle/>
                    <a:p>
                      <a:r>
                        <a:rPr lang="en-GB" sz="1400" dirty="0">
                          <a:latin typeface="Sofia Pro Regular" panose="020B0604020202020204" charset="0"/>
                        </a:rPr>
                        <a:t>Expenditure</a:t>
                      </a:r>
                    </a:p>
                  </a:txBody>
                  <a:tcPr/>
                </a:tc>
                <a:tc>
                  <a:txBody>
                    <a:bodyPr/>
                    <a:lstStyle/>
                    <a:p>
                      <a:r>
                        <a:rPr lang="en-GB" sz="1400" dirty="0">
                          <a:latin typeface="Sofia Pro Regular" panose="020B0604020202020204" charset="0"/>
                        </a:rPr>
                        <a:t>Yearly total</a:t>
                      </a:r>
                    </a:p>
                  </a:txBody>
                  <a:tcPr/>
                </a:tc>
                <a:tc>
                  <a:txBody>
                    <a:bodyPr/>
                    <a:lstStyle/>
                    <a:p>
                      <a:r>
                        <a:rPr lang="en-GB" sz="1400" dirty="0">
                          <a:latin typeface="Sofia Pro Regular" panose="020B0604020202020204" charset="0"/>
                        </a:rPr>
                        <a:t>Q 1</a:t>
                      </a:r>
                    </a:p>
                  </a:txBody>
                  <a:tcPr/>
                </a:tc>
                <a:tc>
                  <a:txBody>
                    <a:bodyPr/>
                    <a:lstStyle/>
                    <a:p>
                      <a:r>
                        <a:rPr lang="en-GB" sz="1400" dirty="0">
                          <a:latin typeface="Sofia Pro Regular" panose="020B0604020202020204" charset="0"/>
                        </a:rPr>
                        <a:t>Q2</a:t>
                      </a:r>
                    </a:p>
                  </a:txBody>
                  <a:tcPr/>
                </a:tc>
                <a:tc>
                  <a:txBody>
                    <a:bodyPr/>
                    <a:lstStyle/>
                    <a:p>
                      <a:r>
                        <a:rPr lang="en-GB" sz="1400" dirty="0">
                          <a:latin typeface="Sofia Pro Regular" panose="020B0604020202020204" charset="0"/>
                        </a:rPr>
                        <a:t>Q3</a:t>
                      </a:r>
                    </a:p>
                  </a:txBody>
                  <a:tcPr/>
                </a:tc>
                <a:tc>
                  <a:txBody>
                    <a:bodyPr/>
                    <a:lstStyle/>
                    <a:p>
                      <a:r>
                        <a:rPr lang="en-GB" sz="1400" dirty="0">
                          <a:latin typeface="Sofia Pro Regular" panose="020B0604020202020204" charset="0"/>
                        </a:rPr>
                        <a:t>Q4</a:t>
                      </a:r>
                    </a:p>
                  </a:txBody>
                  <a:tcPr/>
                </a:tc>
                <a:extLst>
                  <a:ext uri="{0D108BD9-81ED-4DB2-BD59-A6C34878D82A}">
                    <a16:rowId xmlns:a16="http://schemas.microsoft.com/office/drawing/2014/main" val="1164106762"/>
                  </a:ext>
                </a:extLst>
              </a:tr>
              <a:tr h="418561">
                <a:tc>
                  <a:txBody>
                    <a:bodyPr/>
                    <a:lstStyle/>
                    <a:p>
                      <a:r>
                        <a:rPr lang="en-GB" sz="1400" dirty="0">
                          <a:latin typeface="Sofia Pro Regular" panose="020B0604020202020204" charset="0"/>
                        </a:rPr>
                        <a:t>Staff wages  </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3571877698"/>
                  </a:ext>
                </a:extLst>
              </a:tr>
              <a:tr h="307319">
                <a:tc>
                  <a:txBody>
                    <a:bodyPr/>
                    <a:lstStyle/>
                    <a:p>
                      <a:r>
                        <a:rPr lang="en-GB" sz="1400" dirty="0">
                          <a:latin typeface="Sofia Pro Regular" panose="020B0604020202020204" charset="0"/>
                        </a:rPr>
                        <a:t>Rent and service charges</a:t>
                      </a:r>
                    </a:p>
                  </a:txBody>
                  <a:tcPr/>
                </a:tc>
                <a:tc>
                  <a:txBody>
                    <a:bodyPr/>
                    <a:lstStyle/>
                    <a:p>
                      <a:endParaRPr lang="en-GB" sz="1400">
                        <a:latin typeface="Sofia Pro Regular" panose="020B0604020202020204" charset="0"/>
                      </a:endParaRPr>
                    </a:p>
                  </a:txBody>
                  <a:tcPr/>
                </a:tc>
                <a:tc>
                  <a:txBody>
                    <a:bodyPr/>
                    <a:lstStyle/>
                    <a:p>
                      <a:endParaRPr lang="en-GB" sz="1400" dirty="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2835741040"/>
                  </a:ext>
                </a:extLst>
              </a:tr>
              <a:tr h="418561">
                <a:tc>
                  <a:txBody>
                    <a:bodyPr/>
                    <a:lstStyle/>
                    <a:p>
                      <a:r>
                        <a:rPr lang="en-GB" sz="1400" dirty="0">
                          <a:latin typeface="Sofia Pro Regular" panose="020B0604020202020204" charset="0"/>
                        </a:rPr>
                        <a:t>Utilities</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3795262661"/>
                  </a:ext>
                </a:extLst>
              </a:tr>
              <a:tr h="418561">
                <a:tc>
                  <a:txBody>
                    <a:bodyPr/>
                    <a:lstStyle/>
                    <a:p>
                      <a:r>
                        <a:rPr lang="en-GB" sz="1400" dirty="0">
                          <a:latin typeface="Sofia Pro Regular" panose="020B0604020202020204" charset="0"/>
                        </a:rPr>
                        <a:t>Insurance</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2159947125"/>
                  </a:ext>
                </a:extLst>
              </a:tr>
              <a:tr h="418561">
                <a:tc>
                  <a:txBody>
                    <a:bodyPr/>
                    <a:lstStyle/>
                    <a:p>
                      <a:r>
                        <a:rPr lang="en-GB" sz="1400" dirty="0">
                          <a:latin typeface="Sofia Pro Regular" panose="020B0604020202020204" charset="0"/>
                        </a:rPr>
                        <a:t>Equipment</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2390705772"/>
                  </a:ext>
                </a:extLst>
              </a:tr>
              <a:tr h="418561">
                <a:tc>
                  <a:txBody>
                    <a:bodyPr/>
                    <a:lstStyle/>
                    <a:p>
                      <a:r>
                        <a:rPr lang="en-GB" sz="1400" dirty="0">
                          <a:latin typeface="Sofia Pro Regular" panose="020B0604020202020204" charset="0"/>
                        </a:rPr>
                        <a:t>Sinking fund</a:t>
                      </a:r>
                    </a:p>
                  </a:txBody>
                  <a:tcPr/>
                </a:tc>
                <a:tc>
                  <a:txBody>
                    <a:bodyPr/>
                    <a:lstStyle/>
                    <a:p>
                      <a:endParaRPr lang="en-GB" sz="1400">
                        <a:latin typeface="Sofia Pro Regular" panose="020B0604020202020204" charset="0"/>
                      </a:endParaRPr>
                    </a:p>
                  </a:txBody>
                  <a:tcPr/>
                </a:tc>
                <a:tc>
                  <a:txBody>
                    <a:bodyPr/>
                    <a:lstStyle/>
                    <a:p>
                      <a:endParaRPr lang="en-GB" sz="1400" dirty="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dirty="0">
                        <a:latin typeface="Sofia Pro Regular" panose="020B0604020202020204" charset="0"/>
                      </a:endParaRPr>
                    </a:p>
                  </a:txBody>
                  <a:tcPr/>
                </a:tc>
                <a:extLst>
                  <a:ext uri="{0D108BD9-81ED-4DB2-BD59-A6C34878D82A}">
                    <a16:rowId xmlns:a16="http://schemas.microsoft.com/office/drawing/2014/main" val="4194024437"/>
                  </a:ext>
                </a:extLst>
              </a:tr>
            </a:tbl>
          </a:graphicData>
        </a:graphic>
      </p:graphicFrame>
      <p:sp>
        <p:nvSpPr>
          <p:cNvPr id="6" name="TextBox 5">
            <a:extLst>
              <a:ext uri="{FF2B5EF4-FFF2-40B4-BE49-F238E27FC236}">
                <a16:creationId xmlns:a16="http://schemas.microsoft.com/office/drawing/2014/main" id="{DDBA756A-BA29-B5FF-967A-D7E179CC5521}"/>
              </a:ext>
            </a:extLst>
          </p:cNvPr>
          <p:cNvSpPr txBox="1"/>
          <p:nvPr/>
        </p:nvSpPr>
        <p:spPr>
          <a:xfrm>
            <a:off x="291127" y="407040"/>
            <a:ext cx="9875428" cy="461665"/>
          </a:xfrm>
          <a:prstGeom prst="rect">
            <a:avLst/>
          </a:prstGeom>
          <a:noFill/>
        </p:spPr>
        <p:txBody>
          <a:bodyPr wrap="square">
            <a:spAutoFit/>
          </a:bodyPr>
          <a:lstStyle/>
          <a:p>
            <a:pPr algn="ctr"/>
            <a:r>
              <a:rPr lang="en-US" sz="2400" b="1" dirty="0">
                <a:solidFill>
                  <a:srgbClr val="003F69"/>
                </a:solidFill>
                <a:latin typeface="Sofia Pro Bold" panose="020B0000000000000000" pitchFamily="34" charset="0"/>
              </a:rPr>
              <a:t>Setting/forecasting financial goals for your organisation examples </a:t>
            </a:r>
            <a:endParaRPr lang="en-GB" sz="2400" b="1" dirty="0">
              <a:solidFill>
                <a:srgbClr val="003F69"/>
              </a:solidFill>
              <a:latin typeface="Sofia Pro Bold" panose="020B0000000000000000" pitchFamily="34" charset="0"/>
            </a:endParaRPr>
          </a:p>
        </p:txBody>
      </p:sp>
      <p:pic>
        <p:nvPicPr>
          <p:cNvPr id="4" name="Graphic 16">
            <a:extLst>
              <a:ext uri="{FF2B5EF4-FFF2-40B4-BE49-F238E27FC236}">
                <a16:creationId xmlns:a16="http://schemas.microsoft.com/office/drawing/2014/main" id="{656FDBC5-7035-442D-8766-7927317F6B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spTree>
    <p:extLst>
      <p:ext uri="{BB962C8B-B14F-4D97-AF65-F5344CB8AC3E}">
        <p14:creationId xmlns:p14="http://schemas.microsoft.com/office/powerpoint/2010/main" val="36137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6" y="343527"/>
            <a:ext cx="9774023" cy="755412"/>
          </a:xfrm>
          <a:prstGeom prst="rect">
            <a:avLst/>
          </a:prstGeom>
        </p:spPr>
        <p:txBody>
          <a:bodyPr>
            <a:noAutofit/>
          </a:bodyPr>
          <a:lstStyle/>
          <a:p>
            <a:pPr>
              <a:lnSpc>
                <a:spcPct val="100000"/>
              </a:lnSpc>
            </a:pPr>
            <a:r>
              <a:rPr lang="en-US" sz="2800" dirty="0">
                <a:solidFill>
                  <a:srgbClr val="003F69"/>
                </a:solidFill>
              </a:rPr>
              <a:t>Principles of good financial planning – ‘the map’</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sp>
        <p:nvSpPr>
          <p:cNvPr id="4" name="Content Placeholder 2">
            <a:extLst>
              <a:ext uri="{FF2B5EF4-FFF2-40B4-BE49-F238E27FC236}">
                <a16:creationId xmlns:a16="http://schemas.microsoft.com/office/drawing/2014/main" id="{E86B9889-CEB7-01F9-96C1-B08F038279C8}"/>
              </a:ext>
            </a:extLst>
          </p:cNvPr>
          <p:cNvSpPr txBox="1">
            <a:spLocks/>
          </p:cNvSpPr>
          <p:nvPr/>
        </p:nvSpPr>
        <p:spPr>
          <a:xfrm>
            <a:off x="528180" y="1814473"/>
            <a:ext cx="11135640" cy="1343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Semi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Semi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effectLst/>
                <a:uLnTx/>
                <a:uFillTx/>
                <a:latin typeface="Sofia Pro Regular" panose="020B0000000000000000" pitchFamily="34" charset="0"/>
                <a:ea typeface="Times New Roman" panose="02020603050405020304" pitchFamily="18" charset="0"/>
              </a:rPr>
              <a:t>Do you have a risk register set up?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i="0" u="none" strike="noStrike" kern="1200" cap="none" spc="0" normalizeH="0" baseline="0" noProof="0" dirty="0">
              <a:ln>
                <a:noFill/>
              </a:ln>
              <a:effectLst/>
              <a:uLnTx/>
              <a:uFillTx/>
              <a:latin typeface="Sofia Pro Regular" panose="020B0000000000000000" pitchFamily="34" charset="0"/>
              <a:ea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effectLst/>
                <a:uLnTx/>
                <a:uFillTx/>
                <a:latin typeface="Sofia Pro Regular" panose="020B0000000000000000" pitchFamily="34" charset="0"/>
                <a:ea typeface="Times New Roman" panose="02020603050405020304" pitchFamily="18" charset="0"/>
              </a:rPr>
              <a:t>Does the committee regular review possible financial risks?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i="0" u="none" strike="noStrike" kern="1200" cap="none" spc="0" normalizeH="0" baseline="0" noProof="0" dirty="0">
              <a:ln>
                <a:noFill/>
              </a:ln>
              <a:effectLst/>
              <a:uLnTx/>
              <a:uFillTx/>
              <a:latin typeface="Sofia Pro Regular" panose="020B0000000000000000" pitchFamily="34" charset="0"/>
              <a:ea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effectLst/>
                <a:uLnTx/>
                <a:uFillTx/>
                <a:latin typeface="Sofia Pro Regular" panose="020B0000000000000000" pitchFamily="34" charset="0"/>
                <a:ea typeface="Times New Roman" panose="02020603050405020304" pitchFamily="18" charset="0"/>
              </a:rPr>
              <a:t>How do you mitigate your potential financial risks?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i="0" u="none" strike="noStrike" kern="1200" cap="none" spc="0" normalizeH="0" baseline="0" noProof="0" dirty="0">
              <a:ln>
                <a:noFill/>
              </a:ln>
              <a:effectLst/>
              <a:uLnTx/>
              <a:uFillTx/>
              <a:latin typeface="Sofia Pro Regular" panose="020B0000000000000000" pitchFamily="34" charset="0"/>
              <a:ea typeface="Times New Roman" panose="02020603050405020304" pitchFamily="18" charset="0"/>
            </a:endParaRPr>
          </a:p>
        </p:txBody>
      </p:sp>
      <p:grpSp>
        <p:nvGrpSpPr>
          <p:cNvPr id="10" name="Group 9">
            <a:extLst>
              <a:ext uri="{FF2B5EF4-FFF2-40B4-BE49-F238E27FC236}">
                <a16:creationId xmlns:a16="http://schemas.microsoft.com/office/drawing/2014/main" id="{A99D2ED8-7B3F-12CB-3DC0-877ACC80B8A5}"/>
              </a:ext>
            </a:extLst>
          </p:cNvPr>
          <p:cNvGrpSpPr/>
          <p:nvPr/>
        </p:nvGrpSpPr>
        <p:grpSpPr>
          <a:xfrm>
            <a:off x="0" y="5784067"/>
            <a:ext cx="12192000" cy="1073933"/>
            <a:chOff x="0" y="5784067"/>
            <a:chExt cx="12192000" cy="1073933"/>
          </a:xfrm>
        </p:grpSpPr>
        <p:pic>
          <p:nvPicPr>
            <p:cNvPr id="11" name="Picture 10">
              <a:extLst>
                <a:ext uri="{FF2B5EF4-FFF2-40B4-BE49-F238E27FC236}">
                  <a16:creationId xmlns:a16="http://schemas.microsoft.com/office/drawing/2014/main" id="{A496287B-D59C-9588-99E2-68FE11FC7832}"/>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12" name="TextBox 11">
              <a:extLst>
                <a:ext uri="{FF2B5EF4-FFF2-40B4-BE49-F238E27FC236}">
                  <a16:creationId xmlns:a16="http://schemas.microsoft.com/office/drawing/2014/main" id="{FA5DDC7B-BA31-FDCE-02F5-80A68FC573BD}"/>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18" name="Picture 17" descr="A white and black logo&#10;&#10;Description automatically generated">
              <a:extLst>
                <a:ext uri="{FF2B5EF4-FFF2-40B4-BE49-F238E27FC236}">
                  <a16:creationId xmlns:a16="http://schemas.microsoft.com/office/drawing/2014/main" id="{59BA1DE0-AA1B-6D9E-DA0E-2BBB59B3A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sp>
        <p:nvSpPr>
          <p:cNvPr id="2" name="Arrow: Right 1">
            <a:extLst>
              <a:ext uri="{FF2B5EF4-FFF2-40B4-BE49-F238E27FC236}">
                <a16:creationId xmlns:a16="http://schemas.microsoft.com/office/drawing/2014/main" id="{5B360D6E-8D42-64A2-560B-3283A867244D}"/>
              </a:ext>
            </a:extLst>
          </p:cNvPr>
          <p:cNvSpPr/>
          <p:nvPr/>
        </p:nvSpPr>
        <p:spPr>
          <a:xfrm>
            <a:off x="589176" y="4371688"/>
            <a:ext cx="8414795" cy="800297"/>
          </a:xfrm>
          <a:prstGeom prst="rightArrow">
            <a:avLst/>
          </a:prstGeom>
          <a:solidFill>
            <a:srgbClr val="D93B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F66E91A-47FA-B9AA-3A63-37096EEBDB0F}"/>
              </a:ext>
            </a:extLst>
          </p:cNvPr>
          <p:cNvSpPr txBox="1"/>
          <p:nvPr/>
        </p:nvSpPr>
        <p:spPr>
          <a:xfrm>
            <a:off x="1935324" y="4510226"/>
            <a:ext cx="7384648" cy="523220"/>
          </a:xfrm>
          <a:prstGeom prst="rect">
            <a:avLst/>
          </a:prstGeom>
          <a:noFill/>
        </p:spPr>
        <p:txBody>
          <a:bodyPr wrap="square" rtlCol="0">
            <a:spAutoFit/>
          </a:bodyPr>
          <a:lstStyle/>
          <a:p>
            <a:r>
              <a:rPr lang="en-GB" sz="2800" dirty="0">
                <a:solidFill>
                  <a:schemeClr val="bg1"/>
                </a:solidFill>
              </a:rPr>
              <a:t>Risk management across all areas</a:t>
            </a:r>
          </a:p>
        </p:txBody>
      </p:sp>
    </p:spTree>
    <p:extLst>
      <p:ext uri="{BB962C8B-B14F-4D97-AF65-F5344CB8AC3E}">
        <p14:creationId xmlns:p14="http://schemas.microsoft.com/office/powerpoint/2010/main" val="169388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49849" y="363191"/>
            <a:ext cx="9459391" cy="755412"/>
          </a:xfrm>
          <a:prstGeom prst="rect">
            <a:avLst/>
          </a:prstGeom>
        </p:spPr>
        <p:txBody>
          <a:bodyPr>
            <a:noAutofit/>
          </a:bodyPr>
          <a:lstStyle/>
          <a:p>
            <a:pPr>
              <a:lnSpc>
                <a:spcPct val="100000"/>
              </a:lnSpc>
            </a:pPr>
            <a:r>
              <a:rPr lang="en-US" sz="2800" dirty="0">
                <a:solidFill>
                  <a:srgbClr val="003F69"/>
                </a:solidFill>
              </a:rPr>
              <a:t>Principles of good financial planning – ‘the map’</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sp>
        <p:nvSpPr>
          <p:cNvPr id="4" name="Content Placeholder 2">
            <a:extLst>
              <a:ext uri="{FF2B5EF4-FFF2-40B4-BE49-F238E27FC236}">
                <a16:creationId xmlns:a16="http://schemas.microsoft.com/office/drawing/2014/main" id="{E86B9889-CEB7-01F9-96C1-B08F038279C8}"/>
              </a:ext>
            </a:extLst>
          </p:cNvPr>
          <p:cNvSpPr txBox="1">
            <a:spLocks/>
          </p:cNvSpPr>
          <p:nvPr/>
        </p:nvSpPr>
        <p:spPr>
          <a:xfrm>
            <a:off x="931302" y="3322145"/>
            <a:ext cx="11135640" cy="1575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Semi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Semi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000000"/>
                </a:solidFill>
                <a:effectLst/>
                <a:uLnTx/>
                <a:uFillTx/>
                <a:latin typeface="Sofia Pro Regular" panose="020B0000000000000000" pitchFamily="34" charset="0"/>
                <a:ea typeface="Times New Roman" panose="02020603050405020304" pitchFamily="18" charset="0"/>
                <a:cs typeface="+mn-cs"/>
              </a:rPr>
              <a:t>Is there a separate treasurer and fundraiser? Why does this matter?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000000"/>
                </a:solidFill>
                <a:effectLst/>
                <a:uLnTx/>
                <a:uFillTx/>
                <a:latin typeface="Sofia Pro Regular" panose="020B0000000000000000" pitchFamily="34" charset="0"/>
                <a:ea typeface="Times New Roman" panose="02020603050405020304" pitchFamily="18" charset="0"/>
                <a:cs typeface="+mn-cs"/>
              </a:rPr>
              <a:t>Is the whole organisation/committee/trust involved in planning the finances?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000000"/>
                </a:solidFill>
                <a:effectLst/>
                <a:uLnTx/>
                <a:uFillTx/>
                <a:latin typeface="Sofia Pro Regular" panose="020B0000000000000000" pitchFamily="34" charset="0"/>
                <a:ea typeface="Times New Roman" panose="02020603050405020304" pitchFamily="18" charset="0"/>
                <a:cs typeface="+mn-cs"/>
              </a:rPr>
              <a:t>Who does what in your current structure?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000000"/>
                </a:solidFill>
                <a:effectLst/>
                <a:uLnTx/>
                <a:uFillTx/>
                <a:latin typeface="Sofia Pro Regular" panose="020B0000000000000000" pitchFamily="34" charset="0"/>
                <a:ea typeface="Times New Roman" panose="02020603050405020304" pitchFamily="18" charset="0"/>
                <a:cs typeface="+mn-cs"/>
              </a:rPr>
              <a:t>What do you need to address?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i="0" u="none" strike="noStrike" kern="1200" cap="none" spc="0" normalizeH="0" baseline="0" noProof="0" dirty="0">
              <a:ln>
                <a:noFill/>
              </a:ln>
              <a:solidFill>
                <a:srgbClr val="000000"/>
              </a:solidFill>
              <a:effectLst/>
              <a:uLnTx/>
              <a:uFillTx/>
              <a:latin typeface="Sofia Pro Regular" panose="020B0000000000000000" pitchFamily="34" charset="0"/>
              <a:ea typeface="Times New Roman" panose="02020603050405020304" pitchFamily="18"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i="0" u="none" strike="noStrike" kern="1200" cap="none" spc="0" normalizeH="0" baseline="0" noProof="0" dirty="0">
              <a:ln>
                <a:noFill/>
              </a:ln>
              <a:solidFill>
                <a:srgbClr val="000000"/>
              </a:solidFill>
              <a:effectLst/>
              <a:uLnTx/>
              <a:uFillTx/>
              <a:latin typeface="Sofia Pro Regular" panose="020B0000000000000000" pitchFamily="34" charset="0"/>
              <a:ea typeface="Times New Roman" panose="02020603050405020304" pitchFamily="18"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i="0" u="none" strike="noStrike" kern="1200" cap="none" spc="0" normalizeH="0" baseline="0" noProof="0" dirty="0">
              <a:ln>
                <a:noFill/>
              </a:ln>
              <a:solidFill>
                <a:srgbClr val="000000"/>
              </a:solidFill>
              <a:effectLst/>
              <a:uLnTx/>
              <a:uFillTx/>
              <a:latin typeface="Sofia Pro Regular" panose="020B0000000000000000" pitchFamily="34" charset="0"/>
              <a:ea typeface="Times New Roman" panose="02020603050405020304" pitchFamily="18" charset="0"/>
              <a:cs typeface="+mn-cs"/>
            </a:endParaRPr>
          </a:p>
        </p:txBody>
      </p:sp>
      <p:grpSp>
        <p:nvGrpSpPr>
          <p:cNvPr id="10" name="Group 9">
            <a:extLst>
              <a:ext uri="{FF2B5EF4-FFF2-40B4-BE49-F238E27FC236}">
                <a16:creationId xmlns:a16="http://schemas.microsoft.com/office/drawing/2014/main" id="{A99D2ED8-7B3F-12CB-3DC0-877ACC80B8A5}"/>
              </a:ext>
            </a:extLst>
          </p:cNvPr>
          <p:cNvGrpSpPr/>
          <p:nvPr/>
        </p:nvGrpSpPr>
        <p:grpSpPr>
          <a:xfrm>
            <a:off x="0" y="5784067"/>
            <a:ext cx="12192000" cy="1073933"/>
            <a:chOff x="0" y="5784067"/>
            <a:chExt cx="12192000" cy="1073933"/>
          </a:xfrm>
        </p:grpSpPr>
        <p:pic>
          <p:nvPicPr>
            <p:cNvPr id="11" name="Picture 10">
              <a:extLst>
                <a:ext uri="{FF2B5EF4-FFF2-40B4-BE49-F238E27FC236}">
                  <a16:creationId xmlns:a16="http://schemas.microsoft.com/office/drawing/2014/main" id="{A496287B-D59C-9588-99E2-68FE11FC7832}"/>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12" name="TextBox 11">
              <a:extLst>
                <a:ext uri="{FF2B5EF4-FFF2-40B4-BE49-F238E27FC236}">
                  <a16:creationId xmlns:a16="http://schemas.microsoft.com/office/drawing/2014/main" id="{FA5DDC7B-BA31-FDCE-02F5-80A68FC573BD}"/>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18" name="Picture 17" descr="A white and black logo&#10;&#10;Description automatically generated">
              <a:extLst>
                <a:ext uri="{FF2B5EF4-FFF2-40B4-BE49-F238E27FC236}">
                  <a16:creationId xmlns:a16="http://schemas.microsoft.com/office/drawing/2014/main" id="{59BA1DE0-AA1B-6D9E-DA0E-2BBB59B3A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sp>
        <p:nvSpPr>
          <p:cNvPr id="7" name="Freeform: Shape 6">
            <a:extLst>
              <a:ext uri="{FF2B5EF4-FFF2-40B4-BE49-F238E27FC236}">
                <a16:creationId xmlns:a16="http://schemas.microsoft.com/office/drawing/2014/main" id="{D1426D09-D872-88E8-6370-43A23FBB0C9A}"/>
              </a:ext>
            </a:extLst>
          </p:cNvPr>
          <p:cNvSpPr/>
          <p:nvPr/>
        </p:nvSpPr>
        <p:spPr>
          <a:xfrm>
            <a:off x="4507566" y="1248651"/>
            <a:ext cx="3176867" cy="1575837"/>
          </a:xfrm>
          <a:custGeom>
            <a:avLst/>
            <a:gdLst>
              <a:gd name="connsiteX0" fmla="*/ 0 w 3176867"/>
              <a:gd name="connsiteY0" fmla="*/ 0 h 1906120"/>
              <a:gd name="connsiteX1" fmla="*/ 3176867 w 3176867"/>
              <a:gd name="connsiteY1" fmla="*/ 0 h 1906120"/>
              <a:gd name="connsiteX2" fmla="*/ 3176867 w 3176867"/>
              <a:gd name="connsiteY2" fmla="*/ 1906120 h 1906120"/>
              <a:gd name="connsiteX3" fmla="*/ 0 w 3176867"/>
              <a:gd name="connsiteY3" fmla="*/ 1906120 h 1906120"/>
              <a:gd name="connsiteX4" fmla="*/ 0 w 3176867"/>
              <a:gd name="connsiteY4" fmla="*/ 0 h 190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867" h="1906120">
                <a:moveTo>
                  <a:pt x="0" y="0"/>
                </a:moveTo>
                <a:lnTo>
                  <a:pt x="3176867" y="0"/>
                </a:lnTo>
                <a:lnTo>
                  <a:pt x="3176867" y="1906120"/>
                </a:lnTo>
                <a:lnTo>
                  <a:pt x="0" y="1906120"/>
                </a:lnTo>
                <a:lnTo>
                  <a:pt x="0" y="0"/>
                </a:lnTo>
                <a:close/>
              </a:path>
            </a:pathLst>
          </a:custGeom>
          <a:solidFill>
            <a:srgbClr val="D93B2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2400" kern="1200" dirty="0"/>
              <a:t>Roles and responsibilities</a:t>
            </a:r>
          </a:p>
        </p:txBody>
      </p:sp>
      <p:sp>
        <p:nvSpPr>
          <p:cNvPr id="8" name="Arrow: Right 7">
            <a:extLst>
              <a:ext uri="{FF2B5EF4-FFF2-40B4-BE49-F238E27FC236}">
                <a16:creationId xmlns:a16="http://schemas.microsoft.com/office/drawing/2014/main" id="{3CCDAC90-1CFB-877D-B7BF-C9E78B9E3888}"/>
              </a:ext>
            </a:extLst>
          </p:cNvPr>
          <p:cNvSpPr/>
          <p:nvPr/>
        </p:nvSpPr>
        <p:spPr>
          <a:xfrm>
            <a:off x="2291725" y="4983770"/>
            <a:ext cx="8414795" cy="800297"/>
          </a:xfrm>
          <a:prstGeom prst="rightArrow">
            <a:avLst/>
          </a:prstGeom>
          <a:solidFill>
            <a:srgbClr val="D93B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FCBF49E-80A9-2FB4-D9C5-94C9ED138549}"/>
              </a:ext>
            </a:extLst>
          </p:cNvPr>
          <p:cNvSpPr txBox="1"/>
          <p:nvPr/>
        </p:nvSpPr>
        <p:spPr>
          <a:xfrm>
            <a:off x="3657538" y="5148261"/>
            <a:ext cx="7384648" cy="461665"/>
          </a:xfrm>
          <a:prstGeom prst="rect">
            <a:avLst/>
          </a:prstGeom>
          <a:noFill/>
        </p:spPr>
        <p:txBody>
          <a:bodyPr wrap="square" rtlCol="0">
            <a:spAutoFit/>
          </a:bodyPr>
          <a:lstStyle/>
          <a:p>
            <a:r>
              <a:rPr lang="en-GB" sz="2400" dirty="0">
                <a:solidFill>
                  <a:schemeClr val="bg1"/>
                </a:solidFill>
                <a:latin typeface="Sofia Pro Regular" panose="020B0604020202020204" charset="0"/>
              </a:rPr>
              <a:t>Risk management across all areas</a:t>
            </a:r>
          </a:p>
        </p:txBody>
      </p:sp>
    </p:spTree>
    <p:extLst>
      <p:ext uri="{BB962C8B-B14F-4D97-AF65-F5344CB8AC3E}">
        <p14:creationId xmlns:p14="http://schemas.microsoft.com/office/powerpoint/2010/main" val="1826439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FCF4AB-818F-423D-C233-03C1C10DE4A7}"/>
              </a:ext>
            </a:extLst>
          </p:cNvPr>
          <p:cNvPicPr>
            <a:picLocks noChangeAspect="1"/>
          </p:cNvPicPr>
          <p:nvPr/>
        </p:nvPicPr>
        <p:blipFill rotWithShape="1">
          <a:blip r:embed="rId3">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10" name="TextBox 9">
            <a:extLst>
              <a:ext uri="{FF2B5EF4-FFF2-40B4-BE49-F238E27FC236}">
                <a16:creationId xmlns:a16="http://schemas.microsoft.com/office/drawing/2014/main" id="{422DDC00-2B65-1948-8B3D-C3D4F99102CA}"/>
              </a:ext>
            </a:extLst>
          </p:cNvPr>
          <p:cNvSpPr txBox="1"/>
          <p:nvPr/>
        </p:nvSpPr>
        <p:spPr>
          <a:xfrm>
            <a:off x="10863629" y="6301262"/>
            <a:ext cx="888385" cy="276999"/>
          </a:xfrm>
          <a:prstGeom prst="rect">
            <a:avLst/>
          </a:prstGeom>
          <a:noFill/>
        </p:spPr>
        <p:txBody>
          <a:bodyPr wrap="none" rtlCol="0">
            <a:spAutoFit/>
          </a:bodyPr>
          <a:lstStyle/>
          <a:p>
            <a:pPr defTabSz="609585"/>
            <a:r>
              <a:rPr lang="en-US" sz="1200" dirty="0">
                <a:solidFill>
                  <a:srgbClr val="FFFFFF"/>
                </a:solidFill>
                <a:latin typeface="Sofia Pro Regular" panose="020B0000000000000000" pitchFamily="34" charset="0"/>
                <a:cs typeface="Poppins" panose="02000000000000000000" pitchFamily="2" charset="77"/>
              </a:rPr>
              <a:t>Buddle.co</a:t>
            </a:r>
            <a:endParaRPr lang="en-US" sz="1200">
              <a:solidFill>
                <a:srgbClr val="FFFFFF"/>
              </a:solidFill>
              <a:latin typeface="Sofia Pro Regular" panose="020B0000000000000000" pitchFamily="34" charset="0"/>
              <a:cs typeface="Poppins" panose="02000000000000000000" pitchFamily="2" charset="77"/>
            </a:endParaRPr>
          </a:p>
        </p:txBody>
      </p:sp>
      <p:sp>
        <p:nvSpPr>
          <p:cNvPr id="3" name="TextBox 2">
            <a:extLst>
              <a:ext uri="{FF2B5EF4-FFF2-40B4-BE49-F238E27FC236}">
                <a16:creationId xmlns:a16="http://schemas.microsoft.com/office/drawing/2014/main" id="{65EC6C24-4731-C512-0647-8E9568DF2144}"/>
              </a:ext>
            </a:extLst>
          </p:cNvPr>
          <p:cNvSpPr txBox="1"/>
          <p:nvPr/>
        </p:nvSpPr>
        <p:spPr>
          <a:xfrm>
            <a:off x="584605" y="1809664"/>
            <a:ext cx="5102068" cy="2731966"/>
          </a:xfrm>
          <a:prstGeom prst="rect">
            <a:avLst/>
          </a:prstGeom>
          <a:noFill/>
        </p:spPr>
        <p:txBody>
          <a:bodyPr wrap="square" lIns="121920" tIns="60960" rIns="121920" bIns="60960" anchor="t">
            <a:spAutoFit/>
          </a:bodyPr>
          <a:lstStyle/>
          <a:p>
            <a:pPr defTabSz="609585">
              <a:lnSpc>
                <a:spcPts val="6986"/>
              </a:lnSpc>
            </a:pPr>
            <a:r>
              <a:rPr lang="en-US" sz="4267" b="1" kern="1600" dirty="0">
                <a:solidFill>
                  <a:srgbClr val="FFFFFF"/>
                </a:solidFill>
                <a:highlight>
                  <a:srgbClr val="2F336C"/>
                </a:highlight>
                <a:latin typeface="Sofia Pro Semi Bold"/>
                <a:cs typeface="Poppins SemiBold"/>
              </a:rPr>
              <a:t>Welcome. </a:t>
            </a:r>
            <a:endParaRPr lang="en-US" sz="2400" dirty="0">
              <a:solidFill>
                <a:srgbClr val="FFFFFF"/>
              </a:solidFill>
              <a:latin typeface="Calibri" panose="020F0502020204030204"/>
            </a:endParaRPr>
          </a:p>
          <a:p>
            <a:pPr defTabSz="609585">
              <a:lnSpc>
                <a:spcPts val="6986"/>
              </a:lnSpc>
            </a:pPr>
            <a:r>
              <a:rPr lang="en-US" sz="4267" b="1" kern="1600" dirty="0">
                <a:solidFill>
                  <a:srgbClr val="FFFFFF"/>
                </a:solidFill>
                <a:highlight>
                  <a:srgbClr val="2F336C"/>
                </a:highlight>
                <a:latin typeface="Sofia Pro Semi Bold"/>
                <a:cs typeface="Poppins SemiBold"/>
              </a:rPr>
              <a:t>Your session will begin shortly.</a:t>
            </a:r>
            <a:endParaRPr lang="en-US" sz="2400" dirty="0">
              <a:solidFill>
                <a:srgbClr val="FFFFFF"/>
              </a:solidFill>
              <a:latin typeface="Calibri" panose="020F0502020204030204"/>
            </a:endParaRPr>
          </a:p>
        </p:txBody>
      </p:sp>
      <p:sp>
        <p:nvSpPr>
          <p:cNvPr id="17" name="TextBox 16">
            <a:extLst>
              <a:ext uri="{FF2B5EF4-FFF2-40B4-BE49-F238E27FC236}">
                <a16:creationId xmlns:a16="http://schemas.microsoft.com/office/drawing/2014/main" id="{9E5E594A-4A5E-81D3-3ADC-C5F979D49D14}"/>
              </a:ext>
            </a:extLst>
          </p:cNvPr>
          <p:cNvSpPr txBox="1"/>
          <p:nvPr/>
        </p:nvSpPr>
        <p:spPr>
          <a:xfrm>
            <a:off x="675415" y="4888976"/>
            <a:ext cx="4208149" cy="584775"/>
          </a:xfrm>
          <a:prstGeom prst="rect">
            <a:avLst/>
          </a:prstGeom>
          <a:noFill/>
        </p:spPr>
        <p:txBody>
          <a:bodyPr wrap="square" lIns="0" rtlCol="0">
            <a:spAutoFit/>
          </a:bodyPr>
          <a:lstStyle/>
          <a:p>
            <a:pPr defTabSz="609585"/>
            <a:r>
              <a:rPr lang="en-US" sz="1600">
                <a:solidFill>
                  <a:srgbClr val="2F336C"/>
                </a:solidFill>
                <a:latin typeface="Sofia Pro Regular" panose="020B0000000000000000" pitchFamily="34" charset="0"/>
                <a:cs typeface="Poppins" panose="02000000000000000000" pitchFamily="2" charset="77"/>
              </a:rPr>
              <a:t>If you are using social media, please tag: #Buddle, @SportEngland @SportStructures</a:t>
            </a:r>
          </a:p>
        </p:txBody>
      </p:sp>
      <p:pic>
        <p:nvPicPr>
          <p:cNvPr id="8" name="Picture 7" descr="A white and black logo&#10;&#10;Description automatically generated">
            <a:extLst>
              <a:ext uri="{FF2B5EF4-FFF2-40B4-BE49-F238E27FC236}">
                <a16:creationId xmlns:a16="http://schemas.microsoft.com/office/drawing/2014/main" id="{027CE64C-976F-AAE9-0AA2-1F08DC149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sp>
        <p:nvSpPr>
          <p:cNvPr id="2" name="Rectangle 1">
            <a:extLst>
              <a:ext uri="{FF2B5EF4-FFF2-40B4-BE49-F238E27FC236}">
                <a16:creationId xmlns:a16="http://schemas.microsoft.com/office/drawing/2014/main" id="{7B71B430-551B-3557-5378-45D23B6FB3DF}"/>
              </a:ext>
            </a:extLst>
          </p:cNvPr>
          <p:cNvSpPr/>
          <p:nvPr/>
        </p:nvSpPr>
        <p:spPr>
          <a:xfrm>
            <a:off x="6652081" y="586849"/>
            <a:ext cx="5102068" cy="2804435"/>
          </a:xfrm>
          <a:custGeom>
            <a:avLst/>
            <a:gdLst>
              <a:gd name="connsiteX0" fmla="*/ 0 w 5102068"/>
              <a:gd name="connsiteY0" fmla="*/ 0 h 2804435"/>
              <a:gd name="connsiteX1" fmla="*/ 566896 w 5102068"/>
              <a:gd name="connsiteY1" fmla="*/ 0 h 2804435"/>
              <a:gd name="connsiteX2" fmla="*/ 980730 w 5102068"/>
              <a:gd name="connsiteY2" fmla="*/ 0 h 2804435"/>
              <a:gd name="connsiteX3" fmla="*/ 1547626 w 5102068"/>
              <a:gd name="connsiteY3" fmla="*/ 0 h 2804435"/>
              <a:gd name="connsiteX4" fmla="*/ 2063502 w 5102068"/>
              <a:gd name="connsiteY4" fmla="*/ 0 h 2804435"/>
              <a:gd name="connsiteX5" fmla="*/ 2477337 w 5102068"/>
              <a:gd name="connsiteY5" fmla="*/ 0 h 2804435"/>
              <a:gd name="connsiteX6" fmla="*/ 3095254 w 5102068"/>
              <a:gd name="connsiteY6" fmla="*/ 0 h 2804435"/>
              <a:gd name="connsiteX7" fmla="*/ 3764190 w 5102068"/>
              <a:gd name="connsiteY7" fmla="*/ 0 h 2804435"/>
              <a:gd name="connsiteX8" fmla="*/ 4331088 w 5102068"/>
              <a:gd name="connsiteY8" fmla="*/ 0 h 2804435"/>
              <a:gd name="connsiteX9" fmla="*/ 5102068 w 5102068"/>
              <a:gd name="connsiteY9" fmla="*/ 0 h 2804435"/>
              <a:gd name="connsiteX10" fmla="*/ 5102068 w 5102068"/>
              <a:gd name="connsiteY10" fmla="*/ 588930 h 2804435"/>
              <a:gd name="connsiteX11" fmla="*/ 5102068 w 5102068"/>
              <a:gd name="connsiteY11" fmla="*/ 1065685 h 2804435"/>
              <a:gd name="connsiteX12" fmla="*/ 5102068 w 5102068"/>
              <a:gd name="connsiteY12" fmla="*/ 1542438 h 2804435"/>
              <a:gd name="connsiteX13" fmla="*/ 5102068 w 5102068"/>
              <a:gd name="connsiteY13" fmla="*/ 2103325 h 2804435"/>
              <a:gd name="connsiteX14" fmla="*/ 5102068 w 5102068"/>
              <a:gd name="connsiteY14" fmla="*/ 2804435 h 2804435"/>
              <a:gd name="connsiteX15" fmla="*/ 4484150 w 5102068"/>
              <a:gd name="connsiteY15" fmla="*/ 2804435 h 2804435"/>
              <a:gd name="connsiteX16" fmla="*/ 3917253 w 5102068"/>
              <a:gd name="connsiteY16" fmla="*/ 2804435 h 2804435"/>
              <a:gd name="connsiteX17" fmla="*/ 3248316 w 5102068"/>
              <a:gd name="connsiteY17" fmla="*/ 2804435 h 2804435"/>
              <a:gd name="connsiteX18" fmla="*/ 2783461 w 5102068"/>
              <a:gd name="connsiteY18" fmla="*/ 2804435 h 2804435"/>
              <a:gd name="connsiteX19" fmla="*/ 2216565 w 5102068"/>
              <a:gd name="connsiteY19" fmla="*/ 2804435 h 2804435"/>
              <a:gd name="connsiteX20" fmla="*/ 1547626 w 5102068"/>
              <a:gd name="connsiteY20" fmla="*/ 2804435 h 2804435"/>
              <a:gd name="connsiteX21" fmla="*/ 1082770 w 5102068"/>
              <a:gd name="connsiteY21" fmla="*/ 2804435 h 2804435"/>
              <a:gd name="connsiteX22" fmla="*/ 515874 w 5102068"/>
              <a:gd name="connsiteY22" fmla="*/ 2804435 h 2804435"/>
              <a:gd name="connsiteX23" fmla="*/ 0 w 5102068"/>
              <a:gd name="connsiteY23" fmla="*/ 2804435 h 2804435"/>
              <a:gd name="connsiteX24" fmla="*/ 0 w 5102068"/>
              <a:gd name="connsiteY24" fmla="*/ 2187458 h 2804435"/>
              <a:gd name="connsiteX25" fmla="*/ 0 w 5102068"/>
              <a:gd name="connsiteY25" fmla="*/ 1598526 h 2804435"/>
              <a:gd name="connsiteX26" fmla="*/ 0 w 5102068"/>
              <a:gd name="connsiteY26" fmla="*/ 1093728 h 2804435"/>
              <a:gd name="connsiteX27" fmla="*/ 0 w 5102068"/>
              <a:gd name="connsiteY27" fmla="*/ 532841 h 2804435"/>
              <a:gd name="connsiteX28" fmla="*/ 0 w 5102068"/>
              <a:gd name="connsiteY28" fmla="*/ 0 h 2804435"/>
              <a:gd name="connsiteX0" fmla="*/ 0 w 5102068"/>
              <a:gd name="connsiteY0" fmla="*/ 0 h 2804435"/>
              <a:gd name="connsiteX1" fmla="*/ 413834 w 5102068"/>
              <a:gd name="connsiteY1" fmla="*/ 0 h 2804435"/>
              <a:gd name="connsiteX2" fmla="*/ 929709 w 5102068"/>
              <a:gd name="connsiteY2" fmla="*/ 0 h 2804435"/>
              <a:gd name="connsiteX3" fmla="*/ 1343544 w 5102068"/>
              <a:gd name="connsiteY3" fmla="*/ 0 h 2804435"/>
              <a:gd name="connsiteX4" fmla="*/ 1757378 w 5102068"/>
              <a:gd name="connsiteY4" fmla="*/ 0 h 2804435"/>
              <a:gd name="connsiteX5" fmla="*/ 2222233 w 5102068"/>
              <a:gd name="connsiteY5" fmla="*/ 0 h 2804435"/>
              <a:gd name="connsiteX6" fmla="*/ 2738109 w 5102068"/>
              <a:gd name="connsiteY6" fmla="*/ 0 h 2804435"/>
              <a:gd name="connsiteX7" fmla="*/ 3151944 w 5102068"/>
              <a:gd name="connsiteY7" fmla="*/ 0 h 2804435"/>
              <a:gd name="connsiteX8" fmla="*/ 3565777 w 5102068"/>
              <a:gd name="connsiteY8" fmla="*/ 0 h 2804435"/>
              <a:gd name="connsiteX9" fmla="*/ 3979612 w 5102068"/>
              <a:gd name="connsiteY9" fmla="*/ 0 h 2804435"/>
              <a:gd name="connsiteX10" fmla="*/ 4444466 w 5102068"/>
              <a:gd name="connsiteY10" fmla="*/ 0 h 2804435"/>
              <a:gd name="connsiteX11" fmla="*/ 5102068 w 5102068"/>
              <a:gd name="connsiteY11" fmla="*/ 0 h 2804435"/>
              <a:gd name="connsiteX12" fmla="*/ 5102068 w 5102068"/>
              <a:gd name="connsiteY12" fmla="*/ 560886 h 2804435"/>
              <a:gd name="connsiteX13" fmla="*/ 5102068 w 5102068"/>
              <a:gd name="connsiteY13" fmla="*/ 1093728 h 2804435"/>
              <a:gd name="connsiteX14" fmla="*/ 5102068 w 5102068"/>
              <a:gd name="connsiteY14" fmla="*/ 1654616 h 2804435"/>
              <a:gd name="connsiteX15" fmla="*/ 5102068 w 5102068"/>
              <a:gd name="connsiteY15" fmla="*/ 2215502 h 2804435"/>
              <a:gd name="connsiteX16" fmla="*/ 5102068 w 5102068"/>
              <a:gd name="connsiteY16" fmla="*/ 2804435 h 2804435"/>
              <a:gd name="connsiteX17" fmla="*/ 4688232 w 5102068"/>
              <a:gd name="connsiteY17" fmla="*/ 2804435 h 2804435"/>
              <a:gd name="connsiteX18" fmla="*/ 4274398 w 5102068"/>
              <a:gd name="connsiteY18" fmla="*/ 2804435 h 2804435"/>
              <a:gd name="connsiteX19" fmla="*/ 3758522 w 5102068"/>
              <a:gd name="connsiteY19" fmla="*/ 2804435 h 2804435"/>
              <a:gd name="connsiteX20" fmla="*/ 3293668 w 5102068"/>
              <a:gd name="connsiteY20" fmla="*/ 2804435 h 2804435"/>
              <a:gd name="connsiteX21" fmla="*/ 2624729 w 5102068"/>
              <a:gd name="connsiteY21" fmla="*/ 2804435 h 2804435"/>
              <a:gd name="connsiteX22" fmla="*/ 2057833 w 5102068"/>
              <a:gd name="connsiteY22" fmla="*/ 2804435 h 2804435"/>
              <a:gd name="connsiteX23" fmla="*/ 1490937 w 5102068"/>
              <a:gd name="connsiteY23" fmla="*/ 2804435 h 2804435"/>
              <a:gd name="connsiteX24" fmla="*/ 821998 w 5102068"/>
              <a:gd name="connsiteY24" fmla="*/ 2804435 h 2804435"/>
              <a:gd name="connsiteX25" fmla="*/ 0 w 5102068"/>
              <a:gd name="connsiteY25" fmla="*/ 2804435 h 2804435"/>
              <a:gd name="connsiteX26" fmla="*/ 0 w 5102068"/>
              <a:gd name="connsiteY26" fmla="*/ 2299636 h 2804435"/>
              <a:gd name="connsiteX27" fmla="*/ 0 w 5102068"/>
              <a:gd name="connsiteY27" fmla="*/ 1794837 h 2804435"/>
              <a:gd name="connsiteX28" fmla="*/ 0 w 5102068"/>
              <a:gd name="connsiteY28" fmla="*/ 1205906 h 2804435"/>
              <a:gd name="connsiteX29" fmla="*/ 0 w 5102068"/>
              <a:gd name="connsiteY29" fmla="*/ 701108 h 2804435"/>
              <a:gd name="connsiteX30" fmla="*/ 0 w 5102068"/>
              <a:gd name="connsiteY30" fmla="*/ 0 h 2804435"/>
              <a:gd name="connsiteX0" fmla="*/ 0 w 5102068"/>
              <a:gd name="connsiteY0" fmla="*/ 0 h 2804435"/>
              <a:gd name="connsiteX1" fmla="*/ 566896 w 5102068"/>
              <a:gd name="connsiteY1" fmla="*/ 0 h 2804435"/>
              <a:gd name="connsiteX2" fmla="*/ 980730 w 5102068"/>
              <a:gd name="connsiteY2" fmla="*/ 0 h 2804435"/>
              <a:gd name="connsiteX3" fmla="*/ 1547626 w 5102068"/>
              <a:gd name="connsiteY3" fmla="*/ 0 h 2804435"/>
              <a:gd name="connsiteX4" fmla="*/ 2063502 w 5102068"/>
              <a:gd name="connsiteY4" fmla="*/ 0 h 2804435"/>
              <a:gd name="connsiteX5" fmla="*/ 2477337 w 5102068"/>
              <a:gd name="connsiteY5" fmla="*/ 0 h 2804435"/>
              <a:gd name="connsiteX6" fmla="*/ 3095254 w 5102068"/>
              <a:gd name="connsiteY6" fmla="*/ 0 h 2804435"/>
              <a:gd name="connsiteX7" fmla="*/ 3764190 w 5102068"/>
              <a:gd name="connsiteY7" fmla="*/ 0 h 2804435"/>
              <a:gd name="connsiteX8" fmla="*/ 4331088 w 5102068"/>
              <a:gd name="connsiteY8" fmla="*/ 0 h 2804435"/>
              <a:gd name="connsiteX9" fmla="*/ 5102068 w 5102068"/>
              <a:gd name="connsiteY9" fmla="*/ 0 h 2804435"/>
              <a:gd name="connsiteX10" fmla="*/ 5102068 w 5102068"/>
              <a:gd name="connsiteY10" fmla="*/ 588930 h 2804435"/>
              <a:gd name="connsiteX11" fmla="*/ 5102068 w 5102068"/>
              <a:gd name="connsiteY11" fmla="*/ 1065685 h 2804435"/>
              <a:gd name="connsiteX12" fmla="*/ 5102068 w 5102068"/>
              <a:gd name="connsiteY12" fmla="*/ 1542438 h 2804435"/>
              <a:gd name="connsiteX13" fmla="*/ 5102068 w 5102068"/>
              <a:gd name="connsiteY13" fmla="*/ 2103325 h 2804435"/>
              <a:gd name="connsiteX14" fmla="*/ 5102068 w 5102068"/>
              <a:gd name="connsiteY14" fmla="*/ 2804435 h 2804435"/>
              <a:gd name="connsiteX15" fmla="*/ 4484150 w 5102068"/>
              <a:gd name="connsiteY15" fmla="*/ 2804435 h 2804435"/>
              <a:gd name="connsiteX16" fmla="*/ 3917253 w 5102068"/>
              <a:gd name="connsiteY16" fmla="*/ 2804435 h 2804435"/>
              <a:gd name="connsiteX17" fmla="*/ 3248316 w 5102068"/>
              <a:gd name="connsiteY17" fmla="*/ 2804435 h 2804435"/>
              <a:gd name="connsiteX18" fmla="*/ 2783461 w 5102068"/>
              <a:gd name="connsiteY18" fmla="*/ 2804435 h 2804435"/>
              <a:gd name="connsiteX19" fmla="*/ 2216565 w 5102068"/>
              <a:gd name="connsiteY19" fmla="*/ 2804435 h 2804435"/>
              <a:gd name="connsiteX20" fmla="*/ 1547626 w 5102068"/>
              <a:gd name="connsiteY20" fmla="*/ 2804435 h 2804435"/>
              <a:gd name="connsiteX21" fmla="*/ 1082770 w 5102068"/>
              <a:gd name="connsiteY21" fmla="*/ 2804435 h 2804435"/>
              <a:gd name="connsiteX22" fmla="*/ 515874 w 5102068"/>
              <a:gd name="connsiteY22" fmla="*/ 2804435 h 2804435"/>
              <a:gd name="connsiteX23" fmla="*/ 0 w 5102068"/>
              <a:gd name="connsiteY23" fmla="*/ 2804435 h 2804435"/>
              <a:gd name="connsiteX24" fmla="*/ 0 w 5102068"/>
              <a:gd name="connsiteY24" fmla="*/ 2187458 h 2804435"/>
              <a:gd name="connsiteX25" fmla="*/ 0 w 5102068"/>
              <a:gd name="connsiteY25" fmla="*/ 1598526 h 2804435"/>
              <a:gd name="connsiteX26" fmla="*/ 0 w 5102068"/>
              <a:gd name="connsiteY26" fmla="*/ 1093728 h 2804435"/>
              <a:gd name="connsiteX27" fmla="*/ 0 w 5102068"/>
              <a:gd name="connsiteY27" fmla="*/ 532841 h 2804435"/>
              <a:gd name="connsiteX28" fmla="*/ 0 w 5102068"/>
              <a:gd name="connsiteY28" fmla="*/ 0 h 280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2068" h="2804435" fill="none" extrusionOk="0">
                <a:moveTo>
                  <a:pt x="0" y="0"/>
                </a:moveTo>
                <a:cubicBezTo>
                  <a:pt x="229124" y="-39270"/>
                  <a:pt x="311591" y="89714"/>
                  <a:pt x="566896" y="0"/>
                </a:cubicBezTo>
                <a:cubicBezTo>
                  <a:pt x="741562" y="-31607"/>
                  <a:pt x="863611" y="49287"/>
                  <a:pt x="980730" y="0"/>
                </a:cubicBezTo>
                <a:cubicBezTo>
                  <a:pt x="1117713" y="-26482"/>
                  <a:pt x="1292018" y="-11746"/>
                  <a:pt x="1547626" y="0"/>
                </a:cubicBezTo>
                <a:cubicBezTo>
                  <a:pt x="1793653" y="-49741"/>
                  <a:pt x="1815777" y="52808"/>
                  <a:pt x="2063502" y="0"/>
                </a:cubicBezTo>
                <a:cubicBezTo>
                  <a:pt x="2289319" y="-29647"/>
                  <a:pt x="2400204" y="911"/>
                  <a:pt x="2477337" y="0"/>
                </a:cubicBezTo>
                <a:cubicBezTo>
                  <a:pt x="2638728" y="11814"/>
                  <a:pt x="2952254" y="-30408"/>
                  <a:pt x="3095254" y="0"/>
                </a:cubicBezTo>
                <a:cubicBezTo>
                  <a:pt x="3282093" y="-7462"/>
                  <a:pt x="3488815" y="117656"/>
                  <a:pt x="3764190" y="0"/>
                </a:cubicBezTo>
                <a:cubicBezTo>
                  <a:pt x="4076060" y="-17447"/>
                  <a:pt x="4255619" y="24846"/>
                  <a:pt x="4331088" y="0"/>
                </a:cubicBezTo>
                <a:cubicBezTo>
                  <a:pt x="4583379" y="11385"/>
                  <a:pt x="4796689" y="-23913"/>
                  <a:pt x="5102068" y="0"/>
                </a:cubicBezTo>
                <a:cubicBezTo>
                  <a:pt x="5213844" y="179781"/>
                  <a:pt x="5132099" y="352816"/>
                  <a:pt x="5102068" y="588930"/>
                </a:cubicBezTo>
                <a:cubicBezTo>
                  <a:pt x="5099106" y="755910"/>
                  <a:pt x="5099745" y="813466"/>
                  <a:pt x="5102068" y="1065685"/>
                </a:cubicBezTo>
                <a:cubicBezTo>
                  <a:pt x="5136538" y="1267726"/>
                  <a:pt x="5088006" y="1410653"/>
                  <a:pt x="5102068" y="1542438"/>
                </a:cubicBezTo>
                <a:cubicBezTo>
                  <a:pt x="5101440" y="1699299"/>
                  <a:pt x="5043797" y="1889134"/>
                  <a:pt x="5102068" y="2103325"/>
                </a:cubicBezTo>
                <a:cubicBezTo>
                  <a:pt x="5256623" y="2277533"/>
                  <a:pt x="5118314" y="2571075"/>
                  <a:pt x="5102068" y="2804435"/>
                </a:cubicBezTo>
                <a:cubicBezTo>
                  <a:pt x="4923903" y="2827814"/>
                  <a:pt x="4725954" y="2769744"/>
                  <a:pt x="4484150" y="2804435"/>
                </a:cubicBezTo>
                <a:cubicBezTo>
                  <a:pt x="4163046" y="2790308"/>
                  <a:pt x="4070372" y="2754350"/>
                  <a:pt x="3917253" y="2804435"/>
                </a:cubicBezTo>
                <a:cubicBezTo>
                  <a:pt x="3816511" y="2811380"/>
                  <a:pt x="3538277" y="2766740"/>
                  <a:pt x="3248316" y="2804435"/>
                </a:cubicBezTo>
                <a:cubicBezTo>
                  <a:pt x="3013550" y="2818055"/>
                  <a:pt x="2956602" y="2765847"/>
                  <a:pt x="2783461" y="2804435"/>
                </a:cubicBezTo>
                <a:cubicBezTo>
                  <a:pt x="2709117" y="2854351"/>
                  <a:pt x="2477269" y="2705901"/>
                  <a:pt x="2216565" y="2804435"/>
                </a:cubicBezTo>
                <a:cubicBezTo>
                  <a:pt x="1993291" y="2876983"/>
                  <a:pt x="1722528" y="2802017"/>
                  <a:pt x="1547626" y="2804435"/>
                </a:cubicBezTo>
                <a:cubicBezTo>
                  <a:pt x="1362561" y="2860720"/>
                  <a:pt x="1277160" y="2750232"/>
                  <a:pt x="1082770" y="2804435"/>
                </a:cubicBezTo>
                <a:cubicBezTo>
                  <a:pt x="925112" y="2869904"/>
                  <a:pt x="658979" y="2732434"/>
                  <a:pt x="515874" y="2804435"/>
                </a:cubicBezTo>
                <a:cubicBezTo>
                  <a:pt x="338635" y="2872342"/>
                  <a:pt x="198131" y="2725298"/>
                  <a:pt x="0" y="2804435"/>
                </a:cubicBezTo>
                <a:cubicBezTo>
                  <a:pt x="-145711" y="2573668"/>
                  <a:pt x="34476" y="2482305"/>
                  <a:pt x="0" y="2187458"/>
                </a:cubicBezTo>
                <a:cubicBezTo>
                  <a:pt x="-60994" y="1913586"/>
                  <a:pt x="-13828" y="1856280"/>
                  <a:pt x="0" y="1598526"/>
                </a:cubicBezTo>
                <a:cubicBezTo>
                  <a:pt x="-29046" y="1352273"/>
                  <a:pt x="70077" y="1181070"/>
                  <a:pt x="0" y="1093728"/>
                </a:cubicBezTo>
                <a:cubicBezTo>
                  <a:pt x="-12498" y="910909"/>
                  <a:pt x="4125" y="712699"/>
                  <a:pt x="0" y="532841"/>
                </a:cubicBezTo>
                <a:cubicBezTo>
                  <a:pt x="-4857" y="284733"/>
                  <a:pt x="51132" y="260792"/>
                  <a:pt x="0" y="0"/>
                </a:cubicBezTo>
                <a:close/>
              </a:path>
              <a:path w="5102068" h="2804435" stroke="0" extrusionOk="0">
                <a:moveTo>
                  <a:pt x="0" y="0"/>
                </a:moveTo>
                <a:cubicBezTo>
                  <a:pt x="49006" y="-63094"/>
                  <a:pt x="270287" y="67112"/>
                  <a:pt x="413834" y="0"/>
                </a:cubicBezTo>
                <a:cubicBezTo>
                  <a:pt x="454378" y="-45712"/>
                  <a:pt x="618915" y="24472"/>
                  <a:pt x="929709" y="0"/>
                </a:cubicBezTo>
                <a:cubicBezTo>
                  <a:pt x="1078187" y="-48256"/>
                  <a:pt x="1204165" y="54929"/>
                  <a:pt x="1343544" y="0"/>
                </a:cubicBezTo>
                <a:cubicBezTo>
                  <a:pt x="1447571" y="-12539"/>
                  <a:pt x="1681253" y="49732"/>
                  <a:pt x="1757378" y="0"/>
                </a:cubicBezTo>
                <a:cubicBezTo>
                  <a:pt x="1841152" y="-30771"/>
                  <a:pt x="2123263" y="34034"/>
                  <a:pt x="2222233" y="0"/>
                </a:cubicBezTo>
                <a:cubicBezTo>
                  <a:pt x="2334367" y="-20896"/>
                  <a:pt x="2424181" y="7839"/>
                  <a:pt x="2738109" y="0"/>
                </a:cubicBezTo>
                <a:cubicBezTo>
                  <a:pt x="2987434" y="186"/>
                  <a:pt x="3042538" y="25024"/>
                  <a:pt x="3151944" y="0"/>
                </a:cubicBezTo>
                <a:cubicBezTo>
                  <a:pt x="3281837" y="-2723"/>
                  <a:pt x="3398286" y="-1629"/>
                  <a:pt x="3565777" y="0"/>
                </a:cubicBezTo>
                <a:cubicBezTo>
                  <a:pt x="3648709" y="-7808"/>
                  <a:pt x="3901833" y="36036"/>
                  <a:pt x="3979612" y="0"/>
                </a:cubicBezTo>
                <a:cubicBezTo>
                  <a:pt x="4090348" y="14510"/>
                  <a:pt x="4197571" y="-40448"/>
                  <a:pt x="4444466" y="0"/>
                </a:cubicBezTo>
                <a:cubicBezTo>
                  <a:pt x="4578840" y="46666"/>
                  <a:pt x="4853244" y="10839"/>
                  <a:pt x="5102068" y="0"/>
                </a:cubicBezTo>
                <a:cubicBezTo>
                  <a:pt x="5133002" y="278941"/>
                  <a:pt x="5100178" y="300357"/>
                  <a:pt x="5102068" y="560886"/>
                </a:cubicBezTo>
                <a:cubicBezTo>
                  <a:pt x="5132905" y="818157"/>
                  <a:pt x="5062324" y="874882"/>
                  <a:pt x="5102068" y="1093728"/>
                </a:cubicBezTo>
                <a:cubicBezTo>
                  <a:pt x="5062749" y="1294950"/>
                  <a:pt x="5043028" y="1458643"/>
                  <a:pt x="5102068" y="1654616"/>
                </a:cubicBezTo>
                <a:cubicBezTo>
                  <a:pt x="5092314" y="1851312"/>
                  <a:pt x="5087656" y="1922525"/>
                  <a:pt x="5102068" y="2215502"/>
                </a:cubicBezTo>
                <a:cubicBezTo>
                  <a:pt x="5182690" y="2471584"/>
                  <a:pt x="5002833" y="2563866"/>
                  <a:pt x="5102068" y="2804435"/>
                </a:cubicBezTo>
                <a:cubicBezTo>
                  <a:pt x="5044092" y="2804905"/>
                  <a:pt x="4779101" y="2764354"/>
                  <a:pt x="4688232" y="2804435"/>
                </a:cubicBezTo>
                <a:cubicBezTo>
                  <a:pt x="4545496" y="2832249"/>
                  <a:pt x="4365210" y="2787730"/>
                  <a:pt x="4274398" y="2804435"/>
                </a:cubicBezTo>
                <a:cubicBezTo>
                  <a:pt x="4139684" y="2905486"/>
                  <a:pt x="3966996" y="2702089"/>
                  <a:pt x="3758522" y="2804435"/>
                </a:cubicBezTo>
                <a:cubicBezTo>
                  <a:pt x="3495998" y="2859592"/>
                  <a:pt x="3426854" y="2811520"/>
                  <a:pt x="3293668" y="2804435"/>
                </a:cubicBezTo>
                <a:cubicBezTo>
                  <a:pt x="3072854" y="2862624"/>
                  <a:pt x="2973133" y="2812313"/>
                  <a:pt x="2624729" y="2804435"/>
                </a:cubicBezTo>
                <a:cubicBezTo>
                  <a:pt x="2368799" y="2867139"/>
                  <a:pt x="2312985" y="2730531"/>
                  <a:pt x="2057833" y="2804435"/>
                </a:cubicBezTo>
                <a:cubicBezTo>
                  <a:pt x="1820332" y="2881939"/>
                  <a:pt x="1728221" y="2724262"/>
                  <a:pt x="1490937" y="2804435"/>
                </a:cubicBezTo>
                <a:cubicBezTo>
                  <a:pt x="1343551" y="2915690"/>
                  <a:pt x="998664" y="2776903"/>
                  <a:pt x="821998" y="2804435"/>
                </a:cubicBezTo>
                <a:cubicBezTo>
                  <a:pt x="549818" y="2914032"/>
                  <a:pt x="343382" y="2640516"/>
                  <a:pt x="0" y="2804435"/>
                </a:cubicBezTo>
                <a:cubicBezTo>
                  <a:pt x="25805" y="2612450"/>
                  <a:pt x="54230" y="2488176"/>
                  <a:pt x="0" y="2299636"/>
                </a:cubicBezTo>
                <a:cubicBezTo>
                  <a:pt x="-52464" y="2082906"/>
                  <a:pt x="114788" y="1963103"/>
                  <a:pt x="0" y="1794837"/>
                </a:cubicBezTo>
                <a:cubicBezTo>
                  <a:pt x="-80229" y="1619676"/>
                  <a:pt x="46684" y="1377109"/>
                  <a:pt x="0" y="1205906"/>
                </a:cubicBezTo>
                <a:cubicBezTo>
                  <a:pt x="-44698" y="986927"/>
                  <a:pt x="-23140" y="845392"/>
                  <a:pt x="0" y="701108"/>
                </a:cubicBezTo>
                <a:cubicBezTo>
                  <a:pt x="-52673" y="561794"/>
                  <a:pt x="25565" y="141041"/>
                  <a:pt x="0" y="0"/>
                </a:cubicBezTo>
                <a:close/>
              </a:path>
              <a:path w="5102068" h="2804435" fill="none" stroke="0" extrusionOk="0">
                <a:moveTo>
                  <a:pt x="0" y="0"/>
                </a:moveTo>
                <a:cubicBezTo>
                  <a:pt x="256018" y="-71418"/>
                  <a:pt x="343352" y="68705"/>
                  <a:pt x="566896" y="0"/>
                </a:cubicBezTo>
                <a:cubicBezTo>
                  <a:pt x="761882" y="-81829"/>
                  <a:pt x="803558" y="18215"/>
                  <a:pt x="980730" y="0"/>
                </a:cubicBezTo>
                <a:cubicBezTo>
                  <a:pt x="1155518" y="-6228"/>
                  <a:pt x="1240004" y="11301"/>
                  <a:pt x="1547626" y="0"/>
                </a:cubicBezTo>
                <a:cubicBezTo>
                  <a:pt x="1842354" y="-51343"/>
                  <a:pt x="1851070" y="69751"/>
                  <a:pt x="2063502" y="0"/>
                </a:cubicBezTo>
                <a:cubicBezTo>
                  <a:pt x="2281538" y="-41477"/>
                  <a:pt x="2381899" y="-24784"/>
                  <a:pt x="2477337" y="0"/>
                </a:cubicBezTo>
                <a:cubicBezTo>
                  <a:pt x="2574189" y="-3501"/>
                  <a:pt x="2978381" y="23548"/>
                  <a:pt x="3095254" y="0"/>
                </a:cubicBezTo>
                <a:cubicBezTo>
                  <a:pt x="3252726" y="21141"/>
                  <a:pt x="3459569" y="53833"/>
                  <a:pt x="3764190" y="0"/>
                </a:cubicBezTo>
                <a:cubicBezTo>
                  <a:pt x="4082733" y="-37311"/>
                  <a:pt x="4219449" y="52487"/>
                  <a:pt x="4331088" y="0"/>
                </a:cubicBezTo>
                <a:cubicBezTo>
                  <a:pt x="4520482" y="-44913"/>
                  <a:pt x="4776956" y="45514"/>
                  <a:pt x="5102068" y="0"/>
                </a:cubicBezTo>
                <a:cubicBezTo>
                  <a:pt x="5201373" y="230460"/>
                  <a:pt x="5103349" y="436201"/>
                  <a:pt x="5102068" y="588930"/>
                </a:cubicBezTo>
                <a:cubicBezTo>
                  <a:pt x="5121539" y="778269"/>
                  <a:pt x="5073070" y="834113"/>
                  <a:pt x="5102068" y="1065685"/>
                </a:cubicBezTo>
                <a:cubicBezTo>
                  <a:pt x="5113901" y="1309574"/>
                  <a:pt x="5053562" y="1360629"/>
                  <a:pt x="5102068" y="1542438"/>
                </a:cubicBezTo>
                <a:cubicBezTo>
                  <a:pt x="5075425" y="1718642"/>
                  <a:pt x="5044240" y="1924491"/>
                  <a:pt x="5102068" y="2103325"/>
                </a:cubicBezTo>
                <a:cubicBezTo>
                  <a:pt x="5187917" y="2290889"/>
                  <a:pt x="5083902" y="2553557"/>
                  <a:pt x="5102068" y="2804435"/>
                </a:cubicBezTo>
                <a:cubicBezTo>
                  <a:pt x="4900384" y="2830143"/>
                  <a:pt x="4803999" y="2805340"/>
                  <a:pt x="4484150" y="2804435"/>
                </a:cubicBezTo>
                <a:cubicBezTo>
                  <a:pt x="4178089" y="2840993"/>
                  <a:pt x="4100620" y="2771513"/>
                  <a:pt x="3917253" y="2804435"/>
                </a:cubicBezTo>
                <a:cubicBezTo>
                  <a:pt x="3673413" y="2848591"/>
                  <a:pt x="3525379" y="2888440"/>
                  <a:pt x="3248316" y="2804435"/>
                </a:cubicBezTo>
                <a:cubicBezTo>
                  <a:pt x="3065014" y="2828096"/>
                  <a:pt x="2949164" y="2795794"/>
                  <a:pt x="2783461" y="2804435"/>
                </a:cubicBezTo>
                <a:cubicBezTo>
                  <a:pt x="2573328" y="2793693"/>
                  <a:pt x="2404427" y="2675667"/>
                  <a:pt x="2216565" y="2804435"/>
                </a:cubicBezTo>
                <a:cubicBezTo>
                  <a:pt x="2058834" y="2830775"/>
                  <a:pt x="1794755" y="2807600"/>
                  <a:pt x="1547626" y="2804435"/>
                </a:cubicBezTo>
                <a:cubicBezTo>
                  <a:pt x="1334664" y="2864841"/>
                  <a:pt x="1210424" y="2754008"/>
                  <a:pt x="1082770" y="2804435"/>
                </a:cubicBezTo>
                <a:cubicBezTo>
                  <a:pt x="845521" y="2852760"/>
                  <a:pt x="700262" y="2745703"/>
                  <a:pt x="515874" y="2804435"/>
                </a:cubicBezTo>
                <a:cubicBezTo>
                  <a:pt x="308897" y="2876748"/>
                  <a:pt x="154190" y="2786461"/>
                  <a:pt x="0" y="2804435"/>
                </a:cubicBezTo>
                <a:cubicBezTo>
                  <a:pt x="-29831" y="2578853"/>
                  <a:pt x="48623" y="2486315"/>
                  <a:pt x="0" y="2187458"/>
                </a:cubicBezTo>
                <a:cubicBezTo>
                  <a:pt x="-73667" y="1891177"/>
                  <a:pt x="26031" y="1827523"/>
                  <a:pt x="0" y="1598526"/>
                </a:cubicBezTo>
                <a:cubicBezTo>
                  <a:pt x="-28543" y="1380980"/>
                  <a:pt x="4741" y="1253098"/>
                  <a:pt x="0" y="1093728"/>
                </a:cubicBezTo>
                <a:cubicBezTo>
                  <a:pt x="-4034" y="1002590"/>
                  <a:pt x="15660" y="746183"/>
                  <a:pt x="0" y="532841"/>
                </a:cubicBezTo>
                <a:cubicBezTo>
                  <a:pt x="4095" y="326495"/>
                  <a:pt x="43966" y="249741"/>
                  <a:pt x="0" y="0"/>
                </a:cubicBezTo>
                <a:close/>
              </a:path>
              <a:path w="5102068" h="2804435" fill="none" stroke="0" extrusionOk="0">
                <a:moveTo>
                  <a:pt x="0" y="0"/>
                </a:moveTo>
                <a:cubicBezTo>
                  <a:pt x="225035" y="-41392"/>
                  <a:pt x="296917" y="86771"/>
                  <a:pt x="566896" y="0"/>
                </a:cubicBezTo>
                <a:cubicBezTo>
                  <a:pt x="751859" y="-57937"/>
                  <a:pt x="834112" y="30796"/>
                  <a:pt x="980730" y="0"/>
                </a:cubicBezTo>
                <a:cubicBezTo>
                  <a:pt x="1152723" y="-12016"/>
                  <a:pt x="1268711" y="-17291"/>
                  <a:pt x="1547626" y="0"/>
                </a:cubicBezTo>
                <a:cubicBezTo>
                  <a:pt x="1815543" y="-49446"/>
                  <a:pt x="1846090" y="54946"/>
                  <a:pt x="2063502" y="0"/>
                </a:cubicBezTo>
                <a:cubicBezTo>
                  <a:pt x="2268775" y="-26630"/>
                  <a:pt x="2403259" y="-12923"/>
                  <a:pt x="2477337" y="0"/>
                </a:cubicBezTo>
                <a:cubicBezTo>
                  <a:pt x="2627516" y="10561"/>
                  <a:pt x="2984265" y="13659"/>
                  <a:pt x="3095254" y="0"/>
                </a:cubicBezTo>
                <a:cubicBezTo>
                  <a:pt x="3275450" y="6940"/>
                  <a:pt x="3422515" y="52898"/>
                  <a:pt x="3764190" y="0"/>
                </a:cubicBezTo>
                <a:cubicBezTo>
                  <a:pt x="4056596" y="-25470"/>
                  <a:pt x="4236784" y="40255"/>
                  <a:pt x="4331088" y="0"/>
                </a:cubicBezTo>
                <a:cubicBezTo>
                  <a:pt x="4517843" y="-57879"/>
                  <a:pt x="4786466" y="-12238"/>
                  <a:pt x="5102068" y="0"/>
                </a:cubicBezTo>
                <a:cubicBezTo>
                  <a:pt x="5238397" y="222448"/>
                  <a:pt x="5147378" y="387381"/>
                  <a:pt x="5102068" y="588930"/>
                </a:cubicBezTo>
                <a:cubicBezTo>
                  <a:pt x="5105988" y="778831"/>
                  <a:pt x="5083317" y="811920"/>
                  <a:pt x="5102068" y="1065685"/>
                </a:cubicBezTo>
                <a:cubicBezTo>
                  <a:pt x="5103555" y="1297667"/>
                  <a:pt x="5077555" y="1395949"/>
                  <a:pt x="5102068" y="1542438"/>
                </a:cubicBezTo>
                <a:cubicBezTo>
                  <a:pt x="5125673" y="1706791"/>
                  <a:pt x="5045095" y="1909206"/>
                  <a:pt x="5102068" y="2103325"/>
                </a:cubicBezTo>
                <a:cubicBezTo>
                  <a:pt x="5208707" y="2294257"/>
                  <a:pt x="5077498" y="2606499"/>
                  <a:pt x="5102068" y="2804435"/>
                </a:cubicBezTo>
                <a:cubicBezTo>
                  <a:pt x="4908624" y="2813639"/>
                  <a:pt x="4748509" y="2778792"/>
                  <a:pt x="4484150" y="2804435"/>
                </a:cubicBezTo>
                <a:cubicBezTo>
                  <a:pt x="4173846" y="2766349"/>
                  <a:pt x="4074856" y="2768542"/>
                  <a:pt x="3917253" y="2804435"/>
                </a:cubicBezTo>
                <a:cubicBezTo>
                  <a:pt x="3732226" y="2820284"/>
                  <a:pt x="3547956" y="2824398"/>
                  <a:pt x="3248316" y="2804435"/>
                </a:cubicBezTo>
                <a:cubicBezTo>
                  <a:pt x="3034030" y="2826741"/>
                  <a:pt x="2944167" y="2776097"/>
                  <a:pt x="2783461" y="2804435"/>
                </a:cubicBezTo>
                <a:cubicBezTo>
                  <a:pt x="2662699" y="2845000"/>
                  <a:pt x="2421008" y="2727068"/>
                  <a:pt x="2216565" y="2804435"/>
                </a:cubicBezTo>
                <a:cubicBezTo>
                  <a:pt x="2040514" y="2887622"/>
                  <a:pt x="1755023" y="2778932"/>
                  <a:pt x="1547626" y="2804435"/>
                </a:cubicBezTo>
                <a:cubicBezTo>
                  <a:pt x="1386802" y="2841499"/>
                  <a:pt x="1265833" y="2751205"/>
                  <a:pt x="1082770" y="2804435"/>
                </a:cubicBezTo>
                <a:cubicBezTo>
                  <a:pt x="875847" y="2857933"/>
                  <a:pt x="684648" y="2736157"/>
                  <a:pt x="515874" y="2804435"/>
                </a:cubicBezTo>
                <a:cubicBezTo>
                  <a:pt x="335701" y="2858736"/>
                  <a:pt x="176301" y="2795637"/>
                  <a:pt x="0" y="2804435"/>
                </a:cubicBezTo>
                <a:cubicBezTo>
                  <a:pt x="-78907" y="2568322"/>
                  <a:pt x="56284" y="2479550"/>
                  <a:pt x="0" y="2187458"/>
                </a:cubicBezTo>
                <a:cubicBezTo>
                  <a:pt x="-62008" y="1902047"/>
                  <a:pt x="12187" y="1841590"/>
                  <a:pt x="0" y="1598526"/>
                </a:cubicBezTo>
                <a:cubicBezTo>
                  <a:pt x="-26560" y="1371057"/>
                  <a:pt x="56184" y="1192785"/>
                  <a:pt x="0" y="1093728"/>
                </a:cubicBezTo>
                <a:cubicBezTo>
                  <a:pt x="-22041" y="948044"/>
                  <a:pt x="4930" y="714330"/>
                  <a:pt x="0" y="532841"/>
                </a:cubicBezTo>
                <a:cubicBezTo>
                  <a:pt x="-3654" y="295800"/>
                  <a:pt x="52633" y="255186"/>
                  <a:pt x="0" y="0"/>
                </a:cubicBezTo>
                <a:close/>
              </a:path>
            </a:pathLst>
          </a:custGeom>
          <a:solidFill>
            <a:schemeClr val="bg1"/>
          </a:solidFill>
          <a:ln w="19050">
            <a:solidFill>
              <a:schemeClr val="tx1">
                <a:lumMod val="50000"/>
                <a:lumOff val="50000"/>
              </a:schemeClr>
            </a:solidFill>
            <a:extLst>
              <a:ext uri="{C807C97D-BFC1-408E-A445-0C87EB9F89A2}">
                <ask:lineSketchStyleProps xmlns:ask="http://schemas.microsoft.com/office/drawing/2018/sketchyshapes" sd="166761993">
                  <a:custGeom>
                    <a:avLst/>
                    <a:gdLst>
                      <a:gd name="connsiteX0" fmla="*/ 0 w 3826551"/>
                      <a:gd name="connsiteY0" fmla="*/ 0 h 2103326"/>
                      <a:gd name="connsiteX1" fmla="*/ 425172 w 3826551"/>
                      <a:gd name="connsiteY1" fmla="*/ 0 h 2103326"/>
                      <a:gd name="connsiteX2" fmla="*/ 735548 w 3826551"/>
                      <a:gd name="connsiteY2" fmla="*/ 0 h 2103326"/>
                      <a:gd name="connsiteX3" fmla="*/ 1160720 w 3826551"/>
                      <a:gd name="connsiteY3" fmla="*/ 0 h 2103326"/>
                      <a:gd name="connsiteX4" fmla="*/ 1547627 w 3826551"/>
                      <a:gd name="connsiteY4" fmla="*/ 0 h 2103326"/>
                      <a:gd name="connsiteX5" fmla="*/ 1858003 w 3826551"/>
                      <a:gd name="connsiteY5" fmla="*/ 0 h 2103326"/>
                      <a:gd name="connsiteX6" fmla="*/ 2321441 w 3826551"/>
                      <a:gd name="connsiteY6" fmla="*/ 0 h 2103326"/>
                      <a:gd name="connsiteX7" fmla="*/ 2823143 w 3826551"/>
                      <a:gd name="connsiteY7" fmla="*/ 0 h 2103326"/>
                      <a:gd name="connsiteX8" fmla="*/ 3248316 w 3826551"/>
                      <a:gd name="connsiteY8" fmla="*/ 0 h 2103326"/>
                      <a:gd name="connsiteX9" fmla="*/ 3826551 w 3826551"/>
                      <a:gd name="connsiteY9" fmla="*/ 0 h 2103326"/>
                      <a:gd name="connsiteX10" fmla="*/ 3826551 w 3826551"/>
                      <a:gd name="connsiteY10" fmla="*/ 441698 h 2103326"/>
                      <a:gd name="connsiteX11" fmla="*/ 3826551 w 3826551"/>
                      <a:gd name="connsiteY11" fmla="*/ 799264 h 2103326"/>
                      <a:gd name="connsiteX12" fmla="*/ 3826551 w 3826551"/>
                      <a:gd name="connsiteY12" fmla="*/ 1156829 h 2103326"/>
                      <a:gd name="connsiteX13" fmla="*/ 3826551 w 3826551"/>
                      <a:gd name="connsiteY13" fmla="*/ 1577494 h 2103326"/>
                      <a:gd name="connsiteX14" fmla="*/ 3826551 w 3826551"/>
                      <a:gd name="connsiteY14" fmla="*/ 2103326 h 2103326"/>
                      <a:gd name="connsiteX15" fmla="*/ 3363113 w 3826551"/>
                      <a:gd name="connsiteY15" fmla="*/ 2103326 h 2103326"/>
                      <a:gd name="connsiteX16" fmla="*/ 2937940 w 3826551"/>
                      <a:gd name="connsiteY16" fmla="*/ 2103326 h 2103326"/>
                      <a:gd name="connsiteX17" fmla="*/ 2436237 w 3826551"/>
                      <a:gd name="connsiteY17" fmla="*/ 2103326 h 2103326"/>
                      <a:gd name="connsiteX18" fmla="*/ 2087596 w 3826551"/>
                      <a:gd name="connsiteY18" fmla="*/ 2103326 h 2103326"/>
                      <a:gd name="connsiteX19" fmla="*/ 1662424 w 3826551"/>
                      <a:gd name="connsiteY19" fmla="*/ 2103326 h 2103326"/>
                      <a:gd name="connsiteX20" fmla="*/ 1160720 w 3826551"/>
                      <a:gd name="connsiteY20" fmla="*/ 2103326 h 2103326"/>
                      <a:gd name="connsiteX21" fmla="*/ 812078 w 3826551"/>
                      <a:gd name="connsiteY21" fmla="*/ 2103326 h 2103326"/>
                      <a:gd name="connsiteX22" fmla="*/ 386906 w 3826551"/>
                      <a:gd name="connsiteY22" fmla="*/ 2103326 h 2103326"/>
                      <a:gd name="connsiteX23" fmla="*/ 0 w 3826551"/>
                      <a:gd name="connsiteY23" fmla="*/ 2103326 h 2103326"/>
                      <a:gd name="connsiteX24" fmla="*/ 0 w 3826551"/>
                      <a:gd name="connsiteY24" fmla="*/ 1640594 h 2103326"/>
                      <a:gd name="connsiteX25" fmla="*/ 0 w 3826551"/>
                      <a:gd name="connsiteY25" fmla="*/ 1198895 h 2103326"/>
                      <a:gd name="connsiteX26" fmla="*/ 0 w 3826551"/>
                      <a:gd name="connsiteY26" fmla="*/ 820296 h 2103326"/>
                      <a:gd name="connsiteX27" fmla="*/ 0 w 3826551"/>
                      <a:gd name="connsiteY27" fmla="*/ 399631 h 2103326"/>
                      <a:gd name="connsiteX28" fmla="*/ 0 w 3826551"/>
                      <a:gd name="connsiteY28" fmla="*/ 0 h 2103326"/>
                      <a:gd name="connsiteX0" fmla="*/ 0 w 3826551"/>
                      <a:gd name="connsiteY0" fmla="*/ 0 h 2103326"/>
                      <a:gd name="connsiteX1" fmla="*/ 310376 w 3826551"/>
                      <a:gd name="connsiteY1" fmla="*/ 0 h 2103326"/>
                      <a:gd name="connsiteX2" fmla="*/ 697282 w 3826551"/>
                      <a:gd name="connsiteY2" fmla="*/ 0 h 2103326"/>
                      <a:gd name="connsiteX3" fmla="*/ 1007658 w 3826551"/>
                      <a:gd name="connsiteY3" fmla="*/ 0 h 2103326"/>
                      <a:gd name="connsiteX4" fmla="*/ 1318034 w 3826551"/>
                      <a:gd name="connsiteY4" fmla="*/ 0 h 2103326"/>
                      <a:gd name="connsiteX5" fmla="*/ 1666675 w 3826551"/>
                      <a:gd name="connsiteY5" fmla="*/ 0 h 2103326"/>
                      <a:gd name="connsiteX6" fmla="*/ 2053582 w 3826551"/>
                      <a:gd name="connsiteY6" fmla="*/ 0 h 2103326"/>
                      <a:gd name="connsiteX7" fmla="*/ 2363958 w 3826551"/>
                      <a:gd name="connsiteY7" fmla="*/ 0 h 2103326"/>
                      <a:gd name="connsiteX8" fmla="*/ 2674333 w 3826551"/>
                      <a:gd name="connsiteY8" fmla="*/ 0 h 2103326"/>
                      <a:gd name="connsiteX9" fmla="*/ 2984709 w 3826551"/>
                      <a:gd name="connsiteY9" fmla="*/ 0 h 2103326"/>
                      <a:gd name="connsiteX10" fmla="*/ 3333350 w 3826551"/>
                      <a:gd name="connsiteY10" fmla="*/ 0 h 2103326"/>
                      <a:gd name="connsiteX11" fmla="*/ 3826551 w 3826551"/>
                      <a:gd name="connsiteY11" fmla="*/ 0 h 2103326"/>
                      <a:gd name="connsiteX12" fmla="*/ 3826551 w 3826551"/>
                      <a:gd name="connsiteY12" fmla="*/ 420665 h 2103326"/>
                      <a:gd name="connsiteX13" fmla="*/ 3826551 w 3826551"/>
                      <a:gd name="connsiteY13" fmla="*/ 820296 h 2103326"/>
                      <a:gd name="connsiteX14" fmla="*/ 3826551 w 3826551"/>
                      <a:gd name="connsiteY14" fmla="*/ 1240962 h 2103326"/>
                      <a:gd name="connsiteX15" fmla="*/ 3826551 w 3826551"/>
                      <a:gd name="connsiteY15" fmla="*/ 1661627 h 2103326"/>
                      <a:gd name="connsiteX16" fmla="*/ 3826551 w 3826551"/>
                      <a:gd name="connsiteY16" fmla="*/ 2103326 h 2103326"/>
                      <a:gd name="connsiteX17" fmla="*/ 3516174 w 3826551"/>
                      <a:gd name="connsiteY17" fmla="*/ 2103326 h 2103326"/>
                      <a:gd name="connsiteX18" fmla="*/ 3205799 w 3826551"/>
                      <a:gd name="connsiteY18" fmla="*/ 2103326 h 2103326"/>
                      <a:gd name="connsiteX19" fmla="*/ 2818892 w 3826551"/>
                      <a:gd name="connsiteY19" fmla="*/ 2103326 h 2103326"/>
                      <a:gd name="connsiteX20" fmla="*/ 2470251 w 3826551"/>
                      <a:gd name="connsiteY20" fmla="*/ 2103326 h 2103326"/>
                      <a:gd name="connsiteX21" fmla="*/ 1968547 w 3826551"/>
                      <a:gd name="connsiteY21" fmla="*/ 2103326 h 2103326"/>
                      <a:gd name="connsiteX22" fmla="*/ 1543375 w 3826551"/>
                      <a:gd name="connsiteY22" fmla="*/ 2103326 h 2103326"/>
                      <a:gd name="connsiteX23" fmla="*/ 1118203 w 3826551"/>
                      <a:gd name="connsiteY23" fmla="*/ 2103326 h 2103326"/>
                      <a:gd name="connsiteX24" fmla="*/ 616499 w 3826551"/>
                      <a:gd name="connsiteY24" fmla="*/ 2103326 h 2103326"/>
                      <a:gd name="connsiteX25" fmla="*/ 0 w 3826551"/>
                      <a:gd name="connsiteY25" fmla="*/ 2103326 h 2103326"/>
                      <a:gd name="connsiteX26" fmla="*/ 0 w 3826551"/>
                      <a:gd name="connsiteY26" fmla="*/ 1724727 h 2103326"/>
                      <a:gd name="connsiteX27" fmla="*/ 0 w 3826551"/>
                      <a:gd name="connsiteY27" fmla="*/ 1346128 h 2103326"/>
                      <a:gd name="connsiteX28" fmla="*/ 0 w 3826551"/>
                      <a:gd name="connsiteY28" fmla="*/ 904430 h 2103326"/>
                      <a:gd name="connsiteX29" fmla="*/ 0 w 3826551"/>
                      <a:gd name="connsiteY29" fmla="*/ 525831 h 2103326"/>
                      <a:gd name="connsiteX30" fmla="*/ 0 w 3826551"/>
                      <a:gd name="connsiteY30" fmla="*/ 0 h 21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26551" h="2103326" fill="none" extrusionOk="0">
                        <a:moveTo>
                          <a:pt x="0" y="0"/>
                        </a:moveTo>
                        <a:cubicBezTo>
                          <a:pt x="166769" y="-26561"/>
                          <a:pt x="246175" y="59861"/>
                          <a:pt x="425172" y="0"/>
                        </a:cubicBezTo>
                        <a:cubicBezTo>
                          <a:pt x="565156" y="-32469"/>
                          <a:pt x="637273" y="23682"/>
                          <a:pt x="735548" y="0"/>
                        </a:cubicBezTo>
                        <a:cubicBezTo>
                          <a:pt x="839832" y="-17442"/>
                          <a:pt x="967244" y="-3884"/>
                          <a:pt x="1160720" y="0"/>
                        </a:cubicBezTo>
                        <a:cubicBezTo>
                          <a:pt x="1356238" y="-28322"/>
                          <a:pt x="1369713" y="41642"/>
                          <a:pt x="1547627" y="0"/>
                        </a:cubicBezTo>
                        <a:cubicBezTo>
                          <a:pt x="1717321" y="-26778"/>
                          <a:pt x="1793891" y="768"/>
                          <a:pt x="1858003" y="0"/>
                        </a:cubicBezTo>
                        <a:cubicBezTo>
                          <a:pt x="1951175" y="3294"/>
                          <a:pt x="2219598" y="-3464"/>
                          <a:pt x="2321441" y="0"/>
                        </a:cubicBezTo>
                        <a:cubicBezTo>
                          <a:pt x="2455052" y="-6099"/>
                          <a:pt x="2610961" y="42520"/>
                          <a:pt x="2823143" y="0"/>
                        </a:cubicBezTo>
                        <a:cubicBezTo>
                          <a:pt x="3040787" y="-19036"/>
                          <a:pt x="3175417" y="24809"/>
                          <a:pt x="3248316" y="0"/>
                        </a:cubicBezTo>
                        <a:cubicBezTo>
                          <a:pt x="3394047" y="-11262"/>
                          <a:pt x="3608328" y="-4515"/>
                          <a:pt x="3826551" y="0"/>
                        </a:cubicBezTo>
                        <a:cubicBezTo>
                          <a:pt x="3902220" y="138575"/>
                          <a:pt x="3840218" y="277785"/>
                          <a:pt x="3826551" y="441698"/>
                        </a:cubicBezTo>
                        <a:cubicBezTo>
                          <a:pt x="3829100" y="573610"/>
                          <a:pt x="3816440" y="620636"/>
                          <a:pt x="3826551" y="799264"/>
                        </a:cubicBezTo>
                        <a:cubicBezTo>
                          <a:pt x="3845707" y="965214"/>
                          <a:pt x="3808360" y="1049001"/>
                          <a:pt x="3826551" y="1156829"/>
                        </a:cubicBezTo>
                        <a:cubicBezTo>
                          <a:pt x="3851277" y="1279504"/>
                          <a:pt x="3780859" y="1423269"/>
                          <a:pt x="3826551" y="1577494"/>
                        </a:cubicBezTo>
                        <a:cubicBezTo>
                          <a:pt x="3901191" y="1717363"/>
                          <a:pt x="3813260" y="1904717"/>
                          <a:pt x="3826551" y="2103326"/>
                        </a:cubicBezTo>
                        <a:cubicBezTo>
                          <a:pt x="3689272" y="2122236"/>
                          <a:pt x="3566017" y="2085723"/>
                          <a:pt x="3363113" y="2103326"/>
                        </a:cubicBezTo>
                        <a:cubicBezTo>
                          <a:pt x="3128120" y="2099745"/>
                          <a:pt x="3047892" y="2075461"/>
                          <a:pt x="2937940" y="2103326"/>
                        </a:cubicBezTo>
                        <a:cubicBezTo>
                          <a:pt x="2851795" y="2113895"/>
                          <a:pt x="2627248" y="2086611"/>
                          <a:pt x="2436237" y="2103326"/>
                        </a:cubicBezTo>
                        <a:cubicBezTo>
                          <a:pt x="2265343" y="2111271"/>
                          <a:pt x="2216731" y="2078377"/>
                          <a:pt x="2087596" y="2103326"/>
                        </a:cubicBezTo>
                        <a:cubicBezTo>
                          <a:pt x="2001351" y="2129747"/>
                          <a:pt x="1814318" y="2048960"/>
                          <a:pt x="1662424" y="2103326"/>
                        </a:cubicBezTo>
                        <a:cubicBezTo>
                          <a:pt x="1515801" y="2153482"/>
                          <a:pt x="1310325" y="2087438"/>
                          <a:pt x="1160720" y="2103326"/>
                        </a:cubicBezTo>
                        <a:cubicBezTo>
                          <a:pt x="1012812" y="2142179"/>
                          <a:pt x="952303" y="2063452"/>
                          <a:pt x="812078" y="2103326"/>
                        </a:cubicBezTo>
                        <a:cubicBezTo>
                          <a:pt x="691829" y="2144402"/>
                          <a:pt x="514151" y="2065516"/>
                          <a:pt x="386906" y="2103326"/>
                        </a:cubicBezTo>
                        <a:cubicBezTo>
                          <a:pt x="246759" y="2133266"/>
                          <a:pt x="149309" y="2067071"/>
                          <a:pt x="0" y="2103326"/>
                        </a:cubicBezTo>
                        <a:cubicBezTo>
                          <a:pt x="-68644" y="1926799"/>
                          <a:pt x="50132" y="1857615"/>
                          <a:pt x="0" y="1640594"/>
                        </a:cubicBezTo>
                        <a:cubicBezTo>
                          <a:pt x="-49044" y="1431740"/>
                          <a:pt x="-1174" y="1385874"/>
                          <a:pt x="0" y="1198895"/>
                        </a:cubicBezTo>
                        <a:cubicBezTo>
                          <a:pt x="-8067" y="1015433"/>
                          <a:pt x="50730" y="890720"/>
                          <a:pt x="0" y="820296"/>
                        </a:cubicBezTo>
                        <a:cubicBezTo>
                          <a:pt x="-26376" y="703976"/>
                          <a:pt x="4664" y="547027"/>
                          <a:pt x="0" y="399631"/>
                        </a:cubicBezTo>
                        <a:cubicBezTo>
                          <a:pt x="-5556" y="220557"/>
                          <a:pt x="34972" y="189116"/>
                          <a:pt x="0" y="0"/>
                        </a:cubicBezTo>
                        <a:close/>
                      </a:path>
                      <a:path w="3826551" h="2103326" stroke="0" extrusionOk="0">
                        <a:moveTo>
                          <a:pt x="0" y="0"/>
                        </a:moveTo>
                        <a:cubicBezTo>
                          <a:pt x="59130" y="-33671"/>
                          <a:pt x="210112" y="36834"/>
                          <a:pt x="310376" y="0"/>
                        </a:cubicBezTo>
                        <a:cubicBezTo>
                          <a:pt x="358104" y="-30162"/>
                          <a:pt x="511036" y="27915"/>
                          <a:pt x="697282" y="0"/>
                        </a:cubicBezTo>
                        <a:cubicBezTo>
                          <a:pt x="834635" y="-35239"/>
                          <a:pt x="912440" y="27047"/>
                          <a:pt x="1007658" y="0"/>
                        </a:cubicBezTo>
                        <a:cubicBezTo>
                          <a:pt x="1091411" y="-13361"/>
                          <a:pt x="1253088" y="23051"/>
                          <a:pt x="1318034" y="0"/>
                        </a:cubicBezTo>
                        <a:cubicBezTo>
                          <a:pt x="1386066" y="-15278"/>
                          <a:pt x="1592731" y="28924"/>
                          <a:pt x="1666675" y="0"/>
                        </a:cubicBezTo>
                        <a:cubicBezTo>
                          <a:pt x="1745489" y="-26091"/>
                          <a:pt x="1837195" y="5332"/>
                          <a:pt x="2053582" y="0"/>
                        </a:cubicBezTo>
                        <a:cubicBezTo>
                          <a:pt x="2237989" y="-3445"/>
                          <a:pt x="2282237" y="6330"/>
                          <a:pt x="2363958" y="0"/>
                        </a:cubicBezTo>
                        <a:cubicBezTo>
                          <a:pt x="2455564" y="-2902"/>
                          <a:pt x="2570596" y="10647"/>
                          <a:pt x="2674333" y="0"/>
                        </a:cubicBezTo>
                        <a:cubicBezTo>
                          <a:pt x="2748268" y="-12821"/>
                          <a:pt x="2917217" y="11501"/>
                          <a:pt x="2984709" y="0"/>
                        </a:cubicBezTo>
                        <a:cubicBezTo>
                          <a:pt x="3060323" y="660"/>
                          <a:pt x="3153229" y="-17687"/>
                          <a:pt x="3333350" y="0"/>
                        </a:cubicBezTo>
                        <a:cubicBezTo>
                          <a:pt x="3465292" y="18248"/>
                          <a:pt x="3654751" y="31800"/>
                          <a:pt x="3826551" y="0"/>
                        </a:cubicBezTo>
                        <a:cubicBezTo>
                          <a:pt x="3847527" y="207681"/>
                          <a:pt x="3824398" y="224725"/>
                          <a:pt x="3826551" y="420665"/>
                        </a:cubicBezTo>
                        <a:cubicBezTo>
                          <a:pt x="3840838" y="615462"/>
                          <a:pt x="3805627" y="658141"/>
                          <a:pt x="3826551" y="820296"/>
                        </a:cubicBezTo>
                        <a:cubicBezTo>
                          <a:pt x="3823924" y="977202"/>
                          <a:pt x="3788586" y="1093612"/>
                          <a:pt x="3826551" y="1240962"/>
                        </a:cubicBezTo>
                        <a:cubicBezTo>
                          <a:pt x="3834562" y="1388562"/>
                          <a:pt x="3800853" y="1452422"/>
                          <a:pt x="3826551" y="1661627"/>
                        </a:cubicBezTo>
                        <a:cubicBezTo>
                          <a:pt x="3877887" y="1855340"/>
                          <a:pt x="3765115" y="1912670"/>
                          <a:pt x="3826551" y="2103326"/>
                        </a:cubicBezTo>
                        <a:cubicBezTo>
                          <a:pt x="3771406" y="2104570"/>
                          <a:pt x="3587184" y="2075159"/>
                          <a:pt x="3516174" y="2103326"/>
                        </a:cubicBezTo>
                        <a:cubicBezTo>
                          <a:pt x="3419145" y="2124945"/>
                          <a:pt x="3287953" y="2088859"/>
                          <a:pt x="3205799" y="2103326"/>
                        </a:cubicBezTo>
                        <a:cubicBezTo>
                          <a:pt x="3112835" y="2145001"/>
                          <a:pt x="2972174" y="2036746"/>
                          <a:pt x="2818892" y="2103326"/>
                        </a:cubicBezTo>
                        <a:cubicBezTo>
                          <a:pt x="2644956" y="2143597"/>
                          <a:pt x="2574632" y="2092393"/>
                          <a:pt x="2470251" y="2103326"/>
                        </a:cubicBezTo>
                        <a:cubicBezTo>
                          <a:pt x="2327425" y="2139842"/>
                          <a:pt x="2213771" y="2095181"/>
                          <a:pt x="1968547" y="2103326"/>
                        </a:cubicBezTo>
                        <a:cubicBezTo>
                          <a:pt x="1764050" y="2144624"/>
                          <a:pt x="1741675" y="2061270"/>
                          <a:pt x="1543375" y="2103326"/>
                        </a:cubicBezTo>
                        <a:cubicBezTo>
                          <a:pt x="1348479" y="2145945"/>
                          <a:pt x="1283079" y="2048370"/>
                          <a:pt x="1118203" y="2103326"/>
                        </a:cubicBezTo>
                        <a:cubicBezTo>
                          <a:pt x="1001233" y="2180917"/>
                          <a:pt x="769403" y="2087496"/>
                          <a:pt x="616499" y="2103326"/>
                        </a:cubicBezTo>
                        <a:cubicBezTo>
                          <a:pt x="421505" y="2133764"/>
                          <a:pt x="263726" y="2016279"/>
                          <a:pt x="0" y="2103326"/>
                        </a:cubicBezTo>
                        <a:cubicBezTo>
                          <a:pt x="11934" y="1957085"/>
                          <a:pt x="38874" y="1857307"/>
                          <a:pt x="0" y="1724727"/>
                        </a:cubicBezTo>
                        <a:cubicBezTo>
                          <a:pt x="-37744" y="1580250"/>
                          <a:pt x="56628" y="1453443"/>
                          <a:pt x="0" y="1346128"/>
                        </a:cubicBezTo>
                        <a:cubicBezTo>
                          <a:pt x="-54394" y="1227934"/>
                          <a:pt x="7045" y="1054279"/>
                          <a:pt x="0" y="904430"/>
                        </a:cubicBezTo>
                        <a:cubicBezTo>
                          <a:pt x="-21541" y="744005"/>
                          <a:pt x="-1304" y="646500"/>
                          <a:pt x="0" y="525831"/>
                        </a:cubicBezTo>
                        <a:cubicBezTo>
                          <a:pt x="-25740" y="403378"/>
                          <a:pt x="24971" y="107064"/>
                          <a:pt x="0" y="0"/>
                        </a:cubicBezTo>
                        <a:close/>
                      </a:path>
                      <a:path w="3826551" h="2103326" fill="none" stroke="0" extrusionOk="0">
                        <a:moveTo>
                          <a:pt x="0" y="0"/>
                        </a:moveTo>
                        <a:cubicBezTo>
                          <a:pt x="175055" y="-49180"/>
                          <a:pt x="261028" y="46120"/>
                          <a:pt x="425172" y="0"/>
                        </a:cubicBezTo>
                        <a:cubicBezTo>
                          <a:pt x="575945" y="-45009"/>
                          <a:pt x="607140" y="8898"/>
                          <a:pt x="735548" y="0"/>
                        </a:cubicBezTo>
                        <a:cubicBezTo>
                          <a:pt x="869854" y="-1274"/>
                          <a:pt x="930949" y="6758"/>
                          <a:pt x="1160720" y="0"/>
                        </a:cubicBezTo>
                        <a:cubicBezTo>
                          <a:pt x="1367962" y="-29342"/>
                          <a:pt x="1390491" y="43050"/>
                          <a:pt x="1547627" y="0"/>
                        </a:cubicBezTo>
                        <a:cubicBezTo>
                          <a:pt x="1714494" y="-41703"/>
                          <a:pt x="1793750" y="-8930"/>
                          <a:pt x="1858003" y="0"/>
                        </a:cubicBezTo>
                        <a:cubicBezTo>
                          <a:pt x="1932479" y="-356"/>
                          <a:pt x="2239173" y="20714"/>
                          <a:pt x="2321441" y="0"/>
                        </a:cubicBezTo>
                        <a:cubicBezTo>
                          <a:pt x="2427002" y="43820"/>
                          <a:pt x="2573567" y="17781"/>
                          <a:pt x="2823143" y="0"/>
                        </a:cubicBezTo>
                        <a:cubicBezTo>
                          <a:pt x="3052294" y="-20583"/>
                          <a:pt x="3158016" y="48870"/>
                          <a:pt x="3248316" y="0"/>
                        </a:cubicBezTo>
                        <a:cubicBezTo>
                          <a:pt x="3338845" y="-67112"/>
                          <a:pt x="3603953" y="22822"/>
                          <a:pt x="3826551" y="0"/>
                        </a:cubicBezTo>
                        <a:cubicBezTo>
                          <a:pt x="3881878" y="161237"/>
                          <a:pt x="3855622" y="327525"/>
                          <a:pt x="3826551" y="441698"/>
                        </a:cubicBezTo>
                        <a:cubicBezTo>
                          <a:pt x="3831901" y="579334"/>
                          <a:pt x="3805070" y="619068"/>
                          <a:pt x="3826551" y="799264"/>
                        </a:cubicBezTo>
                        <a:cubicBezTo>
                          <a:pt x="3826380" y="976283"/>
                          <a:pt x="3793149" y="1018574"/>
                          <a:pt x="3826551" y="1156829"/>
                        </a:cubicBezTo>
                        <a:cubicBezTo>
                          <a:pt x="3815230" y="1284609"/>
                          <a:pt x="3789469" y="1464506"/>
                          <a:pt x="3826551" y="1577494"/>
                        </a:cubicBezTo>
                        <a:cubicBezTo>
                          <a:pt x="3914272" y="1747809"/>
                          <a:pt x="3789914" y="1899286"/>
                          <a:pt x="3826551" y="2103326"/>
                        </a:cubicBezTo>
                        <a:cubicBezTo>
                          <a:pt x="3672604" y="2124490"/>
                          <a:pt x="3581896" y="2092140"/>
                          <a:pt x="3363113" y="2103326"/>
                        </a:cubicBezTo>
                        <a:cubicBezTo>
                          <a:pt x="3139256" y="2107331"/>
                          <a:pt x="3059569" y="2084246"/>
                          <a:pt x="2937940" y="2103326"/>
                        </a:cubicBezTo>
                        <a:cubicBezTo>
                          <a:pt x="2785736" y="2125297"/>
                          <a:pt x="2630179" y="2132550"/>
                          <a:pt x="2436237" y="2103326"/>
                        </a:cubicBezTo>
                        <a:cubicBezTo>
                          <a:pt x="2289665" y="2117613"/>
                          <a:pt x="2206274" y="2095014"/>
                          <a:pt x="2087596" y="2103326"/>
                        </a:cubicBezTo>
                        <a:cubicBezTo>
                          <a:pt x="1948017" y="2126969"/>
                          <a:pt x="1813293" y="2024612"/>
                          <a:pt x="1662424" y="2103326"/>
                        </a:cubicBezTo>
                        <a:cubicBezTo>
                          <a:pt x="1541265" y="2166922"/>
                          <a:pt x="1342035" y="2065842"/>
                          <a:pt x="1160720" y="2103326"/>
                        </a:cubicBezTo>
                        <a:cubicBezTo>
                          <a:pt x="1006092" y="2128322"/>
                          <a:pt x="910390" y="2065729"/>
                          <a:pt x="812078" y="2103326"/>
                        </a:cubicBezTo>
                        <a:cubicBezTo>
                          <a:pt x="668243" y="2139928"/>
                          <a:pt x="527262" y="2056021"/>
                          <a:pt x="386906" y="2103326"/>
                        </a:cubicBezTo>
                        <a:cubicBezTo>
                          <a:pt x="254602" y="2149181"/>
                          <a:pt x="143851" y="2102616"/>
                          <a:pt x="0" y="2103326"/>
                        </a:cubicBezTo>
                        <a:cubicBezTo>
                          <a:pt x="-23586" y="1923825"/>
                          <a:pt x="42251" y="1860168"/>
                          <a:pt x="0" y="1640594"/>
                        </a:cubicBezTo>
                        <a:cubicBezTo>
                          <a:pt x="-53367" y="1419330"/>
                          <a:pt x="21523" y="1374261"/>
                          <a:pt x="0" y="1198895"/>
                        </a:cubicBezTo>
                        <a:cubicBezTo>
                          <a:pt x="-11485" y="1023442"/>
                          <a:pt x="19739" y="929268"/>
                          <a:pt x="0" y="820296"/>
                        </a:cubicBezTo>
                        <a:cubicBezTo>
                          <a:pt x="-4791" y="745403"/>
                          <a:pt x="5958" y="550987"/>
                          <a:pt x="0" y="399631"/>
                        </a:cubicBezTo>
                        <a:cubicBezTo>
                          <a:pt x="6305" y="234716"/>
                          <a:pt x="43470" y="186481"/>
                          <a:pt x="0" y="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585"/>
            <a:endParaRPr lang="en-GB" sz="2400">
              <a:solidFill>
                <a:srgbClr val="000000"/>
              </a:solidFill>
              <a:latin typeface="Poppins SemiBold"/>
            </a:endParaRPr>
          </a:p>
        </p:txBody>
      </p:sp>
      <p:sp>
        <p:nvSpPr>
          <p:cNvPr id="4" name="TextBox 3">
            <a:extLst>
              <a:ext uri="{FF2B5EF4-FFF2-40B4-BE49-F238E27FC236}">
                <a16:creationId xmlns:a16="http://schemas.microsoft.com/office/drawing/2014/main" id="{41E1516A-3580-5694-4A00-4DF78F7C4260}"/>
              </a:ext>
            </a:extLst>
          </p:cNvPr>
          <p:cNvSpPr txBox="1"/>
          <p:nvPr/>
        </p:nvSpPr>
        <p:spPr>
          <a:xfrm>
            <a:off x="6793736" y="799178"/>
            <a:ext cx="2715912" cy="1107804"/>
          </a:xfrm>
          <a:prstGeom prst="rect">
            <a:avLst/>
          </a:prstGeom>
          <a:noFill/>
        </p:spPr>
        <p:txBody>
          <a:bodyPr wrap="square" lIns="121920" tIns="60960" rIns="121920" bIns="60960" rtlCol="0" anchor="t">
            <a:spAutoFit/>
          </a:bodyPr>
          <a:lstStyle/>
          <a:p>
            <a:pPr defTabSz="609585"/>
            <a:r>
              <a:rPr lang="en-GB" sz="2133" dirty="0">
                <a:solidFill>
                  <a:srgbClr val="000000">
                    <a:lumMod val="65000"/>
                    <a:lumOff val="35000"/>
                  </a:srgbClr>
                </a:solidFill>
                <a:latin typeface="Sofia Pro Regular"/>
                <a:ea typeface="Tahoma"/>
                <a:cs typeface="Tahoma"/>
              </a:rPr>
              <a:t>Use this doodle box to try the annotation tools whilst you wait.</a:t>
            </a:r>
            <a:endParaRPr lang="en-US" sz="2400" dirty="0">
              <a:solidFill>
                <a:srgbClr val="000000">
                  <a:lumMod val="65000"/>
                  <a:lumOff val="35000"/>
                </a:srgbClr>
              </a:solidFill>
              <a:latin typeface="Sofia Pro Regular"/>
            </a:endParaRPr>
          </a:p>
        </p:txBody>
      </p:sp>
      <p:pic>
        <p:nvPicPr>
          <p:cNvPr id="6" name="Picture 5">
            <a:extLst>
              <a:ext uri="{FF2B5EF4-FFF2-40B4-BE49-F238E27FC236}">
                <a16:creationId xmlns:a16="http://schemas.microsoft.com/office/drawing/2014/main" id="{E338349D-0FC2-78D9-4A41-0C5F830D3C75}"/>
              </a:ext>
            </a:extLst>
          </p:cNvPr>
          <p:cNvPicPr>
            <a:picLocks noChangeAspect="1"/>
          </p:cNvPicPr>
          <p:nvPr/>
        </p:nvPicPr>
        <p:blipFill rotWithShape="1">
          <a:blip r:embed="rId5"/>
          <a:srcRect l="73625" t="33192" b="31791"/>
          <a:stretch/>
        </p:blipFill>
        <p:spPr>
          <a:xfrm>
            <a:off x="9705752" y="718968"/>
            <a:ext cx="1909281" cy="1749485"/>
          </a:xfrm>
          <a:prstGeom prst="rect">
            <a:avLst/>
          </a:prstGeom>
          <a:solidFill>
            <a:schemeClr val="bg1"/>
          </a:solidFill>
        </p:spPr>
      </p:pic>
      <p:sp>
        <p:nvSpPr>
          <p:cNvPr id="9" name="TextBox 8">
            <a:extLst>
              <a:ext uri="{FF2B5EF4-FFF2-40B4-BE49-F238E27FC236}">
                <a16:creationId xmlns:a16="http://schemas.microsoft.com/office/drawing/2014/main" id="{CC82D193-FFDA-3BD4-ECB2-8CA51751623D}"/>
              </a:ext>
            </a:extLst>
          </p:cNvPr>
          <p:cNvSpPr txBox="1"/>
          <p:nvPr/>
        </p:nvSpPr>
        <p:spPr>
          <a:xfrm>
            <a:off x="9706325" y="1134112"/>
            <a:ext cx="1580231" cy="1251946"/>
          </a:xfrm>
          <a:prstGeom prst="rect">
            <a:avLst/>
          </a:prstGeom>
          <a:noFill/>
        </p:spPr>
        <p:txBody>
          <a:bodyPr wrap="square" lIns="121920" tIns="60960" rIns="121920" bIns="60960" rtlCol="0" anchor="t">
            <a:spAutoFit/>
          </a:bodyPr>
          <a:lstStyle/>
          <a:p>
            <a:pPr defTabSz="609585"/>
            <a:r>
              <a:rPr lang="en-GB" sz="1467" b="1" dirty="0">
                <a:solidFill>
                  <a:srgbClr val="FFFFFF"/>
                </a:solidFill>
                <a:latin typeface="Sofia Pro Light"/>
              </a:rPr>
              <a:t>You can find the annotation tools on the right of your screen</a:t>
            </a:r>
          </a:p>
        </p:txBody>
      </p:sp>
      <p:sp>
        <p:nvSpPr>
          <p:cNvPr id="21" name="TextBox 20">
            <a:extLst>
              <a:ext uri="{FF2B5EF4-FFF2-40B4-BE49-F238E27FC236}">
                <a16:creationId xmlns:a16="http://schemas.microsoft.com/office/drawing/2014/main" id="{46323931-FCDF-9F40-4776-DE738E4D0591}"/>
              </a:ext>
            </a:extLst>
          </p:cNvPr>
          <p:cNvSpPr txBox="1"/>
          <p:nvPr/>
        </p:nvSpPr>
        <p:spPr>
          <a:xfrm>
            <a:off x="5299816" y="4203857"/>
            <a:ext cx="4208149" cy="379656"/>
          </a:xfrm>
          <a:prstGeom prst="rect">
            <a:avLst/>
          </a:prstGeom>
          <a:noFill/>
        </p:spPr>
        <p:txBody>
          <a:bodyPr wrap="square" lIns="0" rtlCol="0">
            <a:spAutoFit/>
          </a:bodyPr>
          <a:lstStyle/>
          <a:p>
            <a:pPr defTabSz="609585"/>
            <a:r>
              <a:rPr lang="en-US" sz="1867">
                <a:solidFill>
                  <a:srgbClr val="2F336C"/>
                </a:solidFill>
                <a:latin typeface="Sofia Pro Regular" panose="020B0000000000000000" pitchFamily="34" charset="0"/>
                <a:cs typeface="Poppins" panose="02000000000000000000" pitchFamily="2" charset="77"/>
              </a:rPr>
              <a:t>Before we start, please ensure that:</a:t>
            </a:r>
          </a:p>
        </p:txBody>
      </p:sp>
      <p:pic>
        <p:nvPicPr>
          <p:cNvPr id="24" name="Graphic 23" descr="Radio microphone">
            <a:extLst>
              <a:ext uri="{FF2B5EF4-FFF2-40B4-BE49-F238E27FC236}">
                <a16:creationId xmlns:a16="http://schemas.microsoft.com/office/drawing/2014/main" id="{2DCBD315-BD0D-742C-429A-D6B74881E4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71085" y="4732397"/>
            <a:ext cx="926919" cy="926919"/>
          </a:xfrm>
          <a:prstGeom prst="rect">
            <a:avLst/>
          </a:prstGeom>
        </p:spPr>
      </p:pic>
      <p:cxnSp>
        <p:nvCxnSpPr>
          <p:cNvPr id="25" name="Straight Connector 24">
            <a:extLst>
              <a:ext uri="{FF2B5EF4-FFF2-40B4-BE49-F238E27FC236}">
                <a16:creationId xmlns:a16="http://schemas.microsoft.com/office/drawing/2014/main" id="{6FC3FAB4-0A62-AD72-451D-51492E421CE6}"/>
              </a:ext>
            </a:extLst>
          </p:cNvPr>
          <p:cNvCxnSpPr>
            <a:cxnSpLocks/>
          </p:cNvCxnSpPr>
          <p:nvPr/>
        </p:nvCxnSpPr>
        <p:spPr>
          <a:xfrm>
            <a:off x="5315772" y="4847397"/>
            <a:ext cx="614281" cy="6969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3CB0540-6BC3-0BB8-CEB0-CF13EAD22E98}"/>
              </a:ext>
            </a:extLst>
          </p:cNvPr>
          <p:cNvSpPr txBox="1"/>
          <p:nvPr/>
        </p:nvSpPr>
        <p:spPr>
          <a:xfrm>
            <a:off x="6256401" y="4847041"/>
            <a:ext cx="2104075" cy="666977"/>
          </a:xfrm>
          <a:prstGeom prst="rect">
            <a:avLst/>
          </a:prstGeom>
          <a:noFill/>
        </p:spPr>
        <p:txBody>
          <a:bodyPr wrap="square" lIns="0" rtlCol="0">
            <a:spAutoFit/>
          </a:bodyPr>
          <a:lstStyle/>
          <a:p>
            <a:pPr defTabSz="609585"/>
            <a:r>
              <a:rPr lang="en-US" sz="1867">
                <a:solidFill>
                  <a:srgbClr val="2F336C"/>
                </a:solidFill>
                <a:latin typeface="Sofia Pro Regular" panose="020B0000000000000000" pitchFamily="34" charset="0"/>
                <a:cs typeface="Poppins" panose="02000000000000000000" pitchFamily="2" charset="77"/>
              </a:rPr>
              <a:t>Your microphone is muted</a:t>
            </a:r>
          </a:p>
        </p:txBody>
      </p:sp>
      <p:pic>
        <p:nvPicPr>
          <p:cNvPr id="7" name="Graphic 6" descr="Chat bubble">
            <a:extLst>
              <a:ext uri="{FF2B5EF4-FFF2-40B4-BE49-F238E27FC236}">
                <a16:creationId xmlns:a16="http://schemas.microsoft.com/office/drawing/2014/main" id="{360F863E-3382-ECEE-5ED1-F2502D7A10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66000" y="4698476"/>
            <a:ext cx="984885" cy="984885"/>
          </a:xfrm>
          <a:prstGeom prst="rect">
            <a:avLst/>
          </a:prstGeom>
        </p:spPr>
      </p:pic>
      <p:sp>
        <p:nvSpPr>
          <p:cNvPr id="12" name="TextBox 11">
            <a:extLst>
              <a:ext uri="{FF2B5EF4-FFF2-40B4-BE49-F238E27FC236}">
                <a16:creationId xmlns:a16="http://schemas.microsoft.com/office/drawing/2014/main" id="{6EB8DA5B-D507-F170-74E4-70B6943DACAB}"/>
              </a:ext>
            </a:extLst>
          </p:cNvPr>
          <p:cNvSpPr txBox="1"/>
          <p:nvPr/>
        </p:nvSpPr>
        <p:spPr>
          <a:xfrm>
            <a:off x="9826068" y="4842685"/>
            <a:ext cx="2104075" cy="666977"/>
          </a:xfrm>
          <a:prstGeom prst="rect">
            <a:avLst/>
          </a:prstGeom>
          <a:noFill/>
        </p:spPr>
        <p:txBody>
          <a:bodyPr wrap="square" lIns="0" rtlCol="0">
            <a:spAutoFit/>
          </a:bodyPr>
          <a:lstStyle/>
          <a:p>
            <a:pPr defTabSz="609585"/>
            <a:r>
              <a:rPr lang="en-US" sz="1867">
                <a:solidFill>
                  <a:srgbClr val="2F336C"/>
                </a:solidFill>
                <a:latin typeface="Sofia Pro Regular" panose="020B0000000000000000" pitchFamily="34" charset="0"/>
                <a:cs typeface="Poppins" panose="02000000000000000000" pitchFamily="2" charset="77"/>
              </a:rPr>
              <a:t>You can see and use the chat box</a:t>
            </a:r>
          </a:p>
        </p:txBody>
      </p:sp>
      <p:pic>
        <p:nvPicPr>
          <p:cNvPr id="14" name="Graphic 4" descr="A blue and orange letters&#10;&#10;Description automatically generated">
            <a:extLst>
              <a:ext uri="{FF2B5EF4-FFF2-40B4-BE49-F238E27FC236}">
                <a16:creationId xmlns:a16="http://schemas.microsoft.com/office/drawing/2014/main" id="{A9F81E12-5D52-2FF2-DB53-94CCB468168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75415" y="682928"/>
            <a:ext cx="2877693" cy="760533"/>
          </a:xfrm>
          <a:prstGeom prst="rect">
            <a:avLst/>
          </a:prstGeom>
        </p:spPr>
      </p:pic>
    </p:spTree>
    <p:extLst>
      <p:ext uri="{BB962C8B-B14F-4D97-AF65-F5344CB8AC3E}">
        <p14:creationId xmlns:p14="http://schemas.microsoft.com/office/powerpoint/2010/main" val="41346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7" y="529425"/>
            <a:ext cx="9587210" cy="1321498"/>
          </a:xfrm>
          <a:prstGeom prst="rect">
            <a:avLst/>
          </a:prstGeom>
        </p:spPr>
        <p:txBody>
          <a:bodyPr>
            <a:noAutofit/>
          </a:bodyPr>
          <a:lstStyle/>
          <a:p>
            <a:pPr>
              <a:lnSpc>
                <a:spcPct val="100000"/>
              </a:lnSpc>
            </a:pPr>
            <a:r>
              <a:rPr lang="en-US" sz="2000" dirty="0">
                <a:solidFill>
                  <a:srgbClr val="003F69"/>
                </a:solidFill>
                <a:latin typeface="Sofia Pro Bold" panose="020B0000000000000000" pitchFamily="34" charset="0"/>
              </a:rPr>
              <a:t>How financially healthy is your </a:t>
            </a:r>
            <a:r>
              <a:rPr lang="en-US" sz="2000" dirty="0" err="1">
                <a:solidFill>
                  <a:srgbClr val="003F69"/>
                </a:solidFill>
                <a:latin typeface="Sofia Pro Bold" panose="020B0000000000000000" pitchFamily="34" charset="0"/>
              </a:rPr>
              <a:t>organisation</a:t>
            </a:r>
            <a:r>
              <a:rPr lang="en-US" sz="2000" dirty="0">
                <a:solidFill>
                  <a:srgbClr val="003F69"/>
                </a:solidFill>
                <a:latin typeface="Sofia Pro Bold" panose="020B0000000000000000" pitchFamily="34" charset="0"/>
              </a:rPr>
              <a:t>?</a:t>
            </a:r>
            <a:br>
              <a:rPr lang="en-US" sz="2000" dirty="0">
                <a:solidFill>
                  <a:srgbClr val="003F69"/>
                </a:solidFill>
                <a:latin typeface="Sofia Pro Bold" panose="020B0000000000000000" pitchFamily="34" charset="0"/>
              </a:rPr>
            </a:br>
            <a:br>
              <a:rPr lang="en-US" sz="2000" dirty="0">
                <a:solidFill>
                  <a:srgbClr val="003F69"/>
                </a:solidFill>
                <a:latin typeface="Sofia Pro Bold" panose="020B0000000000000000" pitchFamily="34" charset="0"/>
              </a:rPr>
            </a:br>
            <a:r>
              <a:rPr lang="en-US" sz="2000" dirty="0">
                <a:solidFill>
                  <a:srgbClr val="003F69"/>
                </a:solidFill>
                <a:latin typeface="Sofia Pro Bold" panose="020B0000000000000000" pitchFamily="34" charset="0"/>
              </a:rPr>
              <a:t>How do you know?</a:t>
            </a:r>
            <a:br>
              <a:rPr lang="en-US" sz="2000" dirty="0">
                <a:solidFill>
                  <a:srgbClr val="003F69"/>
                </a:solidFill>
                <a:latin typeface="Sofia Pro Bold" panose="020B0000000000000000" pitchFamily="34" charset="0"/>
              </a:rPr>
            </a:br>
            <a:br>
              <a:rPr lang="en-US" sz="2000" dirty="0">
                <a:solidFill>
                  <a:srgbClr val="003F69"/>
                </a:solidFill>
                <a:latin typeface="Sofia Pro Bold" panose="020B0000000000000000" pitchFamily="34" charset="0"/>
              </a:rPr>
            </a:br>
            <a:r>
              <a:rPr lang="en-US" sz="2000" dirty="0">
                <a:solidFill>
                  <a:srgbClr val="003F69"/>
                </a:solidFill>
                <a:latin typeface="Sofia Pro Bold" panose="020B0000000000000000" pitchFamily="34" charset="0"/>
              </a:rPr>
              <a:t>Who else knows?</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grpSp>
        <p:nvGrpSpPr>
          <p:cNvPr id="10" name="Group 9">
            <a:extLst>
              <a:ext uri="{FF2B5EF4-FFF2-40B4-BE49-F238E27FC236}">
                <a16:creationId xmlns:a16="http://schemas.microsoft.com/office/drawing/2014/main" id="{A99D2ED8-7B3F-12CB-3DC0-877ACC80B8A5}"/>
              </a:ext>
            </a:extLst>
          </p:cNvPr>
          <p:cNvGrpSpPr/>
          <p:nvPr/>
        </p:nvGrpSpPr>
        <p:grpSpPr>
          <a:xfrm>
            <a:off x="0" y="5784067"/>
            <a:ext cx="12192000" cy="1073933"/>
            <a:chOff x="0" y="5784067"/>
            <a:chExt cx="12192000" cy="1073933"/>
          </a:xfrm>
        </p:grpSpPr>
        <p:pic>
          <p:nvPicPr>
            <p:cNvPr id="11" name="Picture 10">
              <a:extLst>
                <a:ext uri="{FF2B5EF4-FFF2-40B4-BE49-F238E27FC236}">
                  <a16:creationId xmlns:a16="http://schemas.microsoft.com/office/drawing/2014/main" id="{A496287B-D59C-9588-99E2-68FE11FC7832}"/>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12" name="TextBox 11">
              <a:extLst>
                <a:ext uri="{FF2B5EF4-FFF2-40B4-BE49-F238E27FC236}">
                  <a16:creationId xmlns:a16="http://schemas.microsoft.com/office/drawing/2014/main" id="{FA5DDC7B-BA31-FDCE-02F5-80A68FC573BD}"/>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18" name="Picture 17" descr="A white and black logo&#10;&#10;Description automatically generated">
              <a:extLst>
                <a:ext uri="{FF2B5EF4-FFF2-40B4-BE49-F238E27FC236}">
                  <a16:creationId xmlns:a16="http://schemas.microsoft.com/office/drawing/2014/main" id="{59BA1DE0-AA1B-6D9E-DA0E-2BBB59B3A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sp>
        <p:nvSpPr>
          <p:cNvPr id="7" name="Hexagon 6">
            <a:extLst>
              <a:ext uri="{FF2B5EF4-FFF2-40B4-BE49-F238E27FC236}">
                <a16:creationId xmlns:a16="http://schemas.microsoft.com/office/drawing/2014/main" id="{BF7C5AEF-DD50-1C79-B6B6-1B3432235D71}"/>
              </a:ext>
            </a:extLst>
          </p:cNvPr>
          <p:cNvSpPr/>
          <p:nvPr/>
        </p:nvSpPr>
        <p:spPr>
          <a:xfrm>
            <a:off x="4509765" y="2120057"/>
            <a:ext cx="3172469" cy="2617885"/>
          </a:xfrm>
          <a:prstGeom prst="hexagon">
            <a:avLst/>
          </a:prstGeom>
          <a:solidFill>
            <a:srgbClr val="39ADAD"/>
          </a:solidFill>
          <a:ln w="25400" cap="flat" cmpd="sng" algn="ctr">
            <a:solidFill>
              <a:srgbClr val="39ADA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Sofia Pro Regular" panose="020B0604020202020204" charset="0"/>
              </a:rPr>
              <a:t>Financial management</a:t>
            </a:r>
          </a:p>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prstClr val="white"/>
                </a:solidFill>
                <a:latin typeface="Sofia Pro Regular" panose="020B0604020202020204" charset="0"/>
              </a:rPr>
              <a:t>‘skilled driving’</a:t>
            </a:r>
            <a:endParaRPr kumimoji="0" lang="en-GB" sz="2400" b="0" i="0" u="none" strike="noStrike" kern="0" cap="none" spc="0" normalizeH="0" baseline="0" noProof="0" dirty="0">
              <a:ln>
                <a:noFill/>
              </a:ln>
              <a:solidFill>
                <a:prstClr val="white"/>
              </a:solidFill>
              <a:effectLst/>
              <a:uLnTx/>
              <a:uFillTx/>
              <a:latin typeface="Sofia Pro Regular" panose="020B0604020202020204" charset="0"/>
            </a:endParaRPr>
          </a:p>
        </p:txBody>
      </p:sp>
    </p:spTree>
    <p:extLst>
      <p:ext uri="{BB962C8B-B14F-4D97-AF65-F5344CB8AC3E}">
        <p14:creationId xmlns:p14="http://schemas.microsoft.com/office/powerpoint/2010/main" val="1923099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48130" y="412020"/>
            <a:ext cx="8873309" cy="755412"/>
          </a:xfrm>
          <a:prstGeom prst="rect">
            <a:avLst/>
          </a:prstGeom>
        </p:spPr>
        <p:txBody>
          <a:bodyPr>
            <a:normAutofit/>
          </a:bodyPr>
          <a:lstStyle/>
          <a:p>
            <a:pPr>
              <a:lnSpc>
                <a:spcPct val="100000"/>
              </a:lnSpc>
            </a:pPr>
            <a:r>
              <a:rPr lang="en-US" sz="2800" dirty="0">
                <a:solidFill>
                  <a:srgbClr val="2F336C"/>
                </a:solidFill>
                <a:latin typeface="Sofia Pro Regular" panose="020B0604020202020204" charset="0"/>
              </a:rPr>
              <a:t>Principles of good financial management</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grpSp>
        <p:nvGrpSpPr>
          <p:cNvPr id="2" name="Group 1">
            <a:extLst>
              <a:ext uri="{FF2B5EF4-FFF2-40B4-BE49-F238E27FC236}">
                <a16:creationId xmlns:a16="http://schemas.microsoft.com/office/drawing/2014/main" id="{FE401E00-59C7-69BB-7B86-F909CE3453A2}"/>
              </a:ext>
            </a:extLst>
          </p:cNvPr>
          <p:cNvGrpSpPr/>
          <p:nvPr/>
        </p:nvGrpSpPr>
        <p:grpSpPr>
          <a:xfrm>
            <a:off x="0" y="5784067"/>
            <a:ext cx="12192000" cy="1073933"/>
            <a:chOff x="0" y="5784067"/>
            <a:chExt cx="12192000" cy="1073933"/>
          </a:xfrm>
        </p:grpSpPr>
        <p:pic>
          <p:nvPicPr>
            <p:cNvPr id="6" name="Picture 5">
              <a:extLst>
                <a:ext uri="{FF2B5EF4-FFF2-40B4-BE49-F238E27FC236}">
                  <a16:creationId xmlns:a16="http://schemas.microsoft.com/office/drawing/2014/main" id="{AAAC40E6-6922-37A4-A4D7-01EDBB0C0613}"/>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7" name="TextBox 6">
              <a:extLst>
                <a:ext uri="{FF2B5EF4-FFF2-40B4-BE49-F238E27FC236}">
                  <a16:creationId xmlns:a16="http://schemas.microsoft.com/office/drawing/2014/main" id="{0CFE5EB2-DD27-A5F1-D893-F4CB61425887}"/>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8" name="Picture 7" descr="A white and black logo&#10;&#10;Description automatically generated">
              <a:extLst>
                <a:ext uri="{FF2B5EF4-FFF2-40B4-BE49-F238E27FC236}">
                  <a16:creationId xmlns:a16="http://schemas.microsoft.com/office/drawing/2014/main" id="{E88158F3-9D8C-BE48-3B8C-CD3B6796E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graphicFrame>
        <p:nvGraphicFramePr>
          <p:cNvPr id="4" name="Content Placeholder 3">
            <a:extLst>
              <a:ext uri="{FF2B5EF4-FFF2-40B4-BE49-F238E27FC236}">
                <a16:creationId xmlns:a16="http://schemas.microsoft.com/office/drawing/2014/main" id="{FACD3D68-BDA0-ECB8-F789-CF16439FC31C}"/>
              </a:ext>
            </a:extLst>
          </p:cNvPr>
          <p:cNvGraphicFramePr>
            <a:graphicFrameLocks/>
          </p:cNvGraphicFramePr>
          <p:nvPr>
            <p:extLst>
              <p:ext uri="{D42A27DB-BD31-4B8C-83A1-F6EECF244321}">
                <p14:modId xmlns:p14="http://schemas.microsoft.com/office/powerpoint/2010/main" val="609337516"/>
              </p:ext>
            </p:extLst>
          </p:nvPr>
        </p:nvGraphicFramePr>
        <p:xfrm>
          <a:off x="1975425" y="1399591"/>
          <a:ext cx="8241150" cy="34228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Arrow: Left-Right 8">
            <a:extLst>
              <a:ext uri="{FF2B5EF4-FFF2-40B4-BE49-F238E27FC236}">
                <a16:creationId xmlns:a16="http://schemas.microsoft.com/office/drawing/2014/main" id="{DB220B31-11F8-175B-4F5A-E9B1248F42C0}"/>
              </a:ext>
            </a:extLst>
          </p:cNvPr>
          <p:cNvSpPr/>
          <p:nvPr/>
        </p:nvSpPr>
        <p:spPr>
          <a:xfrm>
            <a:off x="1682532" y="4939943"/>
            <a:ext cx="8495818" cy="855813"/>
          </a:xfrm>
          <a:prstGeom prst="leftRightArrow">
            <a:avLst/>
          </a:prstGeom>
          <a:solidFill>
            <a:srgbClr val="2F3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BA58EB6-2BAC-3F56-941B-49E0CA72AA43}"/>
              </a:ext>
            </a:extLst>
          </p:cNvPr>
          <p:cNvSpPr txBox="1"/>
          <p:nvPr/>
        </p:nvSpPr>
        <p:spPr>
          <a:xfrm>
            <a:off x="4610582" y="5151798"/>
            <a:ext cx="7581418" cy="400110"/>
          </a:xfrm>
          <a:prstGeom prst="rect">
            <a:avLst/>
          </a:prstGeom>
          <a:noFill/>
        </p:spPr>
        <p:txBody>
          <a:bodyPr wrap="square" rtlCol="0">
            <a:spAutoFit/>
          </a:bodyPr>
          <a:lstStyle/>
          <a:p>
            <a:r>
              <a:rPr lang="en-GB" sz="2000" dirty="0">
                <a:solidFill>
                  <a:schemeClr val="bg1"/>
                </a:solidFill>
                <a:latin typeface="Sofia Pro Regular" panose="020B0604020202020204" charset="0"/>
              </a:rPr>
              <a:t>Roles and responsibilities</a:t>
            </a:r>
          </a:p>
        </p:txBody>
      </p:sp>
    </p:spTree>
    <p:extLst>
      <p:ext uri="{BB962C8B-B14F-4D97-AF65-F5344CB8AC3E}">
        <p14:creationId xmlns:p14="http://schemas.microsoft.com/office/powerpoint/2010/main" val="4181290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7" y="442383"/>
            <a:ext cx="8873309" cy="755412"/>
          </a:xfrm>
          <a:prstGeom prst="rect">
            <a:avLst/>
          </a:prstGeom>
        </p:spPr>
        <p:txBody>
          <a:bodyPr>
            <a:normAutofit/>
          </a:bodyPr>
          <a:lstStyle/>
          <a:p>
            <a:pPr>
              <a:lnSpc>
                <a:spcPct val="100000"/>
              </a:lnSpc>
            </a:pPr>
            <a:r>
              <a:rPr lang="en-US" sz="2800" dirty="0">
                <a:solidFill>
                  <a:srgbClr val="2F336C"/>
                </a:solidFill>
              </a:rPr>
              <a:t>Principles of good financial management</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grpSp>
        <p:nvGrpSpPr>
          <p:cNvPr id="2" name="Group 1">
            <a:extLst>
              <a:ext uri="{FF2B5EF4-FFF2-40B4-BE49-F238E27FC236}">
                <a16:creationId xmlns:a16="http://schemas.microsoft.com/office/drawing/2014/main" id="{FE401E00-59C7-69BB-7B86-F909CE3453A2}"/>
              </a:ext>
            </a:extLst>
          </p:cNvPr>
          <p:cNvGrpSpPr/>
          <p:nvPr/>
        </p:nvGrpSpPr>
        <p:grpSpPr>
          <a:xfrm>
            <a:off x="0" y="5784067"/>
            <a:ext cx="12192000" cy="1073933"/>
            <a:chOff x="0" y="5784067"/>
            <a:chExt cx="12192000" cy="1073933"/>
          </a:xfrm>
        </p:grpSpPr>
        <p:pic>
          <p:nvPicPr>
            <p:cNvPr id="6" name="Picture 5">
              <a:extLst>
                <a:ext uri="{FF2B5EF4-FFF2-40B4-BE49-F238E27FC236}">
                  <a16:creationId xmlns:a16="http://schemas.microsoft.com/office/drawing/2014/main" id="{AAAC40E6-6922-37A4-A4D7-01EDBB0C0613}"/>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7" name="TextBox 6">
              <a:extLst>
                <a:ext uri="{FF2B5EF4-FFF2-40B4-BE49-F238E27FC236}">
                  <a16:creationId xmlns:a16="http://schemas.microsoft.com/office/drawing/2014/main" id="{0CFE5EB2-DD27-A5F1-D893-F4CB61425887}"/>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8" name="Picture 7" descr="A white and black logo&#10;&#10;Description automatically generated">
              <a:extLst>
                <a:ext uri="{FF2B5EF4-FFF2-40B4-BE49-F238E27FC236}">
                  <a16:creationId xmlns:a16="http://schemas.microsoft.com/office/drawing/2014/main" id="{E88158F3-9D8C-BE48-3B8C-CD3B6796E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graphicFrame>
        <p:nvGraphicFramePr>
          <p:cNvPr id="11" name="Content Placeholder 3">
            <a:extLst>
              <a:ext uri="{FF2B5EF4-FFF2-40B4-BE49-F238E27FC236}">
                <a16:creationId xmlns:a16="http://schemas.microsoft.com/office/drawing/2014/main" id="{B4E7811D-FB61-3BB5-F360-AE36A478BB52}"/>
              </a:ext>
            </a:extLst>
          </p:cNvPr>
          <p:cNvGraphicFramePr>
            <a:graphicFrameLocks/>
          </p:cNvGraphicFramePr>
          <p:nvPr>
            <p:extLst>
              <p:ext uri="{D42A27DB-BD31-4B8C-83A1-F6EECF244321}">
                <p14:modId xmlns:p14="http://schemas.microsoft.com/office/powerpoint/2010/main" val="563137940"/>
              </p:ext>
            </p:extLst>
          </p:nvPr>
        </p:nvGraphicFramePr>
        <p:xfrm>
          <a:off x="1980396" y="1759974"/>
          <a:ext cx="8231207" cy="28298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Arrow: Left-Right 11">
            <a:extLst>
              <a:ext uri="{FF2B5EF4-FFF2-40B4-BE49-F238E27FC236}">
                <a16:creationId xmlns:a16="http://schemas.microsoft.com/office/drawing/2014/main" id="{43785448-A957-8BFB-5E6D-2832D386CCA2}"/>
              </a:ext>
            </a:extLst>
          </p:cNvPr>
          <p:cNvSpPr/>
          <p:nvPr/>
        </p:nvSpPr>
        <p:spPr>
          <a:xfrm>
            <a:off x="1848090" y="4607566"/>
            <a:ext cx="8495818" cy="855813"/>
          </a:xfrm>
          <a:prstGeom prst="leftRightArrow">
            <a:avLst/>
          </a:prstGeom>
          <a:solidFill>
            <a:srgbClr val="2F3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rPr>
              <a:t>                                  Roles and responsibilities</a:t>
            </a:r>
          </a:p>
        </p:txBody>
      </p:sp>
    </p:spTree>
    <p:extLst>
      <p:ext uri="{BB962C8B-B14F-4D97-AF65-F5344CB8AC3E}">
        <p14:creationId xmlns:p14="http://schemas.microsoft.com/office/powerpoint/2010/main" val="259353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7" y="407040"/>
            <a:ext cx="8873309" cy="755412"/>
          </a:xfrm>
          <a:prstGeom prst="rect">
            <a:avLst/>
          </a:prstGeom>
        </p:spPr>
        <p:txBody>
          <a:bodyPr>
            <a:normAutofit/>
          </a:bodyPr>
          <a:lstStyle/>
          <a:p>
            <a:pPr>
              <a:lnSpc>
                <a:spcPct val="100000"/>
              </a:lnSpc>
            </a:pPr>
            <a:r>
              <a:rPr lang="en-US" sz="2800" dirty="0">
                <a:solidFill>
                  <a:srgbClr val="2F336C"/>
                </a:solidFill>
              </a:rPr>
              <a:t>Principles of good financial management</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grpSp>
        <p:nvGrpSpPr>
          <p:cNvPr id="2" name="Group 1">
            <a:extLst>
              <a:ext uri="{FF2B5EF4-FFF2-40B4-BE49-F238E27FC236}">
                <a16:creationId xmlns:a16="http://schemas.microsoft.com/office/drawing/2014/main" id="{FE401E00-59C7-69BB-7B86-F909CE3453A2}"/>
              </a:ext>
            </a:extLst>
          </p:cNvPr>
          <p:cNvGrpSpPr/>
          <p:nvPr/>
        </p:nvGrpSpPr>
        <p:grpSpPr>
          <a:xfrm>
            <a:off x="0" y="5784067"/>
            <a:ext cx="12192000" cy="1073933"/>
            <a:chOff x="0" y="5784067"/>
            <a:chExt cx="12192000" cy="1073933"/>
          </a:xfrm>
        </p:grpSpPr>
        <p:pic>
          <p:nvPicPr>
            <p:cNvPr id="6" name="Picture 5">
              <a:extLst>
                <a:ext uri="{FF2B5EF4-FFF2-40B4-BE49-F238E27FC236}">
                  <a16:creationId xmlns:a16="http://schemas.microsoft.com/office/drawing/2014/main" id="{AAAC40E6-6922-37A4-A4D7-01EDBB0C0613}"/>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7" name="TextBox 6">
              <a:extLst>
                <a:ext uri="{FF2B5EF4-FFF2-40B4-BE49-F238E27FC236}">
                  <a16:creationId xmlns:a16="http://schemas.microsoft.com/office/drawing/2014/main" id="{0CFE5EB2-DD27-A5F1-D893-F4CB61425887}"/>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8" name="Picture 7" descr="A white and black logo&#10;&#10;Description automatically generated">
              <a:extLst>
                <a:ext uri="{FF2B5EF4-FFF2-40B4-BE49-F238E27FC236}">
                  <a16:creationId xmlns:a16="http://schemas.microsoft.com/office/drawing/2014/main" id="{E88158F3-9D8C-BE48-3B8C-CD3B6796E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sp>
        <p:nvSpPr>
          <p:cNvPr id="14" name="Freeform: Shape 13">
            <a:extLst>
              <a:ext uri="{FF2B5EF4-FFF2-40B4-BE49-F238E27FC236}">
                <a16:creationId xmlns:a16="http://schemas.microsoft.com/office/drawing/2014/main" id="{A3900629-766B-2542-9019-696B3F0615D7}"/>
              </a:ext>
            </a:extLst>
          </p:cNvPr>
          <p:cNvSpPr/>
          <p:nvPr/>
        </p:nvSpPr>
        <p:spPr>
          <a:xfrm>
            <a:off x="4479303" y="1908980"/>
            <a:ext cx="3151802" cy="1654937"/>
          </a:xfrm>
          <a:custGeom>
            <a:avLst/>
            <a:gdLst>
              <a:gd name="connsiteX0" fmla="*/ 0 w 3151802"/>
              <a:gd name="connsiteY0" fmla="*/ 0 h 1654937"/>
              <a:gd name="connsiteX1" fmla="*/ 3151802 w 3151802"/>
              <a:gd name="connsiteY1" fmla="*/ 0 h 1654937"/>
              <a:gd name="connsiteX2" fmla="*/ 3151802 w 3151802"/>
              <a:gd name="connsiteY2" fmla="*/ 1654937 h 1654937"/>
              <a:gd name="connsiteX3" fmla="*/ 0 w 3151802"/>
              <a:gd name="connsiteY3" fmla="*/ 1654937 h 1654937"/>
              <a:gd name="connsiteX4" fmla="*/ 0 w 3151802"/>
              <a:gd name="connsiteY4" fmla="*/ 0 h 165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802" h="1654937">
                <a:moveTo>
                  <a:pt x="0" y="0"/>
                </a:moveTo>
                <a:lnTo>
                  <a:pt x="3151802" y="0"/>
                </a:lnTo>
                <a:lnTo>
                  <a:pt x="3151802" y="1654937"/>
                </a:lnTo>
                <a:lnTo>
                  <a:pt x="0" y="1654937"/>
                </a:lnTo>
                <a:lnTo>
                  <a:pt x="0" y="0"/>
                </a:lnTo>
                <a:close/>
              </a:path>
            </a:pathLst>
          </a:custGeom>
          <a:solidFill>
            <a:srgbClr val="2F33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2400" kern="1200" dirty="0">
                <a:latin typeface="Sofia Pro Regular" panose="020B0604020202020204" charset="0"/>
              </a:rPr>
              <a:t>Budget monitoring</a:t>
            </a:r>
          </a:p>
        </p:txBody>
      </p:sp>
      <p:sp>
        <p:nvSpPr>
          <p:cNvPr id="9" name="Arrow: Left-Right 8">
            <a:extLst>
              <a:ext uri="{FF2B5EF4-FFF2-40B4-BE49-F238E27FC236}">
                <a16:creationId xmlns:a16="http://schemas.microsoft.com/office/drawing/2014/main" id="{C16D77CD-A1FF-299F-F46D-BEF5138211CA}"/>
              </a:ext>
            </a:extLst>
          </p:cNvPr>
          <p:cNvSpPr/>
          <p:nvPr/>
        </p:nvSpPr>
        <p:spPr>
          <a:xfrm>
            <a:off x="1895596" y="4655501"/>
            <a:ext cx="8495818" cy="855813"/>
          </a:xfrm>
          <a:prstGeom prst="leftRightArrow">
            <a:avLst/>
          </a:prstGeom>
          <a:solidFill>
            <a:srgbClr val="2F3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582DB3A4-DAA1-B68F-120C-A9691FDA12D9}"/>
              </a:ext>
            </a:extLst>
          </p:cNvPr>
          <p:cNvSpPr txBox="1"/>
          <p:nvPr/>
        </p:nvSpPr>
        <p:spPr>
          <a:xfrm>
            <a:off x="4479303" y="4852574"/>
            <a:ext cx="7581418" cy="461665"/>
          </a:xfrm>
          <a:prstGeom prst="rect">
            <a:avLst/>
          </a:prstGeom>
          <a:noFill/>
        </p:spPr>
        <p:txBody>
          <a:bodyPr wrap="square" rtlCol="0">
            <a:spAutoFit/>
          </a:bodyPr>
          <a:lstStyle/>
          <a:p>
            <a:r>
              <a:rPr lang="en-GB" sz="2400" dirty="0">
                <a:solidFill>
                  <a:schemeClr val="bg1"/>
                </a:solidFill>
              </a:rPr>
              <a:t>Roles and responsibilities</a:t>
            </a:r>
          </a:p>
        </p:txBody>
      </p:sp>
      <p:sp>
        <p:nvSpPr>
          <p:cNvPr id="15" name="TextBox 14">
            <a:extLst>
              <a:ext uri="{FF2B5EF4-FFF2-40B4-BE49-F238E27FC236}">
                <a16:creationId xmlns:a16="http://schemas.microsoft.com/office/drawing/2014/main" id="{7E743528-BDB7-DF90-39F1-780EB62C6073}"/>
              </a:ext>
            </a:extLst>
          </p:cNvPr>
          <p:cNvSpPr txBox="1"/>
          <p:nvPr/>
        </p:nvSpPr>
        <p:spPr>
          <a:xfrm>
            <a:off x="1642425" y="4033745"/>
            <a:ext cx="8897625" cy="523220"/>
          </a:xfrm>
          <a:prstGeom prst="rect">
            <a:avLst/>
          </a:prstGeom>
          <a:noFill/>
        </p:spPr>
        <p:txBody>
          <a:bodyPr wrap="square">
            <a:spAutoFit/>
          </a:bodyPr>
          <a:lstStyle/>
          <a:p>
            <a:pPr algn="ctr">
              <a:buClr>
                <a:srgbClr val="2F336C"/>
              </a:buClr>
            </a:pPr>
            <a:r>
              <a:rPr lang="en-GB" sz="1400" dirty="0">
                <a:solidFill>
                  <a:srgbClr val="0070C0"/>
                </a:solidFill>
                <a:latin typeface="Sofia Pro Regular" panose="020B0000000000000000" pitchFamily="34" charset="0"/>
                <a:hlinkClick r:id="rId6">
                  <a:extLst>
                    <a:ext uri="{A12FA001-AC4F-418D-AE19-62706E023703}">
                      <ahyp:hlinkClr xmlns:ahyp="http://schemas.microsoft.com/office/drawing/2018/hyperlinkcolor" val="tx"/>
                    </a:ext>
                  </a:extLst>
                </a:hlinkClick>
              </a:rPr>
              <a:t>https://www.sportenglandclubmatters.com/financial-management/financial-position-forecasting/budgeting/</a:t>
            </a:r>
            <a:endParaRPr lang="en-GB" sz="1400" dirty="0">
              <a:solidFill>
                <a:srgbClr val="0070C0"/>
              </a:solidFill>
              <a:latin typeface="Sofia Pro Regular" panose="020B0000000000000000" pitchFamily="34" charset="0"/>
            </a:endParaRPr>
          </a:p>
          <a:p>
            <a:pPr marL="285750" indent="-285750" algn="ctr">
              <a:buClr>
                <a:srgbClr val="2F336C"/>
              </a:buClr>
              <a:buFont typeface="Arial" panose="020B0604020202020204" pitchFamily="34" charset="0"/>
              <a:buChar char="•"/>
            </a:pPr>
            <a:endParaRPr lang="en-GB" sz="1400" dirty="0">
              <a:solidFill>
                <a:srgbClr val="0070C0"/>
              </a:solidFill>
              <a:latin typeface="Sofia Pro Regular" panose="020B0000000000000000" pitchFamily="34" charset="0"/>
            </a:endParaRPr>
          </a:p>
        </p:txBody>
      </p:sp>
    </p:spTree>
    <p:extLst>
      <p:ext uri="{BB962C8B-B14F-4D97-AF65-F5344CB8AC3E}">
        <p14:creationId xmlns:p14="http://schemas.microsoft.com/office/powerpoint/2010/main" val="241267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20351" y="1169006"/>
            <a:ext cx="10552908" cy="4309197"/>
          </a:xfrm>
          <a:prstGeom prst="rect">
            <a:avLst/>
          </a:prstGeom>
        </p:spPr>
        <p:txBody>
          <a:bodyPr vert="horz" lIns="0" tIns="0" rIns="0" bIns="0" rtlCol="0">
            <a:noAutofit/>
          </a:bodyPr>
          <a:lstStyle/>
          <a:p>
            <a:pPr marR="0" lvl="0" algn="l" defTabSz="914400" rtl="0" eaLnBrk="1" fontAlgn="auto" latinLnBrk="0" hangingPunct="1">
              <a:lnSpc>
                <a:spcPct val="100000"/>
              </a:lnSpc>
              <a:spcBef>
                <a:spcPts val="0"/>
              </a:spcBef>
              <a:spcAft>
                <a:spcPts val="0"/>
              </a:spcAft>
              <a:buClr>
                <a:srgbClr val="8B1F65"/>
              </a:buClr>
              <a:buSzTx/>
              <a:tabLst/>
              <a:defRPr/>
            </a:pPr>
            <a:r>
              <a:rPr kumimoji="0" lang="en-GB" sz="1800" b="1" i="0" u="none" strike="noStrike" kern="1200" cap="none" spc="0" normalizeH="0" baseline="0" noProof="0" dirty="0">
                <a:ln>
                  <a:noFill/>
                </a:ln>
                <a:solidFill>
                  <a:prstClr val="black"/>
                </a:solidFill>
                <a:effectLst/>
                <a:uLnTx/>
                <a:uFillTx/>
                <a:latin typeface="Sofia Pro Regular" panose="020B0000000000000000" pitchFamily="34" charset="0"/>
                <a:cs typeface="Poppins Medium"/>
              </a:rPr>
              <a:t>The following would be good practice:</a:t>
            </a:r>
          </a:p>
          <a:p>
            <a:pPr marR="0" lvl="0" algn="l" defTabSz="914400" rtl="0" eaLnBrk="1" fontAlgn="auto" latinLnBrk="0" hangingPunct="1">
              <a:lnSpc>
                <a:spcPct val="100000"/>
              </a:lnSpc>
              <a:spcBef>
                <a:spcPts val="0"/>
              </a:spcBef>
              <a:spcAft>
                <a:spcPts val="0"/>
              </a:spcAft>
              <a:buClr>
                <a:srgbClr val="8B1F65"/>
              </a:buClr>
              <a:buSzTx/>
              <a:tabLst/>
              <a:defRPr/>
            </a:pPr>
            <a:endParaRPr kumimoji="0" lang="en-GB" sz="1800" b="1" i="0" u="none" strike="noStrike" kern="1200" cap="none" spc="0" normalizeH="0" baseline="0" noProof="0" dirty="0">
              <a:ln>
                <a:noFill/>
              </a:ln>
              <a:solidFill>
                <a:prstClr val="black"/>
              </a:solidFill>
              <a:effectLst/>
              <a:uLnTx/>
              <a:uFillTx/>
              <a:latin typeface="Sofia Pro Regular" panose="020B0000000000000000" pitchFamily="34" charset="0"/>
              <a:cs typeface="Poppins Medium"/>
            </a:endParaRPr>
          </a:p>
          <a:p>
            <a:pPr marL="342900" marR="0" lvl="0" indent="-342900" algn="l" defTabSz="914400" rtl="0" eaLnBrk="1" fontAlgn="auto" latinLnBrk="0" hangingPunct="1">
              <a:lnSpc>
                <a:spcPct val="100000"/>
              </a:lnSpc>
              <a:spcBef>
                <a:spcPts val="0"/>
              </a:spcBef>
              <a:spcAft>
                <a:spcPts val="0"/>
              </a:spcAft>
              <a:buClr>
                <a:srgbClr val="8B1F6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ofia Pro Regular" panose="020B0000000000000000" pitchFamily="34" charset="0"/>
                <a:cs typeface="Poppins Medium"/>
              </a:rPr>
              <a:t>Forecast by the governing  committee on the yearly budget. Broken down in quarterly or monthly projections in all areas.</a:t>
            </a:r>
          </a:p>
          <a:p>
            <a:pPr marL="342900" marR="0" lvl="0" indent="-342900" algn="l" defTabSz="914400" rtl="0" eaLnBrk="1" fontAlgn="auto" latinLnBrk="0" hangingPunct="1">
              <a:lnSpc>
                <a:spcPct val="100000"/>
              </a:lnSpc>
              <a:spcBef>
                <a:spcPts val="0"/>
              </a:spcBef>
              <a:spcAft>
                <a:spcPts val="0"/>
              </a:spcAft>
              <a:buClr>
                <a:srgbClr val="8B1F65"/>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Sofia Pro Regular" panose="020B0000000000000000" pitchFamily="34" charset="0"/>
              <a:cs typeface="Poppins Medium" panose="00000600000000000000" pitchFamily="2" charset="0"/>
            </a:endParaRPr>
          </a:p>
          <a:p>
            <a:pPr marL="342900" marR="0" lvl="0" indent="-342900" algn="l" defTabSz="914400" rtl="0" eaLnBrk="1" fontAlgn="auto" latinLnBrk="0" hangingPunct="1">
              <a:lnSpc>
                <a:spcPct val="100000"/>
              </a:lnSpc>
              <a:spcBef>
                <a:spcPts val="0"/>
              </a:spcBef>
              <a:spcAft>
                <a:spcPts val="0"/>
              </a:spcAft>
              <a:buClr>
                <a:srgbClr val="8B1F6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ofia Pro Regular" panose="020B0000000000000000" pitchFamily="34" charset="0"/>
                <a:cs typeface="Poppins Medium"/>
              </a:rPr>
              <a:t>Budget holder/holders keep income and expenditure predictions or targets and then update monthly</a:t>
            </a:r>
          </a:p>
          <a:p>
            <a:pPr marL="342900" marR="0" lvl="0" indent="-342900" algn="l" defTabSz="914400" rtl="0" eaLnBrk="1" fontAlgn="auto" latinLnBrk="0" hangingPunct="1">
              <a:lnSpc>
                <a:spcPct val="100000"/>
              </a:lnSpc>
              <a:spcBef>
                <a:spcPts val="0"/>
              </a:spcBef>
              <a:spcAft>
                <a:spcPts val="0"/>
              </a:spcAft>
              <a:buClr>
                <a:srgbClr val="8B1F65"/>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Sofia Pro Regular" panose="020B0000000000000000" pitchFamily="34" charset="0"/>
              <a:cs typeface="Poppins Medium" panose="00000600000000000000" pitchFamily="2" charset="0"/>
            </a:endParaRPr>
          </a:p>
          <a:p>
            <a:pPr marL="342900" marR="0" lvl="0" indent="-342900" algn="l" defTabSz="914400" rtl="0" eaLnBrk="1" fontAlgn="auto" latinLnBrk="0" hangingPunct="1">
              <a:lnSpc>
                <a:spcPct val="100000"/>
              </a:lnSpc>
              <a:spcBef>
                <a:spcPts val="0"/>
              </a:spcBef>
              <a:spcAft>
                <a:spcPts val="0"/>
              </a:spcAft>
              <a:buClr>
                <a:srgbClr val="8B1F6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ofia Pro Regular" panose="020B0000000000000000" pitchFamily="34" charset="0"/>
                <a:cs typeface="Poppins Medium"/>
              </a:rPr>
              <a:t>Good budget holders will have a forecast (set by someone else), an actual and then a variance monthly allowing easy and transparent understanding of the budget against the forecast. All of these spreadsheets are available here:</a:t>
            </a:r>
          </a:p>
          <a:p>
            <a:pPr marL="342900" marR="0" lvl="0" indent="-342900" algn="l" defTabSz="914400" rtl="0" eaLnBrk="1" fontAlgn="auto" latinLnBrk="0" hangingPunct="1">
              <a:lnSpc>
                <a:spcPct val="100000"/>
              </a:lnSpc>
              <a:spcBef>
                <a:spcPts val="0"/>
              </a:spcBef>
              <a:spcAft>
                <a:spcPts val="0"/>
              </a:spcAft>
              <a:buClr>
                <a:srgbClr val="8B1F65"/>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Sofia Pro Regular" panose="020B0000000000000000" pitchFamily="34" charset="0"/>
              <a:cs typeface="Poppins Medium" panose="00000600000000000000" pitchFamily="2" charset="0"/>
            </a:endParaRPr>
          </a:p>
          <a:p>
            <a:pPr marL="342900" marR="0" lvl="0" indent="-342900" algn="l" defTabSz="914400" rtl="0" eaLnBrk="1" fontAlgn="auto" latinLnBrk="0" hangingPunct="1">
              <a:lnSpc>
                <a:spcPct val="100000"/>
              </a:lnSpc>
              <a:spcBef>
                <a:spcPts val="0"/>
              </a:spcBef>
              <a:spcAft>
                <a:spcPts val="0"/>
              </a:spcAft>
              <a:buClr>
                <a:srgbClr val="8B1F65"/>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70C0"/>
                </a:solidFill>
                <a:effectLst/>
                <a:uLnTx/>
                <a:uFillTx/>
                <a:latin typeface="Sofia Pro Regular" panose="020B0000000000000000" pitchFamily="34" charset="0"/>
                <a:cs typeface="Poppins Medium"/>
                <a:hlinkClick r:id="rId3">
                  <a:extLst>
                    <a:ext uri="{A12FA001-AC4F-418D-AE19-62706E023703}">
                      <ahyp:hlinkClr xmlns:ahyp="http://schemas.microsoft.com/office/drawing/2018/hyperlinkcolor" val="tx"/>
                    </a:ext>
                  </a:extLst>
                </a:hlinkClick>
              </a:rPr>
              <a:t>https://www.sportenglandclubmatters.com/financial-management/financial-position-forecasting/budgeting/</a:t>
            </a:r>
            <a:endParaRPr kumimoji="0" lang="en-GB" sz="1400" b="0" i="0" u="none" strike="noStrike" kern="1200" cap="none" spc="0" normalizeH="0" baseline="0" noProof="0" dirty="0">
              <a:ln>
                <a:noFill/>
              </a:ln>
              <a:solidFill>
                <a:srgbClr val="0070C0"/>
              </a:solidFill>
              <a:effectLst/>
              <a:uLnTx/>
              <a:uFillTx/>
              <a:latin typeface="Sofia Pro Regular" panose="020B0000000000000000" pitchFamily="34" charset="0"/>
              <a:cs typeface="Poppins Medium"/>
            </a:endParaRP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5">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10863629" y="6301262"/>
            <a:ext cx="888385"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endParaRPr kumimoji="0" lang="en-US" sz="1200" b="0" i="0" u="none" strike="noStrike" kern="1200" cap="none" spc="0" normalizeH="0" baseline="0" noProof="0">
              <a:ln>
                <a:noFill/>
              </a:ln>
              <a:solidFill>
                <a:srgbClr val="FFFFFF"/>
              </a:solidFill>
              <a:effectLst/>
              <a:uLnTx/>
              <a:uFillTx/>
              <a:latin typeface="Sofia Pro Regular" panose="020B0000000000000000" pitchFamily="34" charset="0"/>
              <a:ea typeface="+mn-ea"/>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spTree>
    <p:extLst>
      <p:ext uri="{BB962C8B-B14F-4D97-AF65-F5344CB8AC3E}">
        <p14:creationId xmlns:p14="http://schemas.microsoft.com/office/powerpoint/2010/main" val="2920748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BA193A2-2722-1608-C6DF-DC27E67AB94E}"/>
              </a:ext>
            </a:extLst>
          </p:cNvPr>
          <p:cNvGraphicFramePr>
            <a:graphicFrameLocks noGrp="1"/>
          </p:cNvGraphicFramePr>
          <p:nvPr>
            <p:extLst>
              <p:ext uri="{D42A27DB-BD31-4B8C-83A1-F6EECF244321}">
                <p14:modId xmlns:p14="http://schemas.microsoft.com/office/powerpoint/2010/main" val="3902878308"/>
              </p:ext>
            </p:extLst>
          </p:nvPr>
        </p:nvGraphicFramePr>
        <p:xfrm>
          <a:off x="578733" y="1172303"/>
          <a:ext cx="7424725" cy="2256697"/>
        </p:xfrm>
        <a:graphic>
          <a:graphicData uri="http://schemas.openxmlformats.org/drawingml/2006/table">
            <a:tbl>
              <a:tblPr firstRow="1" bandRow="1">
                <a:tableStyleId>{5C22544A-7EE6-4342-B048-85BDC9FD1C3A}</a:tableStyleId>
              </a:tblPr>
              <a:tblGrid>
                <a:gridCol w="2126124">
                  <a:extLst>
                    <a:ext uri="{9D8B030D-6E8A-4147-A177-3AD203B41FA5}">
                      <a16:colId xmlns:a16="http://schemas.microsoft.com/office/drawing/2014/main" val="2062239960"/>
                    </a:ext>
                  </a:extLst>
                </a:gridCol>
                <a:gridCol w="1041233">
                  <a:extLst>
                    <a:ext uri="{9D8B030D-6E8A-4147-A177-3AD203B41FA5}">
                      <a16:colId xmlns:a16="http://schemas.microsoft.com/office/drawing/2014/main" val="203007654"/>
                    </a:ext>
                  </a:extLst>
                </a:gridCol>
                <a:gridCol w="1052052">
                  <a:extLst>
                    <a:ext uri="{9D8B030D-6E8A-4147-A177-3AD203B41FA5}">
                      <a16:colId xmlns:a16="http://schemas.microsoft.com/office/drawing/2014/main" val="3041247392"/>
                    </a:ext>
                  </a:extLst>
                </a:gridCol>
                <a:gridCol w="1052052">
                  <a:extLst>
                    <a:ext uri="{9D8B030D-6E8A-4147-A177-3AD203B41FA5}">
                      <a16:colId xmlns:a16="http://schemas.microsoft.com/office/drawing/2014/main" val="839034604"/>
                    </a:ext>
                  </a:extLst>
                </a:gridCol>
                <a:gridCol w="1101212">
                  <a:extLst>
                    <a:ext uri="{9D8B030D-6E8A-4147-A177-3AD203B41FA5}">
                      <a16:colId xmlns:a16="http://schemas.microsoft.com/office/drawing/2014/main" val="385036411"/>
                    </a:ext>
                  </a:extLst>
                </a:gridCol>
                <a:gridCol w="1052052">
                  <a:extLst>
                    <a:ext uri="{9D8B030D-6E8A-4147-A177-3AD203B41FA5}">
                      <a16:colId xmlns:a16="http://schemas.microsoft.com/office/drawing/2014/main" val="3336641832"/>
                    </a:ext>
                  </a:extLst>
                </a:gridCol>
              </a:tblGrid>
              <a:tr h="244513">
                <a:tc>
                  <a:txBody>
                    <a:bodyPr/>
                    <a:lstStyle/>
                    <a:p>
                      <a:r>
                        <a:rPr lang="en-GB" sz="1400" dirty="0">
                          <a:latin typeface="Sofia Pro Regular" panose="020B0604020202020204" charset="0"/>
                        </a:rPr>
                        <a:t>Income</a:t>
                      </a:r>
                    </a:p>
                  </a:txBody>
                  <a:tcPr/>
                </a:tc>
                <a:tc>
                  <a:txBody>
                    <a:bodyPr/>
                    <a:lstStyle/>
                    <a:p>
                      <a:r>
                        <a:rPr lang="en-GB" sz="1400" dirty="0">
                          <a:latin typeface="Sofia Pro Regular" panose="020B0604020202020204" charset="0"/>
                        </a:rPr>
                        <a:t>M 1</a:t>
                      </a:r>
                    </a:p>
                  </a:txBody>
                  <a:tcPr/>
                </a:tc>
                <a:tc>
                  <a:txBody>
                    <a:bodyPr/>
                    <a:lstStyle/>
                    <a:p>
                      <a:r>
                        <a:rPr lang="en-GB" sz="1400">
                          <a:latin typeface="Sofia Pro Regular" panose="020B0604020202020204" charset="0"/>
                        </a:rPr>
                        <a:t>M 2</a:t>
                      </a:r>
                    </a:p>
                  </a:txBody>
                  <a:tcPr/>
                </a:tc>
                <a:tc>
                  <a:txBody>
                    <a:bodyPr/>
                    <a:lstStyle/>
                    <a:p>
                      <a:r>
                        <a:rPr lang="en-GB" sz="1400">
                          <a:latin typeface="Sofia Pro Regular" panose="020B0604020202020204" charset="0"/>
                        </a:rPr>
                        <a:t>M 3</a:t>
                      </a:r>
                    </a:p>
                  </a:txBody>
                  <a:tcPr/>
                </a:tc>
                <a:tc>
                  <a:txBody>
                    <a:bodyPr/>
                    <a:lstStyle/>
                    <a:p>
                      <a:r>
                        <a:rPr lang="en-GB" sz="1400">
                          <a:latin typeface="Sofia Pro Regular" panose="020B0604020202020204" charset="0"/>
                        </a:rPr>
                        <a:t>M4</a:t>
                      </a:r>
                    </a:p>
                  </a:txBody>
                  <a:tcPr/>
                </a:tc>
                <a:tc>
                  <a:txBody>
                    <a:bodyPr/>
                    <a:lstStyle/>
                    <a:p>
                      <a:r>
                        <a:rPr lang="en-GB" sz="1400">
                          <a:latin typeface="Sofia Pro Regular" panose="020B0604020202020204" charset="0"/>
                        </a:rPr>
                        <a:t>M5</a:t>
                      </a:r>
                    </a:p>
                  </a:txBody>
                  <a:tcPr/>
                </a:tc>
                <a:extLst>
                  <a:ext uri="{0D108BD9-81ED-4DB2-BD59-A6C34878D82A}">
                    <a16:rowId xmlns:a16="http://schemas.microsoft.com/office/drawing/2014/main" val="1164106762"/>
                  </a:ext>
                </a:extLst>
              </a:tr>
              <a:tr h="279810">
                <a:tc>
                  <a:txBody>
                    <a:bodyPr/>
                    <a:lstStyle/>
                    <a:p>
                      <a:r>
                        <a:rPr lang="en-GB" sz="1400">
                          <a:latin typeface="Sofia Pro Regular" panose="020B0604020202020204" charset="0"/>
                        </a:rPr>
                        <a:t>Membership</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3571877698"/>
                  </a:ext>
                </a:extLst>
              </a:tr>
              <a:tr h="244513">
                <a:tc>
                  <a:txBody>
                    <a:bodyPr/>
                    <a:lstStyle/>
                    <a:p>
                      <a:r>
                        <a:rPr lang="en-GB" sz="1400">
                          <a:latin typeface="Sofia Pro Regular" panose="020B0604020202020204" charset="0"/>
                        </a:rPr>
                        <a:t>Bar</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2835741040"/>
                  </a:ext>
                </a:extLst>
              </a:tr>
              <a:tr h="427897">
                <a:tc>
                  <a:txBody>
                    <a:bodyPr/>
                    <a:lstStyle/>
                    <a:p>
                      <a:r>
                        <a:rPr lang="en-GB" sz="1400">
                          <a:latin typeface="Sofia Pro Regular" panose="020B0604020202020204" charset="0"/>
                        </a:rPr>
                        <a:t>Fundraising activities</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3795262661"/>
                  </a:ext>
                </a:extLst>
              </a:tr>
              <a:tr h="279810">
                <a:tc>
                  <a:txBody>
                    <a:bodyPr/>
                    <a:lstStyle/>
                    <a:p>
                      <a:r>
                        <a:rPr lang="en-GB" sz="1400">
                          <a:latin typeface="Sofia Pro Regular" panose="020B0604020202020204" charset="0"/>
                        </a:rPr>
                        <a:t>Sporting events</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2159947125"/>
                  </a:ext>
                </a:extLst>
              </a:tr>
              <a:tr h="279810">
                <a:tc>
                  <a:txBody>
                    <a:bodyPr/>
                    <a:lstStyle/>
                    <a:p>
                      <a:r>
                        <a:rPr lang="en-GB" sz="1400">
                          <a:latin typeface="Sofia Pro Regular" panose="020B0604020202020204" charset="0"/>
                        </a:rPr>
                        <a:t>Grants/sponsorship</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2390705772"/>
                  </a:ext>
                </a:extLst>
              </a:tr>
              <a:tr h="279810">
                <a:tc>
                  <a:txBody>
                    <a:bodyPr/>
                    <a:lstStyle/>
                    <a:p>
                      <a:r>
                        <a:rPr lang="en-GB" sz="1400">
                          <a:latin typeface="Sofia Pro Regular" panose="020B0604020202020204" charset="0"/>
                        </a:rPr>
                        <a:t>Merchandise</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dirty="0">
                        <a:latin typeface="Sofia Pro Regular" panose="020B0604020202020204" charset="0"/>
                      </a:endParaRPr>
                    </a:p>
                  </a:txBody>
                  <a:tcPr/>
                </a:tc>
                <a:extLst>
                  <a:ext uri="{0D108BD9-81ED-4DB2-BD59-A6C34878D82A}">
                    <a16:rowId xmlns:a16="http://schemas.microsoft.com/office/drawing/2014/main" val="4194024437"/>
                  </a:ext>
                </a:extLst>
              </a:tr>
            </a:tbl>
          </a:graphicData>
        </a:graphic>
      </p:graphicFrame>
      <p:graphicFrame>
        <p:nvGraphicFramePr>
          <p:cNvPr id="3" name="Table 7">
            <a:extLst>
              <a:ext uri="{FF2B5EF4-FFF2-40B4-BE49-F238E27FC236}">
                <a16:creationId xmlns:a16="http://schemas.microsoft.com/office/drawing/2014/main" id="{25D14587-112B-6C17-B270-AAB9330E1229}"/>
              </a:ext>
            </a:extLst>
          </p:cNvPr>
          <p:cNvGraphicFramePr>
            <a:graphicFrameLocks noGrp="1"/>
          </p:cNvGraphicFramePr>
          <p:nvPr>
            <p:extLst>
              <p:ext uri="{D42A27DB-BD31-4B8C-83A1-F6EECF244321}">
                <p14:modId xmlns:p14="http://schemas.microsoft.com/office/powerpoint/2010/main" val="635216818"/>
              </p:ext>
            </p:extLst>
          </p:nvPr>
        </p:nvGraphicFramePr>
        <p:xfrm>
          <a:off x="578733" y="3641746"/>
          <a:ext cx="7405061" cy="2915765"/>
        </p:xfrm>
        <a:graphic>
          <a:graphicData uri="http://schemas.openxmlformats.org/drawingml/2006/table">
            <a:tbl>
              <a:tblPr firstRow="1" bandRow="1">
                <a:tableStyleId>{5C22544A-7EE6-4342-B048-85BDC9FD1C3A}</a:tableStyleId>
              </a:tblPr>
              <a:tblGrid>
                <a:gridCol w="2129743">
                  <a:extLst>
                    <a:ext uri="{9D8B030D-6E8A-4147-A177-3AD203B41FA5}">
                      <a16:colId xmlns:a16="http://schemas.microsoft.com/office/drawing/2014/main" val="2062239960"/>
                    </a:ext>
                  </a:extLst>
                </a:gridCol>
                <a:gridCol w="1027782">
                  <a:extLst>
                    <a:ext uri="{9D8B030D-6E8A-4147-A177-3AD203B41FA5}">
                      <a16:colId xmlns:a16="http://schemas.microsoft.com/office/drawing/2014/main" val="203007654"/>
                    </a:ext>
                  </a:extLst>
                </a:gridCol>
                <a:gridCol w="1061884">
                  <a:extLst>
                    <a:ext uri="{9D8B030D-6E8A-4147-A177-3AD203B41FA5}">
                      <a16:colId xmlns:a16="http://schemas.microsoft.com/office/drawing/2014/main" val="3041247392"/>
                    </a:ext>
                  </a:extLst>
                </a:gridCol>
                <a:gridCol w="1042219">
                  <a:extLst>
                    <a:ext uri="{9D8B030D-6E8A-4147-A177-3AD203B41FA5}">
                      <a16:colId xmlns:a16="http://schemas.microsoft.com/office/drawing/2014/main" val="839034604"/>
                    </a:ext>
                  </a:extLst>
                </a:gridCol>
                <a:gridCol w="1111045">
                  <a:extLst>
                    <a:ext uri="{9D8B030D-6E8A-4147-A177-3AD203B41FA5}">
                      <a16:colId xmlns:a16="http://schemas.microsoft.com/office/drawing/2014/main" val="385036411"/>
                    </a:ext>
                  </a:extLst>
                </a:gridCol>
                <a:gridCol w="1032388">
                  <a:extLst>
                    <a:ext uri="{9D8B030D-6E8A-4147-A177-3AD203B41FA5}">
                      <a16:colId xmlns:a16="http://schemas.microsoft.com/office/drawing/2014/main" val="3336641832"/>
                    </a:ext>
                  </a:extLst>
                </a:gridCol>
              </a:tblGrid>
              <a:tr h="0">
                <a:tc>
                  <a:txBody>
                    <a:bodyPr/>
                    <a:lstStyle/>
                    <a:p>
                      <a:r>
                        <a:rPr lang="en-GB" sz="1400">
                          <a:latin typeface="Sofia Pro Regular" panose="020B0604020202020204" charset="0"/>
                        </a:rPr>
                        <a:t>Expenditure</a:t>
                      </a:r>
                    </a:p>
                  </a:txBody>
                  <a:tcPr/>
                </a:tc>
                <a:tc>
                  <a:txBody>
                    <a:bodyPr/>
                    <a:lstStyle/>
                    <a:p>
                      <a:r>
                        <a:rPr lang="en-GB" sz="1400">
                          <a:latin typeface="Sofia Pro Regular" panose="020B0604020202020204" charset="0"/>
                        </a:rPr>
                        <a:t>M1</a:t>
                      </a:r>
                    </a:p>
                  </a:txBody>
                  <a:tcPr/>
                </a:tc>
                <a:tc>
                  <a:txBody>
                    <a:bodyPr/>
                    <a:lstStyle/>
                    <a:p>
                      <a:r>
                        <a:rPr lang="en-GB" sz="1400">
                          <a:latin typeface="Sofia Pro Regular" panose="020B0604020202020204" charset="0"/>
                        </a:rPr>
                        <a:t>M2</a:t>
                      </a:r>
                    </a:p>
                  </a:txBody>
                  <a:tcPr/>
                </a:tc>
                <a:tc>
                  <a:txBody>
                    <a:bodyPr/>
                    <a:lstStyle/>
                    <a:p>
                      <a:r>
                        <a:rPr lang="en-GB" sz="1400">
                          <a:latin typeface="Sofia Pro Regular" panose="020B0604020202020204" charset="0"/>
                        </a:rPr>
                        <a:t>M3</a:t>
                      </a:r>
                    </a:p>
                  </a:txBody>
                  <a:tcPr/>
                </a:tc>
                <a:tc>
                  <a:txBody>
                    <a:bodyPr/>
                    <a:lstStyle/>
                    <a:p>
                      <a:r>
                        <a:rPr lang="en-GB" sz="1400">
                          <a:latin typeface="Sofia Pro Regular" panose="020B0604020202020204" charset="0"/>
                        </a:rPr>
                        <a:t>M4</a:t>
                      </a:r>
                    </a:p>
                  </a:txBody>
                  <a:tcPr/>
                </a:tc>
                <a:tc>
                  <a:txBody>
                    <a:bodyPr/>
                    <a:lstStyle/>
                    <a:p>
                      <a:r>
                        <a:rPr lang="en-GB" sz="1400" dirty="0">
                          <a:latin typeface="Sofia Pro Regular" panose="020B0604020202020204" charset="0"/>
                        </a:rPr>
                        <a:t>M5</a:t>
                      </a:r>
                    </a:p>
                  </a:txBody>
                  <a:tcPr/>
                </a:tc>
                <a:extLst>
                  <a:ext uri="{0D108BD9-81ED-4DB2-BD59-A6C34878D82A}">
                    <a16:rowId xmlns:a16="http://schemas.microsoft.com/office/drawing/2014/main" val="1164106762"/>
                  </a:ext>
                </a:extLst>
              </a:tr>
              <a:tr h="418561">
                <a:tc>
                  <a:txBody>
                    <a:bodyPr/>
                    <a:lstStyle/>
                    <a:p>
                      <a:r>
                        <a:rPr lang="en-GB" sz="1400">
                          <a:latin typeface="Sofia Pro Regular" panose="020B0604020202020204" charset="0"/>
                        </a:rPr>
                        <a:t>Staff wages  </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3571877698"/>
                  </a:ext>
                </a:extLst>
              </a:tr>
              <a:tr h="307319">
                <a:tc>
                  <a:txBody>
                    <a:bodyPr/>
                    <a:lstStyle/>
                    <a:p>
                      <a:r>
                        <a:rPr lang="en-GB" sz="1400">
                          <a:latin typeface="Sofia Pro Regular" panose="020B0604020202020204" charset="0"/>
                        </a:rPr>
                        <a:t>Rent and service charges</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2835741040"/>
                  </a:ext>
                </a:extLst>
              </a:tr>
              <a:tr h="418561">
                <a:tc>
                  <a:txBody>
                    <a:bodyPr/>
                    <a:lstStyle/>
                    <a:p>
                      <a:r>
                        <a:rPr lang="en-GB" sz="1400">
                          <a:latin typeface="Sofia Pro Regular" panose="020B0604020202020204" charset="0"/>
                        </a:rPr>
                        <a:t>Utilities</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3795262661"/>
                  </a:ext>
                </a:extLst>
              </a:tr>
              <a:tr h="418561">
                <a:tc>
                  <a:txBody>
                    <a:bodyPr/>
                    <a:lstStyle/>
                    <a:p>
                      <a:r>
                        <a:rPr lang="en-GB" sz="1400">
                          <a:latin typeface="Sofia Pro Regular" panose="020B0604020202020204" charset="0"/>
                        </a:rPr>
                        <a:t>Insurance</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2159947125"/>
                  </a:ext>
                </a:extLst>
              </a:tr>
              <a:tr h="418561">
                <a:tc>
                  <a:txBody>
                    <a:bodyPr/>
                    <a:lstStyle/>
                    <a:p>
                      <a:r>
                        <a:rPr lang="en-GB" sz="1400">
                          <a:latin typeface="Sofia Pro Regular" panose="020B0604020202020204" charset="0"/>
                        </a:rPr>
                        <a:t>Equipment</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extLst>
                  <a:ext uri="{0D108BD9-81ED-4DB2-BD59-A6C34878D82A}">
                    <a16:rowId xmlns:a16="http://schemas.microsoft.com/office/drawing/2014/main" val="2390705772"/>
                  </a:ext>
                </a:extLst>
              </a:tr>
              <a:tr h="418561">
                <a:tc>
                  <a:txBody>
                    <a:bodyPr/>
                    <a:lstStyle/>
                    <a:p>
                      <a:r>
                        <a:rPr lang="en-GB" sz="1400">
                          <a:latin typeface="Sofia Pro Regular" panose="020B0604020202020204" charset="0"/>
                        </a:rPr>
                        <a:t>Sinking fund</a:t>
                      </a: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a:latin typeface="Sofia Pro Regular" panose="020B0604020202020204" charset="0"/>
                      </a:endParaRPr>
                    </a:p>
                  </a:txBody>
                  <a:tcPr/>
                </a:tc>
                <a:tc>
                  <a:txBody>
                    <a:bodyPr/>
                    <a:lstStyle/>
                    <a:p>
                      <a:endParaRPr lang="en-GB" sz="1400" dirty="0">
                        <a:latin typeface="Sofia Pro Regular" panose="020B0604020202020204" charset="0"/>
                      </a:endParaRPr>
                    </a:p>
                  </a:txBody>
                  <a:tcPr/>
                </a:tc>
                <a:extLst>
                  <a:ext uri="{0D108BD9-81ED-4DB2-BD59-A6C34878D82A}">
                    <a16:rowId xmlns:a16="http://schemas.microsoft.com/office/drawing/2014/main" val="4194024437"/>
                  </a:ext>
                </a:extLst>
              </a:tr>
            </a:tbl>
          </a:graphicData>
        </a:graphic>
      </p:graphicFrame>
      <p:sp>
        <p:nvSpPr>
          <p:cNvPr id="5" name="TextBox 4">
            <a:extLst>
              <a:ext uri="{FF2B5EF4-FFF2-40B4-BE49-F238E27FC236}">
                <a16:creationId xmlns:a16="http://schemas.microsoft.com/office/drawing/2014/main" id="{882CFD06-CFB8-8F4D-8DB8-BDE25DAFD933}"/>
              </a:ext>
            </a:extLst>
          </p:cNvPr>
          <p:cNvSpPr txBox="1"/>
          <p:nvPr/>
        </p:nvSpPr>
        <p:spPr>
          <a:xfrm>
            <a:off x="291127" y="407040"/>
            <a:ext cx="9875428" cy="461665"/>
          </a:xfrm>
          <a:prstGeom prst="rect">
            <a:avLst/>
          </a:prstGeom>
          <a:noFill/>
        </p:spPr>
        <p:txBody>
          <a:bodyPr wrap="square">
            <a:spAutoFit/>
          </a:bodyPr>
          <a:lstStyle/>
          <a:p>
            <a:pPr algn="ctr"/>
            <a:r>
              <a:rPr lang="en-US" sz="2400" b="1" dirty="0">
                <a:solidFill>
                  <a:srgbClr val="003F69"/>
                </a:solidFill>
                <a:latin typeface="Sofia Pro Bold" panose="020B0000000000000000" pitchFamily="34" charset="0"/>
              </a:rPr>
              <a:t>Setting/forecasting financial goals for your organisation examples </a:t>
            </a:r>
            <a:endParaRPr lang="en-GB" sz="2400" b="1" dirty="0">
              <a:solidFill>
                <a:srgbClr val="003F69"/>
              </a:solidFill>
              <a:latin typeface="Sofia Pro Bold" panose="020B0000000000000000" pitchFamily="34" charset="0"/>
            </a:endParaRPr>
          </a:p>
        </p:txBody>
      </p:sp>
      <p:pic>
        <p:nvPicPr>
          <p:cNvPr id="6" name="Graphic 16">
            <a:extLst>
              <a:ext uri="{FF2B5EF4-FFF2-40B4-BE49-F238E27FC236}">
                <a16:creationId xmlns:a16="http://schemas.microsoft.com/office/drawing/2014/main" id="{44FC4E6C-1F4B-0EAE-362E-FDB15C8320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spTree>
    <p:extLst>
      <p:ext uri="{BB962C8B-B14F-4D97-AF65-F5344CB8AC3E}">
        <p14:creationId xmlns:p14="http://schemas.microsoft.com/office/powerpoint/2010/main" val="1514490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7" y="401074"/>
            <a:ext cx="9646204" cy="1621370"/>
          </a:xfrm>
          <a:prstGeom prst="rect">
            <a:avLst/>
          </a:prstGeom>
        </p:spPr>
        <p:txBody>
          <a:bodyPr>
            <a:normAutofit/>
          </a:bodyPr>
          <a:lstStyle/>
          <a:p>
            <a:pPr>
              <a:lnSpc>
                <a:spcPct val="100000"/>
              </a:lnSpc>
            </a:pPr>
            <a:r>
              <a:rPr lang="en-US" sz="2800" dirty="0">
                <a:solidFill>
                  <a:srgbClr val="003F69"/>
                </a:solidFill>
              </a:rPr>
              <a:t>Could this situation happen to you? How could you prevent it?</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sp>
        <p:nvSpPr>
          <p:cNvPr id="4" name="Content Placeholder 2">
            <a:extLst>
              <a:ext uri="{FF2B5EF4-FFF2-40B4-BE49-F238E27FC236}">
                <a16:creationId xmlns:a16="http://schemas.microsoft.com/office/drawing/2014/main" id="{E86B9889-CEB7-01F9-96C1-B08F038279C8}"/>
              </a:ext>
            </a:extLst>
          </p:cNvPr>
          <p:cNvSpPr txBox="1">
            <a:spLocks/>
          </p:cNvSpPr>
          <p:nvPr/>
        </p:nvSpPr>
        <p:spPr>
          <a:xfrm>
            <a:off x="589177" y="1898422"/>
            <a:ext cx="9156555" cy="30611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Semi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Semi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7C2F6"/>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42424"/>
                </a:solidFill>
                <a:effectLst/>
                <a:uLnTx/>
                <a:uFillTx/>
                <a:latin typeface="Sofia Pro Regular" panose="020B0000000000000000" pitchFamily="34" charset="0"/>
                <a:ea typeface="Times New Roman" panose="02020603050405020304" pitchFamily="18" charset="0"/>
                <a:cs typeface="+mn-cs"/>
              </a:rPr>
              <a:t>A team spends additional resources on equipment and facility hire  without committee approval. </a:t>
            </a:r>
          </a:p>
          <a:p>
            <a:pPr marL="228600" marR="0" lvl="0" indent="-228600" algn="l" defTabSz="914400" rtl="0" eaLnBrk="1" fontAlgn="auto" latinLnBrk="0" hangingPunct="1">
              <a:lnSpc>
                <a:spcPct val="90000"/>
              </a:lnSpc>
              <a:spcBef>
                <a:spcPts val="1000"/>
              </a:spcBef>
              <a:spcAft>
                <a:spcPts val="0"/>
              </a:spcAft>
              <a:buClr>
                <a:srgbClr val="77C2F6"/>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42424"/>
              </a:solidFill>
              <a:effectLst/>
              <a:uLnTx/>
              <a:uFillTx/>
              <a:latin typeface="Sofia Pro Regular" panose="020B0000000000000000" pitchFamily="34" charset="0"/>
              <a:ea typeface="Times New Roman" panose="02020603050405020304" pitchFamily="18" charset="0"/>
              <a:cs typeface="+mn-cs"/>
            </a:endParaRPr>
          </a:p>
          <a:p>
            <a:pPr marL="228600" marR="0" lvl="0" indent="-228600" algn="l" defTabSz="914400" rtl="0" eaLnBrk="1" fontAlgn="auto" latinLnBrk="0" hangingPunct="1">
              <a:lnSpc>
                <a:spcPct val="90000"/>
              </a:lnSpc>
              <a:spcBef>
                <a:spcPts val="1000"/>
              </a:spcBef>
              <a:spcAft>
                <a:spcPts val="0"/>
              </a:spcAft>
              <a:buClr>
                <a:srgbClr val="77C2F6"/>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42424"/>
                </a:solidFill>
                <a:effectLst/>
                <a:uLnTx/>
                <a:uFillTx/>
                <a:latin typeface="Sofia Pro Regular" panose="020B0000000000000000" pitchFamily="34" charset="0"/>
                <a:ea typeface="Times New Roman" panose="02020603050405020304" pitchFamily="18" charset="0"/>
                <a:cs typeface="+mn-cs"/>
              </a:rPr>
              <a:t>The Treasurer reports on the cash position only in committee.</a:t>
            </a:r>
          </a:p>
          <a:p>
            <a:pPr marL="228600" marR="0" lvl="0" indent="-228600" algn="l" defTabSz="914400" rtl="0" eaLnBrk="1" fontAlgn="auto" latinLnBrk="0" hangingPunct="1">
              <a:lnSpc>
                <a:spcPct val="90000"/>
              </a:lnSpc>
              <a:spcBef>
                <a:spcPts val="1000"/>
              </a:spcBef>
              <a:spcAft>
                <a:spcPts val="0"/>
              </a:spcAft>
              <a:buClr>
                <a:srgbClr val="77C2F6"/>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42424"/>
              </a:solidFill>
              <a:effectLst/>
              <a:uLnTx/>
              <a:uFillTx/>
              <a:latin typeface="Sofia Pro Regular" panose="020B0000000000000000" pitchFamily="34" charset="0"/>
              <a:ea typeface="Times New Roman" panose="02020603050405020304" pitchFamily="18" charset="0"/>
              <a:cs typeface="+mn-cs"/>
            </a:endParaRPr>
          </a:p>
          <a:p>
            <a:pPr marL="228600" marR="0" lvl="0" indent="-228600" algn="l" defTabSz="914400" rtl="0" eaLnBrk="1" fontAlgn="auto" latinLnBrk="0" hangingPunct="1">
              <a:lnSpc>
                <a:spcPct val="90000"/>
              </a:lnSpc>
              <a:spcBef>
                <a:spcPts val="1000"/>
              </a:spcBef>
              <a:spcAft>
                <a:spcPts val="0"/>
              </a:spcAft>
              <a:buClr>
                <a:srgbClr val="77C2F6"/>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42424"/>
                </a:solidFill>
                <a:effectLst/>
                <a:uLnTx/>
                <a:uFillTx/>
                <a:latin typeface="Sofia Pro Regular" panose="020B0000000000000000" pitchFamily="34" charset="0"/>
                <a:ea typeface="Times New Roman" panose="02020603050405020304" pitchFamily="18" charset="0"/>
                <a:cs typeface="+mn-cs"/>
              </a:rPr>
              <a:t>All teams have bank accounts, and one team’s manager left the club with substantial funds.</a:t>
            </a:r>
          </a:p>
          <a:p>
            <a:pPr marL="228600" marR="0" lvl="0" indent="-228600" algn="l" defTabSz="914400" rtl="0" eaLnBrk="1" fontAlgn="auto" latinLnBrk="0" hangingPunct="1">
              <a:lnSpc>
                <a:spcPct val="90000"/>
              </a:lnSpc>
              <a:spcBef>
                <a:spcPts val="1000"/>
              </a:spcBef>
              <a:spcAft>
                <a:spcPts val="0"/>
              </a:spcAft>
              <a:buClr>
                <a:srgbClr val="77C2F6"/>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42424"/>
              </a:solidFill>
              <a:effectLst/>
              <a:uLnTx/>
              <a:uFillTx/>
              <a:latin typeface="Sofia Pro Regular" panose="020B0000000000000000" pitchFamily="34" charset="0"/>
              <a:ea typeface="Times New Roman" panose="02020603050405020304" pitchFamily="18" charset="0"/>
              <a:cs typeface="+mn-cs"/>
            </a:endParaRPr>
          </a:p>
          <a:p>
            <a:pPr marL="228600" marR="0" lvl="0" indent="-228600" algn="l" defTabSz="914400" rtl="0" eaLnBrk="1" fontAlgn="auto" latinLnBrk="0" hangingPunct="1">
              <a:lnSpc>
                <a:spcPct val="90000"/>
              </a:lnSpc>
              <a:spcBef>
                <a:spcPts val="1000"/>
              </a:spcBef>
              <a:spcAft>
                <a:spcPts val="0"/>
              </a:spcAft>
              <a:buClr>
                <a:srgbClr val="77C2F6"/>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42424"/>
                </a:solidFill>
                <a:effectLst/>
                <a:uLnTx/>
                <a:uFillTx/>
                <a:latin typeface="Sofia Pro Regular" panose="020B0000000000000000" pitchFamily="34" charset="0"/>
                <a:ea typeface="Times New Roman" panose="02020603050405020304" pitchFamily="18" charset="0"/>
                <a:cs typeface="+mn-cs"/>
              </a:rPr>
              <a:t>A team event was affected by the weather and the club lost more money than they originally had.</a:t>
            </a:r>
          </a:p>
          <a:p>
            <a:pPr marL="228600" marR="0" lvl="0" indent="-228600" algn="l" defTabSz="914400" rtl="0" eaLnBrk="1" fontAlgn="auto" latinLnBrk="0" hangingPunct="1">
              <a:lnSpc>
                <a:spcPct val="90000"/>
              </a:lnSpc>
              <a:spcBef>
                <a:spcPts val="1000"/>
              </a:spcBef>
              <a:spcAft>
                <a:spcPts val="0"/>
              </a:spcAft>
              <a:buClr>
                <a:srgbClr val="77C2F6"/>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42424"/>
                </a:solidFill>
                <a:effectLst/>
                <a:uLnTx/>
                <a:uFillTx/>
                <a:latin typeface="Sofia Pro Regular" panose="020B0000000000000000" pitchFamily="34" charset="0"/>
                <a:ea typeface="Times New Roman" panose="02020603050405020304" pitchFamily="18" charset="0"/>
                <a:cs typeface="+mn-cs"/>
              </a:rPr>
              <a:t> </a:t>
            </a:r>
          </a:p>
          <a:p>
            <a:pPr marL="228600" marR="0" lvl="0" indent="-228600" algn="l" defTabSz="914400" rtl="0" eaLnBrk="1" fontAlgn="auto" latinLnBrk="0" hangingPunct="1">
              <a:lnSpc>
                <a:spcPct val="90000"/>
              </a:lnSpc>
              <a:spcBef>
                <a:spcPts val="1000"/>
              </a:spcBef>
              <a:spcAft>
                <a:spcPts val="0"/>
              </a:spcAft>
              <a:buClr>
                <a:srgbClr val="77C2F6"/>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42424"/>
                </a:solidFill>
                <a:effectLst/>
                <a:uLnTx/>
                <a:uFillTx/>
                <a:latin typeface="Sofia Pro Regular" panose="020B0000000000000000" pitchFamily="34" charset="0"/>
                <a:ea typeface="Times New Roman" panose="02020603050405020304" pitchFamily="18" charset="0"/>
                <a:cs typeface="+mn-cs"/>
              </a:rPr>
              <a:t>The team spends weekly subscriptions money without recording it. </a:t>
            </a:r>
          </a:p>
        </p:txBody>
      </p:sp>
      <p:grpSp>
        <p:nvGrpSpPr>
          <p:cNvPr id="10" name="Group 9">
            <a:extLst>
              <a:ext uri="{FF2B5EF4-FFF2-40B4-BE49-F238E27FC236}">
                <a16:creationId xmlns:a16="http://schemas.microsoft.com/office/drawing/2014/main" id="{A99D2ED8-7B3F-12CB-3DC0-877ACC80B8A5}"/>
              </a:ext>
            </a:extLst>
          </p:cNvPr>
          <p:cNvGrpSpPr/>
          <p:nvPr/>
        </p:nvGrpSpPr>
        <p:grpSpPr>
          <a:xfrm>
            <a:off x="0" y="5784067"/>
            <a:ext cx="12192000" cy="1073933"/>
            <a:chOff x="0" y="5784067"/>
            <a:chExt cx="12192000" cy="1073933"/>
          </a:xfrm>
        </p:grpSpPr>
        <p:pic>
          <p:nvPicPr>
            <p:cNvPr id="11" name="Picture 10">
              <a:extLst>
                <a:ext uri="{FF2B5EF4-FFF2-40B4-BE49-F238E27FC236}">
                  <a16:creationId xmlns:a16="http://schemas.microsoft.com/office/drawing/2014/main" id="{A496287B-D59C-9588-99E2-68FE11FC7832}"/>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12" name="TextBox 11">
              <a:extLst>
                <a:ext uri="{FF2B5EF4-FFF2-40B4-BE49-F238E27FC236}">
                  <a16:creationId xmlns:a16="http://schemas.microsoft.com/office/drawing/2014/main" id="{FA5DDC7B-BA31-FDCE-02F5-80A68FC573BD}"/>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18" name="Picture 17" descr="A white and black logo&#10;&#10;Description automatically generated">
              <a:extLst>
                <a:ext uri="{FF2B5EF4-FFF2-40B4-BE49-F238E27FC236}">
                  <a16:creationId xmlns:a16="http://schemas.microsoft.com/office/drawing/2014/main" id="{59BA1DE0-AA1B-6D9E-DA0E-2BBB59B3A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pic>
        <p:nvPicPr>
          <p:cNvPr id="6" name="Graphic 5" descr="Group brainstorm">
            <a:extLst>
              <a:ext uri="{FF2B5EF4-FFF2-40B4-BE49-F238E27FC236}">
                <a16:creationId xmlns:a16="http://schemas.microsoft.com/office/drawing/2014/main" id="{26BE5273-97FC-721D-5BBB-34E75F56E7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48548" y="2387770"/>
            <a:ext cx="1660337" cy="1660337"/>
          </a:xfrm>
          <a:prstGeom prst="rect">
            <a:avLst/>
          </a:prstGeom>
        </p:spPr>
      </p:pic>
    </p:spTree>
    <p:extLst>
      <p:ext uri="{BB962C8B-B14F-4D97-AF65-F5344CB8AC3E}">
        <p14:creationId xmlns:p14="http://schemas.microsoft.com/office/powerpoint/2010/main" val="590092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7" y="442383"/>
            <a:ext cx="8873309" cy="755412"/>
          </a:xfrm>
          <a:prstGeom prst="rect">
            <a:avLst/>
          </a:prstGeom>
        </p:spPr>
        <p:txBody>
          <a:bodyPr>
            <a:normAutofit/>
          </a:bodyPr>
          <a:lstStyle/>
          <a:p>
            <a:pPr>
              <a:lnSpc>
                <a:spcPct val="100000"/>
              </a:lnSpc>
            </a:pPr>
            <a:r>
              <a:rPr lang="en-US" sz="2800" dirty="0">
                <a:solidFill>
                  <a:srgbClr val="003F69"/>
                </a:solidFill>
              </a:rPr>
              <a:t>Principles of good financial management</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grpSp>
        <p:nvGrpSpPr>
          <p:cNvPr id="2" name="Group 1">
            <a:extLst>
              <a:ext uri="{FF2B5EF4-FFF2-40B4-BE49-F238E27FC236}">
                <a16:creationId xmlns:a16="http://schemas.microsoft.com/office/drawing/2014/main" id="{FE401E00-59C7-69BB-7B86-F909CE3453A2}"/>
              </a:ext>
            </a:extLst>
          </p:cNvPr>
          <p:cNvGrpSpPr/>
          <p:nvPr/>
        </p:nvGrpSpPr>
        <p:grpSpPr>
          <a:xfrm>
            <a:off x="0" y="5784067"/>
            <a:ext cx="12192000" cy="1073933"/>
            <a:chOff x="0" y="5784067"/>
            <a:chExt cx="12192000" cy="1073933"/>
          </a:xfrm>
        </p:grpSpPr>
        <p:pic>
          <p:nvPicPr>
            <p:cNvPr id="6" name="Picture 5">
              <a:extLst>
                <a:ext uri="{FF2B5EF4-FFF2-40B4-BE49-F238E27FC236}">
                  <a16:creationId xmlns:a16="http://schemas.microsoft.com/office/drawing/2014/main" id="{AAAC40E6-6922-37A4-A4D7-01EDBB0C0613}"/>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7" name="TextBox 6">
              <a:extLst>
                <a:ext uri="{FF2B5EF4-FFF2-40B4-BE49-F238E27FC236}">
                  <a16:creationId xmlns:a16="http://schemas.microsoft.com/office/drawing/2014/main" id="{0CFE5EB2-DD27-A5F1-D893-F4CB61425887}"/>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8" name="Picture 7" descr="A white and black logo&#10;&#10;Description automatically generated">
              <a:extLst>
                <a:ext uri="{FF2B5EF4-FFF2-40B4-BE49-F238E27FC236}">
                  <a16:creationId xmlns:a16="http://schemas.microsoft.com/office/drawing/2014/main" id="{E88158F3-9D8C-BE48-3B8C-CD3B6796E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sp>
        <p:nvSpPr>
          <p:cNvPr id="16" name="Freeform: Shape 15">
            <a:extLst>
              <a:ext uri="{FF2B5EF4-FFF2-40B4-BE49-F238E27FC236}">
                <a16:creationId xmlns:a16="http://schemas.microsoft.com/office/drawing/2014/main" id="{BD9B1375-F397-E532-19CF-3F4D5B5ABC25}"/>
              </a:ext>
            </a:extLst>
          </p:cNvPr>
          <p:cNvSpPr/>
          <p:nvPr/>
        </p:nvSpPr>
        <p:spPr>
          <a:xfrm>
            <a:off x="4243604" y="2032988"/>
            <a:ext cx="3704792" cy="1690273"/>
          </a:xfrm>
          <a:custGeom>
            <a:avLst/>
            <a:gdLst>
              <a:gd name="connsiteX0" fmla="*/ 0 w 3727051"/>
              <a:gd name="connsiteY0" fmla="*/ 0 h 2756240"/>
              <a:gd name="connsiteX1" fmla="*/ 3727051 w 3727051"/>
              <a:gd name="connsiteY1" fmla="*/ 0 h 2756240"/>
              <a:gd name="connsiteX2" fmla="*/ 3727051 w 3727051"/>
              <a:gd name="connsiteY2" fmla="*/ 2756240 h 2756240"/>
              <a:gd name="connsiteX3" fmla="*/ 0 w 3727051"/>
              <a:gd name="connsiteY3" fmla="*/ 2756240 h 2756240"/>
              <a:gd name="connsiteX4" fmla="*/ 0 w 3727051"/>
              <a:gd name="connsiteY4" fmla="*/ 0 h 275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051" h="2756240">
                <a:moveTo>
                  <a:pt x="0" y="0"/>
                </a:moveTo>
                <a:lnTo>
                  <a:pt x="3727051" y="0"/>
                </a:lnTo>
                <a:lnTo>
                  <a:pt x="3727051" y="2756240"/>
                </a:lnTo>
                <a:lnTo>
                  <a:pt x="0" y="2756240"/>
                </a:lnTo>
                <a:lnTo>
                  <a:pt x="0" y="0"/>
                </a:lnTo>
                <a:close/>
              </a:path>
            </a:pathLst>
          </a:custGeom>
          <a:solidFill>
            <a:srgbClr val="F39444"/>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GB" sz="2800" kern="1200" dirty="0">
                <a:solidFill>
                  <a:schemeClr val="tx1"/>
                </a:solidFill>
                <a:latin typeface="Sofia Pro Regular" panose="020B0604020202020204" charset="0"/>
              </a:rPr>
              <a:t>Transparency</a:t>
            </a:r>
          </a:p>
        </p:txBody>
      </p:sp>
      <p:sp>
        <p:nvSpPr>
          <p:cNvPr id="11" name="Arrow: Left-Right 10">
            <a:extLst>
              <a:ext uri="{FF2B5EF4-FFF2-40B4-BE49-F238E27FC236}">
                <a16:creationId xmlns:a16="http://schemas.microsoft.com/office/drawing/2014/main" id="{ADFAC7B6-1604-33D6-C462-D0D5208BA69A}"/>
              </a:ext>
            </a:extLst>
          </p:cNvPr>
          <p:cNvSpPr/>
          <p:nvPr/>
        </p:nvSpPr>
        <p:spPr>
          <a:xfrm>
            <a:off x="1848091" y="4228423"/>
            <a:ext cx="8495818" cy="855813"/>
          </a:xfrm>
          <a:prstGeom prst="leftRightArrow">
            <a:avLst/>
          </a:prstGeom>
          <a:solidFill>
            <a:srgbClr val="F394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73BB0D3-03B7-5FF1-1753-379AF3F2BD19}"/>
              </a:ext>
            </a:extLst>
          </p:cNvPr>
          <p:cNvSpPr txBox="1"/>
          <p:nvPr/>
        </p:nvSpPr>
        <p:spPr>
          <a:xfrm>
            <a:off x="4247858" y="4397167"/>
            <a:ext cx="7581418" cy="523220"/>
          </a:xfrm>
          <a:prstGeom prst="rect">
            <a:avLst/>
          </a:prstGeom>
          <a:noFill/>
        </p:spPr>
        <p:txBody>
          <a:bodyPr wrap="square" rtlCol="0">
            <a:spAutoFit/>
          </a:bodyPr>
          <a:lstStyle/>
          <a:p>
            <a:r>
              <a:rPr lang="en-GB" sz="2800" dirty="0">
                <a:latin typeface="Sofia Pro Regular" panose="020B0604020202020204" charset="0"/>
              </a:rPr>
              <a:t>Roles and responsibilities</a:t>
            </a:r>
          </a:p>
        </p:txBody>
      </p:sp>
    </p:spTree>
    <p:extLst>
      <p:ext uri="{BB962C8B-B14F-4D97-AF65-F5344CB8AC3E}">
        <p14:creationId xmlns:p14="http://schemas.microsoft.com/office/powerpoint/2010/main" val="3943290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7" y="442383"/>
            <a:ext cx="8873309" cy="755412"/>
          </a:xfrm>
          <a:prstGeom prst="rect">
            <a:avLst/>
          </a:prstGeom>
        </p:spPr>
        <p:txBody>
          <a:bodyPr>
            <a:normAutofit/>
          </a:bodyPr>
          <a:lstStyle/>
          <a:p>
            <a:pPr>
              <a:lnSpc>
                <a:spcPct val="100000"/>
              </a:lnSpc>
            </a:pPr>
            <a:r>
              <a:rPr lang="en-US" sz="2800" dirty="0">
                <a:solidFill>
                  <a:srgbClr val="003F69"/>
                </a:solidFill>
              </a:rPr>
              <a:t>Principles of good financial management</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grpSp>
        <p:nvGrpSpPr>
          <p:cNvPr id="2" name="Group 1">
            <a:extLst>
              <a:ext uri="{FF2B5EF4-FFF2-40B4-BE49-F238E27FC236}">
                <a16:creationId xmlns:a16="http://schemas.microsoft.com/office/drawing/2014/main" id="{FE401E00-59C7-69BB-7B86-F909CE3453A2}"/>
              </a:ext>
            </a:extLst>
          </p:cNvPr>
          <p:cNvGrpSpPr/>
          <p:nvPr/>
        </p:nvGrpSpPr>
        <p:grpSpPr>
          <a:xfrm>
            <a:off x="0" y="5784067"/>
            <a:ext cx="12192000" cy="1073933"/>
            <a:chOff x="0" y="5784067"/>
            <a:chExt cx="12192000" cy="1073933"/>
          </a:xfrm>
        </p:grpSpPr>
        <p:pic>
          <p:nvPicPr>
            <p:cNvPr id="6" name="Picture 5">
              <a:extLst>
                <a:ext uri="{FF2B5EF4-FFF2-40B4-BE49-F238E27FC236}">
                  <a16:creationId xmlns:a16="http://schemas.microsoft.com/office/drawing/2014/main" id="{AAAC40E6-6922-37A4-A4D7-01EDBB0C0613}"/>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7" name="TextBox 6">
              <a:extLst>
                <a:ext uri="{FF2B5EF4-FFF2-40B4-BE49-F238E27FC236}">
                  <a16:creationId xmlns:a16="http://schemas.microsoft.com/office/drawing/2014/main" id="{0CFE5EB2-DD27-A5F1-D893-F4CB61425887}"/>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8" name="Picture 7" descr="A white and black logo&#10;&#10;Description automatically generated">
              <a:extLst>
                <a:ext uri="{FF2B5EF4-FFF2-40B4-BE49-F238E27FC236}">
                  <a16:creationId xmlns:a16="http://schemas.microsoft.com/office/drawing/2014/main" id="{E88158F3-9D8C-BE48-3B8C-CD3B6796E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sp>
        <p:nvSpPr>
          <p:cNvPr id="4" name="Freeform: Shape 3">
            <a:extLst>
              <a:ext uri="{FF2B5EF4-FFF2-40B4-BE49-F238E27FC236}">
                <a16:creationId xmlns:a16="http://schemas.microsoft.com/office/drawing/2014/main" id="{94EE80A2-D808-964C-100E-A715AE98289E}"/>
              </a:ext>
            </a:extLst>
          </p:cNvPr>
          <p:cNvSpPr/>
          <p:nvPr/>
        </p:nvSpPr>
        <p:spPr>
          <a:xfrm>
            <a:off x="4243604" y="2032988"/>
            <a:ext cx="3704792" cy="1690273"/>
          </a:xfrm>
          <a:custGeom>
            <a:avLst/>
            <a:gdLst>
              <a:gd name="connsiteX0" fmla="*/ 0 w 3727051"/>
              <a:gd name="connsiteY0" fmla="*/ 0 h 2756240"/>
              <a:gd name="connsiteX1" fmla="*/ 3727051 w 3727051"/>
              <a:gd name="connsiteY1" fmla="*/ 0 h 2756240"/>
              <a:gd name="connsiteX2" fmla="*/ 3727051 w 3727051"/>
              <a:gd name="connsiteY2" fmla="*/ 2756240 h 2756240"/>
              <a:gd name="connsiteX3" fmla="*/ 0 w 3727051"/>
              <a:gd name="connsiteY3" fmla="*/ 2756240 h 2756240"/>
              <a:gd name="connsiteX4" fmla="*/ 0 w 3727051"/>
              <a:gd name="connsiteY4" fmla="*/ 0 h 275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051" h="2756240">
                <a:moveTo>
                  <a:pt x="0" y="0"/>
                </a:moveTo>
                <a:lnTo>
                  <a:pt x="3727051" y="0"/>
                </a:lnTo>
                <a:lnTo>
                  <a:pt x="3727051" y="2756240"/>
                </a:lnTo>
                <a:lnTo>
                  <a:pt x="0" y="2756240"/>
                </a:lnTo>
                <a:lnTo>
                  <a:pt x="0" y="0"/>
                </a:lnTo>
                <a:close/>
              </a:path>
            </a:pathLst>
          </a:custGeom>
          <a:solidFill>
            <a:srgbClr val="F39444"/>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690" tIns="186690" rIns="186690" bIns="186690" numCol="1" spcCol="1270" anchor="ctr" anchorCtr="0">
            <a:noAutofit/>
          </a:bodyPr>
          <a:lstStyle/>
          <a:p>
            <a:pPr marL="0" marR="0" lvl="0" indent="0" algn="ctr" defTabSz="2178050" rtl="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Sofia Pro Regular" panose="020B0604020202020204" charset="0"/>
              </a:rPr>
              <a:t>Up to date records</a:t>
            </a:r>
          </a:p>
        </p:txBody>
      </p:sp>
      <p:sp>
        <p:nvSpPr>
          <p:cNvPr id="9" name="Arrow: Left-Right 8">
            <a:extLst>
              <a:ext uri="{FF2B5EF4-FFF2-40B4-BE49-F238E27FC236}">
                <a16:creationId xmlns:a16="http://schemas.microsoft.com/office/drawing/2014/main" id="{F6F2AB81-07F9-5639-A9E3-B048341000E8}"/>
              </a:ext>
            </a:extLst>
          </p:cNvPr>
          <p:cNvSpPr/>
          <p:nvPr/>
        </p:nvSpPr>
        <p:spPr>
          <a:xfrm>
            <a:off x="1848091" y="4228423"/>
            <a:ext cx="8495818" cy="855813"/>
          </a:xfrm>
          <a:prstGeom prst="leftRightArrow">
            <a:avLst/>
          </a:prstGeom>
          <a:solidFill>
            <a:srgbClr val="F394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0E79C7C-0241-DB27-2B91-CE20DEBE24E2}"/>
              </a:ext>
            </a:extLst>
          </p:cNvPr>
          <p:cNvSpPr txBox="1"/>
          <p:nvPr/>
        </p:nvSpPr>
        <p:spPr>
          <a:xfrm>
            <a:off x="4247858" y="4397167"/>
            <a:ext cx="7581418" cy="523220"/>
          </a:xfrm>
          <a:prstGeom prst="rect">
            <a:avLst/>
          </a:prstGeom>
          <a:noFill/>
        </p:spPr>
        <p:txBody>
          <a:bodyPr wrap="square" rtlCol="0">
            <a:spAutoFit/>
          </a:bodyPr>
          <a:lstStyle/>
          <a:p>
            <a:r>
              <a:rPr lang="en-GB" sz="2800" dirty="0">
                <a:latin typeface="Sofia Pro Regular" panose="020B0604020202020204" charset="0"/>
              </a:rPr>
              <a:t>Roles and responsibilities</a:t>
            </a:r>
          </a:p>
        </p:txBody>
      </p:sp>
    </p:spTree>
    <p:extLst>
      <p:ext uri="{BB962C8B-B14F-4D97-AF65-F5344CB8AC3E}">
        <p14:creationId xmlns:p14="http://schemas.microsoft.com/office/powerpoint/2010/main" val="59875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7" y="442383"/>
            <a:ext cx="8873309" cy="755412"/>
          </a:xfrm>
          <a:prstGeom prst="rect">
            <a:avLst/>
          </a:prstGeom>
        </p:spPr>
        <p:txBody>
          <a:bodyPr>
            <a:normAutofit/>
          </a:bodyPr>
          <a:lstStyle/>
          <a:p>
            <a:pPr>
              <a:lnSpc>
                <a:spcPct val="100000"/>
              </a:lnSpc>
            </a:pPr>
            <a:r>
              <a:rPr lang="en-US" sz="2800" dirty="0">
                <a:solidFill>
                  <a:srgbClr val="003F69"/>
                </a:solidFill>
              </a:rPr>
              <a:t>Principles of good financial management</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grpSp>
        <p:nvGrpSpPr>
          <p:cNvPr id="2" name="Group 1">
            <a:extLst>
              <a:ext uri="{FF2B5EF4-FFF2-40B4-BE49-F238E27FC236}">
                <a16:creationId xmlns:a16="http://schemas.microsoft.com/office/drawing/2014/main" id="{FE401E00-59C7-69BB-7B86-F909CE3453A2}"/>
              </a:ext>
            </a:extLst>
          </p:cNvPr>
          <p:cNvGrpSpPr/>
          <p:nvPr/>
        </p:nvGrpSpPr>
        <p:grpSpPr>
          <a:xfrm>
            <a:off x="0" y="5784067"/>
            <a:ext cx="12192000" cy="1073933"/>
            <a:chOff x="0" y="5784067"/>
            <a:chExt cx="12192000" cy="1073933"/>
          </a:xfrm>
        </p:grpSpPr>
        <p:pic>
          <p:nvPicPr>
            <p:cNvPr id="6" name="Picture 5">
              <a:extLst>
                <a:ext uri="{FF2B5EF4-FFF2-40B4-BE49-F238E27FC236}">
                  <a16:creationId xmlns:a16="http://schemas.microsoft.com/office/drawing/2014/main" id="{AAAC40E6-6922-37A4-A4D7-01EDBB0C0613}"/>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7" name="TextBox 6">
              <a:extLst>
                <a:ext uri="{FF2B5EF4-FFF2-40B4-BE49-F238E27FC236}">
                  <a16:creationId xmlns:a16="http://schemas.microsoft.com/office/drawing/2014/main" id="{0CFE5EB2-DD27-A5F1-D893-F4CB61425887}"/>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8" name="Picture 7" descr="A white and black logo&#10;&#10;Description automatically generated">
              <a:extLst>
                <a:ext uri="{FF2B5EF4-FFF2-40B4-BE49-F238E27FC236}">
                  <a16:creationId xmlns:a16="http://schemas.microsoft.com/office/drawing/2014/main" id="{E88158F3-9D8C-BE48-3B8C-CD3B6796E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sp>
        <p:nvSpPr>
          <p:cNvPr id="4" name="Freeform: Shape 3">
            <a:extLst>
              <a:ext uri="{FF2B5EF4-FFF2-40B4-BE49-F238E27FC236}">
                <a16:creationId xmlns:a16="http://schemas.microsoft.com/office/drawing/2014/main" id="{58BEB749-9DBC-3DDE-50A8-4017CF869CC0}"/>
              </a:ext>
            </a:extLst>
          </p:cNvPr>
          <p:cNvSpPr/>
          <p:nvPr/>
        </p:nvSpPr>
        <p:spPr>
          <a:xfrm>
            <a:off x="4243604" y="2032988"/>
            <a:ext cx="3704792" cy="1690273"/>
          </a:xfrm>
          <a:custGeom>
            <a:avLst/>
            <a:gdLst>
              <a:gd name="connsiteX0" fmla="*/ 0 w 3727051"/>
              <a:gd name="connsiteY0" fmla="*/ 0 h 2756240"/>
              <a:gd name="connsiteX1" fmla="*/ 3727051 w 3727051"/>
              <a:gd name="connsiteY1" fmla="*/ 0 h 2756240"/>
              <a:gd name="connsiteX2" fmla="*/ 3727051 w 3727051"/>
              <a:gd name="connsiteY2" fmla="*/ 2756240 h 2756240"/>
              <a:gd name="connsiteX3" fmla="*/ 0 w 3727051"/>
              <a:gd name="connsiteY3" fmla="*/ 2756240 h 2756240"/>
              <a:gd name="connsiteX4" fmla="*/ 0 w 3727051"/>
              <a:gd name="connsiteY4" fmla="*/ 0 h 275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051" h="2756240">
                <a:moveTo>
                  <a:pt x="0" y="0"/>
                </a:moveTo>
                <a:lnTo>
                  <a:pt x="3727051" y="0"/>
                </a:lnTo>
                <a:lnTo>
                  <a:pt x="3727051" y="2756240"/>
                </a:lnTo>
                <a:lnTo>
                  <a:pt x="0" y="2756240"/>
                </a:lnTo>
                <a:lnTo>
                  <a:pt x="0" y="0"/>
                </a:lnTo>
                <a:close/>
              </a:path>
            </a:pathLst>
          </a:custGeom>
          <a:solidFill>
            <a:srgbClr val="F39444"/>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690" tIns="186690" rIns="186690" bIns="186690" numCol="1" spcCol="1270" anchor="ctr" anchorCtr="0">
            <a:noAutofit/>
          </a:bodyPr>
          <a:lstStyle/>
          <a:p>
            <a:pPr marL="0" marR="0" lvl="0" indent="0" algn="ctr" defTabSz="2178050" rtl="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Sofia Pro Regular" panose="020B0604020202020204" charset="0"/>
              </a:rPr>
              <a:t>Accounts</a:t>
            </a:r>
          </a:p>
        </p:txBody>
      </p:sp>
      <p:sp>
        <p:nvSpPr>
          <p:cNvPr id="9" name="Arrow: Left-Right 8">
            <a:extLst>
              <a:ext uri="{FF2B5EF4-FFF2-40B4-BE49-F238E27FC236}">
                <a16:creationId xmlns:a16="http://schemas.microsoft.com/office/drawing/2014/main" id="{A5665CB6-5553-79F6-8BF4-E1A94DE7CDE1}"/>
              </a:ext>
            </a:extLst>
          </p:cNvPr>
          <p:cNvSpPr/>
          <p:nvPr/>
        </p:nvSpPr>
        <p:spPr>
          <a:xfrm>
            <a:off x="1848091" y="4228423"/>
            <a:ext cx="8495818" cy="855813"/>
          </a:xfrm>
          <a:prstGeom prst="leftRightArrow">
            <a:avLst/>
          </a:prstGeom>
          <a:solidFill>
            <a:srgbClr val="F394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3C6DD72-8A52-F0F4-AC83-880D07B53637}"/>
              </a:ext>
            </a:extLst>
          </p:cNvPr>
          <p:cNvSpPr txBox="1"/>
          <p:nvPr/>
        </p:nvSpPr>
        <p:spPr>
          <a:xfrm>
            <a:off x="4247858" y="4397167"/>
            <a:ext cx="7581418" cy="523220"/>
          </a:xfrm>
          <a:prstGeom prst="rect">
            <a:avLst/>
          </a:prstGeom>
          <a:noFill/>
        </p:spPr>
        <p:txBody>
          <a:bodyPr wrap="square" rtlCol="0">
            <a:spAutoFit/>
          </a:bodyPr>
          <a:lstStyle/>
          <a:p>
            <a:r>
              <a:rPr lang="en-GB" sz="2800" dirty="0">
                <a:latin typeface="Sofia Pro Regular" panose="020B0604020202020204" charset="0"/>
              </a:rPr>
              <a:t>Roles and responsibilities</a:t>
            </a:r>
          </a:p>
        </p:txBody>
      </p:sp>
    </p:spTree>
    <p:extLst>
      <p:ext uri="{BB962C8B-B14F-4D97-AF65-F5344CB8AC3E}">
        <p14:creationId xmlns:p14="http://schemas.microsoft.com/office/powerpoint/2010/main" val="415471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black square with orange border&#10;&#10;Description automatically generated">
            <a:extLst>
              <a:ext uri="{FF2B5EF4-FFF2-40B4-BE49-F238E27FC236}">
                <a16:creationId xmlns:a16="http://schemas.microsoft.com/office/drawing/2014/main" id="{4DF58742-EE94-83AD-D51C-BF7D66E85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77" y="1058047"/>
            <a:ext cx="2584755" cy="2584755"/>
          </a:xfrm>
          <a:prstGeom prst="rect">
            <a:avLst/>
          </a:prstGeom>
        </p:spPr>
      </p:pic>
      <p:pic>
        <p:nvPicPr>
          <p:cNvPr id="10" name="Picture 9">
            <a:extLst>
              <a:ext uri="{FF2B5EF4-FFF2-40B4-BE49-F238E27FC236}">
                <a16:creationId xmlns:a16="http://schemas.microsoft.com/office/drawing/2014/main" id="{98F14147-9912-F946-DBB4-B09AB2ED19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6905" y="859383"/>
            <a:ext cx="4664537" cy="4764580"/>
          </a:xfrm>
          <a:prstGeom prst="rect">
            <a:avLst/>
          </a:prstGeom>
        </p:spPr>
      </p:pic>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3200" dirty="0">
                <a:solidFill>
                  <a:srgbClr val="39ADAD"/>
                </a:solidFill>
              </a:rPr>
              <a:t>A little about me…</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806328" y="3878910"/>
            <a:ext cx="3292309" cy="1498921"/>
          </a:xfrm>
          <a:prstGeom prst="rect">
            <a:avLst/>
          </a:prstGeom>
        </p:spPr>
        <p:txBody>
          <a:bodyPr vert="horz" lIns="0" tIns="0" rIns="0" bIns="0" rtlCol="0" anchor="t">
            <a:normAutofit/>
          </a:bodyPr>
          <a:lstStyle/>
          <a:p>
            <a:r>
              <a:rPr lang="en-GB" dirty="0">
                <a:latin typeface="Sofia Pro Light"/>
                <a:cs typeface="Poppins Light"/>
              </a:rPr>
              <a:t>- Insert name</a:t>
            </a:r>
          </a:p>
          <a:p>
            <a:r>
              <a:rPr lang="en-GB" dirty="0">
                <a:latin typeface="Sofia Pro Light"/>
                <a:cs typeface="Poppins Light"/>
              </a:rPr>
              <a:t>- Insert Experience</a:t>
            </a:r>
          </a:p>
          <a:p>
            <a:r>
              <a:rPr lang="en-GB" dirty="0">
                <a:latin typeface="Sofia Pro Light"/>
                <a:cs typeface="Poppins Light"/>
              </a:rPr>
              <a:t>- My favourite … </a:t>
            </a:r>
            <a:endParaRPr lang="en-GB" dirty="0"/>
          </a:p>
        </p:txBody>
      </p:sp>
      <p:sp>
        <p:nvSpPr>
          <p:cNvPr id="13" name="TextBox 12">
            <a:extLst>
              <a:ext uri="{FF2B5EF4-FFF2-40B4-BE49-F238E27FC236}">
                <a16:creationId xmlns:a16="http://schemas.microsoft.com/office/drawing/2014/main" id="{DBD52859-566A-154D-8464-576051942917}"/>
              </a:ext>
            </a:extLst>
          </p:cNvPr>
          <p:cNvSpPr txBox="1"/>
          <p:nvPr/>
        </p:nvSpPr>
        <p:spPr>
          <a:xfrm>
            <a:off x="5847847" y="1159379"/>
            <a:ext cx="4847767" cy="99520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a:ln>
                  <a:noFill/>
                </a:ln>
                <a:solidFill>
                  <a:srgbClr val="FFFFFF"/>
                </a:solidFill>
                <a:effectLst/>
                <a:uLnTx/>
                <a:uFillTx/>
                <a:latin typeface="Sofia Pro Regular" panose="020B0000000000000000" pitchFamily="34" charset="0"/>
                <a:ea typeface="+mn-ea"/>
                <a:cs typeface="Poppins" panose="02000000000000000000" pitchFamily="2" charset="77"/>
              </a:rPr>
              <a:t>… and you! </a:t>
            </a:r>
          </a:p>
        </p:txBody>
      </p:sp>
      <p:pic>
        <p:nvPicPr>
          <p:cNvPr id="11" name="Graphic 10">
            <a:extLst>
              <a:ext uri="{FF2B5EF4-FFF2-40B4-BE49-F238E27FC236}">
                <a16:creationId xmlns:a16="http://schemas.microsoft.com/office/drawing/2014/main" id="{94B6FA20-16A7-3047-9733-EA8641AEC78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959917" y="407040"/>
            <a:ext cx="926164" cy="244771"/>
          </a:xfrm>
          <a:prstGeom prst="rect">
            <a:avLst/>
          </a:prstGeom>
        </p:spPr>
      </p:pic>
      <p:sp>
        <p:nvSpPr>
          <p:cNvPr id="14" name="TextBox 13">
            <a:extLst>
              <a:ext uri="{FF2B5EF4-FFF2-40B4-BE49-F238E27FC236}">
                <a16:creationId xmlns:a16="http://schemas.microsoft.com/office/drawing/2014/main" id="{385A53D4-1204-F732-D56C-16B161615BB8}"/>
              </a:ext>
            </a:extLst>
          </p:cNvPr>
          <p:cNvSpPr txBox="1"/>
          <p:nvPr/>
        </p:nvSpPr>
        <p:spPr>
          <a:xfrm>
            <a:off x="6010335" y="2552225"/>
            <a:ext cx="4147583" cy="3365473"/>
          </a:xfrm>
          <a:prstGeom prst="rect">
            <a:avLst/>
          </a:prstGeom>
          <a:noFill/>
        </p:spPr>
        <p:txBody>
          <a:bodyPr wrap="square" lIns="121920" tIns="60960" rIns="121920" bIns="60960" anchor="t">
            <a:spAutoFit/>
          </a:bodyPr>
          <a:lstStyle/>
          <a:p>
            <a:pPr marL="0" marR="0" lvl="0" indent="0" algn="l" defTabSz="609585" rtl="0" eaLnBrk="1" fontAlgn="auto" latinLnBrk="0" hangingPunct="1">
              <a:lnSpc>
                <a:spcPct val="100000"/>
              </a:lnSpc>
              <a:spcBef>
                <a:spcPts val="0"/>
              </a:spcBef>
              <a:spcAft>
                <a:spcPts val="240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Add some info about you in the chat box:</a:t>
            </a:r>
          </a:p>
          <a:p>
            <a:pPr marL="0" marR="0" lvl="0" indent="0" algn="l" defTabSz="609585" rtl="0" eaLnBrk="1" fontAlgn="auto" latinLnBrk="0" hangingPunct="1">
              <a:lnSpc>
                <a:spcPct val="100000"/>
              </a:lnSpc>
              <a:spcBef>
                <a:spcPts val="0"/>
              </a:spcBef>
              <a:spcAft>
                <a:spcPts val="240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 Your Club/</a:t>
            </a:r>
            <a:r>
              <a:rPr kumimoji="0" lang="en-US" sz="1867" b="0" i="0" u="none" strike="noStrike" kern="1200" cap="none" spc="0" normalizeH="0" baseline="0" noProof="0" dirty="0" err="1">
                <a:ln>
                  <a:noFill/>
                </a:ln>
                <a:solidFill>
                  <a:srgbClr val="FFFFFF"/>
                </a:solidFill>
                <a:effectLst/>
                <a:uLnTx/>
                <a:uFillTx/>
                <a:latin typeface="Sofia Pro Regular" panose="020B0000000000000000" pitchFamily="34" charset="0"/>
                <a:ea typeface="+mn-ea"/>
                <a:cs typeface="Poppins" panose="02000000000000000000" pitchFamily="2" charset="77"/>
              </a:rPr>
              <a:t>Organisation</a:t>
            </a:r>
            <a:r>
              <a:rPr kumimoji="0" lang="en-US" sz="1867"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 Name</a:t>
            </a:r>
          </a:p>
          <a:p>
            <a:pPr marL="0" marR="0" lvl="0" indent="0" algn="l" defTabSz="609585" rtl="0" eaLnBrk="1" fontAlgn="auto" latinLnBrk="0" hangingPunct="1">
              <a:lnSpc>
                <a:spcPct val="100000"/>
              </a:lnSpc>
              <a:spcBef>
                <a:spcPts val="0"/>
              </a:spcBef>
              <a:spcAft>
                <a:spcPts val="240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 Where you are based</a:t>
            </a:r>
          </a:p>
          <a:p>
            <a:pPr marL="0" marR="0" lvl="0" indent="0" algn="l" defTabSz="609585" rtl="0" eaLnBrk="1" fontAlgn="auto" latinLnBrk="0" hangingPunct="1">
              <a:lnSpc>
                <a:spcPct val="100000"/>
              </a:lnSpc>
              <a:spcBef>
                <a:spcPts val="0"/>
              </a:spcBef>
              <a:spcAft>
                <a:spcPts val="240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Sofia Pro Regular"/>
                <a:ea typeface="+mn-ea"/>
                <a:cs typeface="Poppins"/>
              </a:rPr>
              <a:t>- What would you like to gain from this workshop?</a:t>
            </a:r>
          </a:p>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endParaRPr>
          </a:p>
        </p:txBody>
      </p:sp>
      <p:sp>
        <p:nvSpPr>
          <p:cNvPr id="16" name="Oval 15">
            <a:extLst>
              <a:ext uri="{FF2B5EF4-FFF2-40B4-BE49-F238E27FC236}">
                <a16:creationId xmlns:a16="http://schemas.microsoft.com/office/drawing/2014/main" id="{51FAF4E7-63F0-FF2A-E626-FB68FC039F02}"/>
              </a:ext>
            </a:extLst>
          </p:cNvPr>
          <p:cNvSpPr/>
          <p:nvPr/>
        </p:nvSpPr>
        <p:spPr>
          <a:xfrm>
            <a:off x="2433344" y="1058048"/>
            <a:ext cx="477624" cy="45839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Content Placeholder 6">
            <a:extLst>
              <a:ext uri="{FF2B5EF4-FFF2-40B4-BE49-F238E27FC236}">
                <a16:creationId xmlns:a16="http://schemas.microsoft.com/office/drawing/2014/main" id="{359EEBA1-C146-0488-0A10-7074BD02AFE4}"/>
              </a:ext>
            </a:extLst>
          </p:cNvPr>
          <p:cNvSpPr txBox="1">
            <a:spLocks/>
          </p:cNvSpPr>
          <p:nvPr/>
        </p:nvSpPr>
        <p:spPr>
          <a:xfrm>
            <a:off x="1421645" y="2232530"/>
            <a:ext cx="1291620" cy="599089"/>
          </a:xfrm>
          <a:prstGeom prst="rect">
            <a:avLst/>
          </a:prstGeom>
        </p:spPr>
        <p:txBody>
          <a:bodyPr vert="horz" lIns="0" tIns="0" rIns="0" bIns="0" rtlCol="0">
            <a:normAutofit fontScale="77500" lnSpcReduction="20000"/>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Sofia Pro Light" panose="020B0000000000000000" pitchFamily="34" charset="0"/>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Sofia Pro Light" panose="020B0000000000000000" pitchFamily="34" charset="0"/>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ts val="2507"/>
              </a:lnSpc>
              <a:spcBef>
                <a:spcPts val="1000"/>
              </a:spcBef>
              <a:spcAft>
                <a:spcPts val="0"/>
              </a:spcAft>
              <a:buClrTx/>
              <a:buSzTx/>
              <a:buFont typeface="Arial" panose="020B0604020202020204" pitchFamily="34" charset="0"/>
              <a:buNone/>
              <a:tabLst/>
              <a:defRPr/>
            </a:pPr>
            <a:r>
              <a:rPr kumimoji="0" lang="en-GB" sz="1867" b="0" i="0" u="none" strike="noStrike" kern="1200" cap="none" spc="0" normalizeH="0" baseline="0" noProof="0">
                <a:ln>
                  <a:noFill/>
                </a:ln>
                <a:solidFill>
                  <a:srgbClr val="000000"/>
                </a:solidFill>
                <a:effectLst/>
                <a:uLnTx/>
                <a:uFillTx/>
                <a:latin typeface="Sofia Pro Light" panose="020B0000000000000000" pitchFamily="34" charset="0"/>
                <a:ea typeface="+mn-ea"/>
                <a:cs typeface="Poppins Light" pitchFamily="2" charset="77"/>
              </a:rPr>
              <a:t>Add Tutor Picture</a:t>
            </a:r>
          </a:p>
        </p:txBody>
      </p:sp>
      <p:pic>
        <p:nvPicPr>
          <p:cNvPr id="4" name="Picture 3">
            <a:extLst>
              <a:ext uri="{FF2B5EF4-FFF2-40B4-BE49-F238E27FC236}">
                <a16:creationId xmlns:a16="http://schemas.microsoft.com/office/drawing/2014/main" id="{708BFACF-4878-1DAF-53B6-493926EAF60A}"/>
              </a:ext>
            </a:extLst>
          </p:cNvPr>
          <p:cNvPicPr>
            <a:picLocks noChangeAspect="1"/>
          </p:cNvPicPr>
          <p:nvPr/>
        </p:nvPicPr>
        <p:blipFill rotWithShape="1">
          <a:blip r:embed="rId6">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5" name="TextBox 4">
            <a:extLst>
              <a:ext uri="{FF2B5EF4-FFF2-40B4-BE49-F238E27FC236}">
                <a16:creationId xmlns:a16="http://schemas.microsoft.com/office/drawing/2014/main" id="{2C874974-2518-9861-B6EA-3CF34CABC345}"/>
              </a:ext>
            </a:extLst>
          </p:cNvPr>
          <p:cNvSpPr txBox="1"/>
          <p:nvPr/>
        </p:nvSpPr>
        <p:spPr>
          <a:xfrm>
            <a:off x="10863629" y="6301262"/>
            <a:ext cx="888385"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endParaRPr kumimoji="0" lang="en-US" sz="1200" b="0" i="0" u="none" strike="noStrike" kern="1200" cap="none" spc="0" normalizeH="0" baseline="0" noProof="0">
              <a:ln>
                <a:noFill/>
              </a:ln>
              <a:solidFill>
                <a:srgbClr val="FFFFFF"/>
              </a:solidFill>
              <a:effectLst/>
              <a:uLnTx/>
              <a:uFillTx/>
              <a:latin typeface="Sofia Pro Regular" panose="020B0000000000000000" pitchFamily="34" charset="0"/>
              <a:ea typeface="+mn-ea"/>
              <a:cs typeface="Poppins" panose="02000000000000000000" pitchFamily="2" charset="77"/>
            </a:endParaRPr>
          </a:p>
        </p:txBody>
      </p:sp>
      <p:pic>
        <p:nvPicPr>
          <p:cNvPr id="6" name="Picture 5" descr="A white and black logo&#10;&#10;Description automatically generated">
            <a:extLst>
              <a:ext uri="{FF2B5EF4-FFF2-40B4-BE49-F238E27FC236}">
                <a16:creationId xmlns:a16="http://schemas.microsoft.com/office/drawing/2014/main" id="{87B4FCBA-8D96-661E-15AE-2FCEC8E00A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spTree>
    <p:extLst>
      <p:ext uri="{BB962C8B-B14F-4D97-AF65-F5344CB8AC3E}">
        <p14:creationId xmlns:p14="http://schemas.microsoft.com/office/powerpoint/2010/main" val="1292554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3200">
                <a:solidFill>
                  <a:schemeClr val="accent6"/>
                </a:solidFill>
              </a:rPr>
              <a:t>Reflection</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2469517" y="1815125"/>
            <a:ext cx="7246344" cy="1534511"/>
          </a:xfrm>
          <a:prstGeom prst="rect">
            <a:avLst/>
          </a:prstGeom>
        </p:spPr>
        <p:txBody>
          <a:bodyPr vert="horz" lIns="0" tIns="0" rIns="0" bIns="0" rtlCol="0">
            <a:noAutofit/>
          </a:bodyPr>
          <a:lstStyle/>
          <a:p>
            <a:pPr algn="ctr">
              <a:lnSpc>
                <a:spcPct val="100000"/>
              </a:lnSpc>
            </a:pPr>
            <a:r>
              <a:rPr lang="en-GB" sz="4267" b="1"/>
              <a:t>What will you take away from this session?</a:t>
            </a:r>
            <a:endParaRPr lang="en-US" sz="4267" b="1"/>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pic>
        <p:nvPicPr>
          <p:cNvPr id="2" name="Graphic 1" descr="Questions with solid fill">
            <a:extLst>
              <a:ext uri="{FF2B5EF4-FFF2-40B4-BE49-F238E27FC236}">
                <a16:creationId xmlns:a16="http://schemas.microsoft.com/office/drawing/2014/main" id="{4108F81B-3453-0EB7-8D05-EE3259E0DC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851" y="4005000"/>
            <a:ext cx="1219200" cy="1219200"/>
          </a:xfrm>
          <a:prstGeom prst="rect">
            <a:avLst/>
          </a:prstGeom>
        </p:spPr>
      </p:pic>
      <p:pic>
        <p:nvPicPr>
          <p:cNvPr id="4" name="Graphic 3" descr="Person eating with solid fill">
            <a:extLst>
              <a:ext uri="{FF2B5EF4-FFF2-40B4-BE49-F238E27FC236}">
                <a16:creationId xmlns:a16="http://schemas.microsoft.com/office/drawing/2014/main" id="{0C5D406B-090B-2BCC-D357-A487A9710C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99136" y="4051684"/>
            <a:ext cx="1219200" cy="1219200"/>
          </a:xfrm>
          <a:prstGeom prst="rect">
            <a:avLst/>
          </a:prstGeom>
        </p:spPr>
      </p:pic>
      <p:pic>
        <p:nvPicPr>
          <p:cNvPr id="5" name="Graphic 4" descr="Horseshoe with solid fill">
            <a:extLst>
              <a:ext uri="{FF2B5EF4-FFF2-40B4-BE49-F238E27FC236}">
                <a16:creationId xmlns:a16="http://schemas.microsoft.com/office/drawing/2014/main" id="{1F5D61A3-A546-8B88-9736-3C5A838D42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58603" y="4051684"/>
            <a:ext cx="1219200" cy="1219200"/>
          </a:xfrm>
          <a:prstGeom prst="rect">
            <a:avLst/>
          </a:prstGeom>
        </p:spPr>
      </p:pic>
      <p:sp>
        <p:nvSpPr>
          <p:cNvPr id="6" name="Content Placeholder 6">
            <a:extLst>
              <a:ext uri="{FF2B5EF4-FFF2-40B4-BE49-F238E27FC236}">
                <a16:creationId xmlns:a16="http://schemas.microsoft.com/office/drawing/2014/main" id="{C2B35353-8C75-C8B4-FAE7-74055554C36C}"/>
              </a:ext>
            </a:extLst>
          </p:cNvPr>
          <p:cNvSpPr txBox="1">
            <a:spLocks/>
          </p:cNvSpPr>
          <p:nvPr/>
        </p:nvSpPr>
        <p:spPr>
          <a:xfrm>
            <a:off x="1887384" y="4222335"/>
            <a:ext cx="2058531" cy="750356"/>
          </a:xfrm>
          <a:prstGeom prst="rect">
            <a:avLst/>
          </a:prstGeom>
        </p:spPr>
        <p:txBody>
          <a:bodyPr vert="horz" lIns="0" tIns="0" rIns="0" bIns="0" rtlCol="0">
            <a:noAutofit/>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Sofia Pro Light" panose="020B0000000000000000" pitchFamily="34" charset="0"/>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Sofia Pro Light" panose="020B0000000000000000" pitchFamily="34" charset="0"/>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lnSpc>
                <a:spcPct val="100000"/>
              </a:lnSpc>
              <a:spcBef>
                <a:spcPts val="1000"/>
              </a:spcBef>
            </a:pPr>
            <a:r>
              <a:rPr lang="en-US" sz="2667">
                <a:solidFill>
                  <a:srgbClr val="000000"/>
                </a:solidFill>
              </a:rPr>
              <a:t>Any questions?</a:t>
            </a:r>
          </a:p>
        </p:txBody>
      </p:sp>
      <p:sp>
        <p:nvSpPr>
          <p:cNvPr id="8" name="Content Placeholder 6">
            <a:extLst>
              <a:ext uri="{FF2B5EF4-FFF2-40B4-BE49-F238E27FC236}">
                <a16:creationId xmlns:a16="http://schemas.microsoft.com/office/drawing/2014/main" id="{5BE7A292-D935-5354-C068-8A114C709DC8}"/>
              </a:ext>
            </a:extLst>
          </p:cNvPr>
          <p:cNvSpPr txBox="1">
            <a:spLocks/>
          </p:cNvSpPr>
          <p:nvPr/>
        </p:nvSpPr>
        <p:spPr>
          <a:xfrm>
            <a:off x="5449692" y="4286107"/>
            <a:ext cx="2849515" cy="750356"/>
          </a:xfrm>
          <a:prstGeom prst="rect">
            <a:avLst/>
          </a:prstGeom>
        </p:spPr>
        <p:txBody>
          <a:bodyPr vert="horz" lIns="0" tIns="0" rIns="0" bIns="0" rtlCol="0">
            <a:noAutofit/>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Sofia Pro Light" panose="020B0000000000000000" pitchFamily="34" charset="0"/>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Sofia Pro Light" panose="020B0000000000000000" pitchFamily="34" charset="0"/>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lnSpc>
                <a:spcPct val="100000"/>
              </a:lnSpc>
              <a:spcBef>
                <a:spcPts val="1000"/>
              </a:spcBef>
            </a:pPr>
            <a:r>
              <a:rPr lang="en-US" sz="2667">
                <a:solidFill>
                  <a:srgbClr val="000000"/>
                </a:solidFill>
              </a:rPr>
              <a:t>Please complete the evaluation</a:t>
            </a:r>
          </a:p>
        </p:txBody>
      </p:sp>
      <p:sp>
        <p:nvSpPr>
          <p:cNvPr id="9" name="Content Placeholder 6">
            <a:extLst>
              <a:ext uri="{FF2B5EF4-FFF2-40B4-BE49-F238E27FC236}">
                <a16:creationId xmlns:a16="http://schemas.microsoft.com/office/drawing/2014/main" id="{E3B81D7B-5465-EFCA-AD35-CAEB2330400E}"/>
              </a:ext>
            </a:extLst>
          </p:cNvPr>
          <p:cNvSpPr txBox="1">
            <a:spLocks/>
          </p:cNvSpPr>
          <p:nvPr/>
        </p:nvSpPr>
        <p:spPr>
          <a:xfrm>
            <a:off x="10051375" y="4286107"/>
            <a:ext cx="1447911" cy="750356"/>
          </a:xfrm>
          <a:prstGeom prst="rect">
            <a:avLst/>
          </a:prstGeom>
        </p:spPr>
        <p:txBody>
          <a:bodyPr vert="horz" lIns="0" tIns="0" rIns="0" bIns="0" rtlCol="0">
            <a:noAutofit/>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Sofia Pro Light" panose="020B0000000000000000" pitchFamily="34" charset="0"/>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Sofia Pro Light" panose="020B0000000000000000" pitchFamily="34" charset="0"/>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lnSpc>
                <a:spcPct val="100000"/>
              </a:lnSpc>
              <a:spcBef>
                <a:spcPts val="1000"/>
              </a:spcBef>
            </a:pPr>
            <a:r>
              <a:rPr lang="en-US" sz="2667">
                <a:solidFill>
                  <a:srgbClr val="000000"/>
                </a:solidFill>
              </a:rPr>
              <a:t>Good luck!</a:t>
            </a:r>
          </a:p>
        </p:txBody>
      </p:sp>
      <p:pic>
        <p:nvPicPr>
          <p:cNvPr id="10" name="Picture 9">
            <a:extLst>
              <a:ext uri="{FF2B5EF4-FFF2-40B4-BE49-F238E27FC236}">
                <a16:creationId xmlns:a16="http://schemas.microsoft.com/office/drawing/2014/main" id="{1BAD600C-6DD0-27F6-BF73-3B2C65F83FF0}"/>
              </a:ext>
            </a:extLst>
          </p:cNvPr>
          <p:cNvPicPr>
            <a:picLocks noChangeAspect="1"/>
          </p:cNvPicPr>
          <p:nvPr/>
        </p:nvPicPr>
        <p:blipFill rotWithShape="1">
          <a:blip r:embed="rId10">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11" name="TextBox 10">
            <a:extLst>
              <a:ext uri="{FF2B5EF4-FFF2-40B4-BE49-F238E27FC236}">
                <a16:creationId xmlns:a16="http://schemas.microsoft.com/office/drawing/2014/main" id="{7DAEC00C-25BA-EAB6-408C-5277DBD51C2E}"/>
              </a:ext>
            </a:extLst>
          </p:cNvPr>
          <p:cNvSpPr txBox="1"/>
          <p:nvPr/>
        </p:nvSpPr>
        <p:spPr>
          <a:xfrm>
            <a:off x="10863629" y="6301262"/>
            <a:ext cx="888385" cy="276999"/>
          </a:xfrm>
          <a:prstGeom prst="rect">
            <a:avLst/>
          </a:prstGeom>
          <a:noFill/>
        </p:spPr>
        <p:txBody>
          <a:bodyPr wrap="none" rtlCol="0">
            <a:spAutoFit/>
          </a:bodyPr>
          <a:lstStyle/>
          <a:p>
            <a:pPr defTabSz="609585"/>
            <a:r>
              <a:rPr lang="en-US" sz="1200" dirty="0">
                <a:solidFill>
                  <a:srgbClr val="FFFFFF"/>
                </a:solidFill>
                <a:latin typeface="Sofia Pro Regular" panose="020B0000000000000000" pitchFamily="34" charset="0"/>
                <a:cs typeface="Poppins" panose="02000000000000000000" pitchFamily="2" charset="77"/>
              </a:rPr>
              <a:t>Buddle.co</a:t>
            </a:r>
            <a:endParaRPr lang="en-US" sz="1200">
              <a:solidFill>
                <a:srgbClr val="FFFFFF"/>
              </a:solidFill>
              <a:latin typeface="Sofia Pro Regular" panose="020B0000000000000000" pitchFamily="34" charset="0"/>
              <a:cs typeface="Poppins" panose="02000000000000000000" pitchFamily="2" charset="77"/>
            </a:endParaRPr>
          </a:p>
        </p:txBody>
      </p:sp>
      <p:pic>
        <p:nvPicPr>
          <p:cNvPr id="12" name="Picture 11" descr="A white and black logo&#10;&#10;Description automatically generated">
            <a:extLst>
              <a:ext uri="{FF2B5EF4-FFF2-40B4-BE49-F238E27FC236}">
                <a16:creationId xmlns:a16="http://schemas.microsoft.com/office/drawing/2014/main" id="{B9963C7D-6B02-EB19-F7E5-4B4D39FC63E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spTree>
    <p:extLst>
      <p:ext uri="{BB962C8B-B14F-4D97-AF65-F5344CB8AC3E}">
        <p14:creationId xmlns:p14="http://schemas.microsoft.com/office/powerpoint/2010/main" val="385400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3200" dirty="0">
                <a:solidFill>
                  <a:srgbClr val="2F336C"/>
                </a:solidFill>
              </a:rPr>
              <a:t>Recap:</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696400" y="1500244"/>
            <a:ext cx="10799199" cy="3995901"/>
          </a:xfrm>
          <a:prstGeom prst="rect">
            <a:avLst/>
          </a:prstGeom>
        </p:spPr>
        <p:txBody>
          <a:bodyPr vert="horz" lIns="0" tIns="0" rIns="0" bIns="0" rtlCol="0">
            <a:normAutofit/>
          </a:bodyPr>
          <a:lstStyle/>
          <a:p>
            <a:pPr>
              <a:buClr>
                <a:srgbClr val="002060"/>
              </a:buClr>
            </a:pPr>
            <a:r>
              <a:rPr lang="en-US" sz="2000" b="1" dirty="0">
                <a:latin typeface="Sofia Pro Regular" panose="020B0604020202020204" charset="0"/>
              </a:rPr>
              <a:t>You should now be able to: </a:t>
            </a:r>
          </a:p>
          <a:p>
            <a:pPr>
              <a:buClr>
                <a:srgbClr val="002060"/>
              </a:buClr>
            </a:pPr>
            <a:endParaRPr lang="en-US" sz="2000" b="1" dirty="0">
              <a:latin typeface="Sofia Pro Regular" panose="020B0604020202020204" charset="0"/>
            </a:endParaRPr>
          </a:p>
          <a:p>
            <a:pPr marL="342900" indent="-342900">
              <a:buClr>
                <a:srgbClr val="002060"/>
              </a:buClr>
              <a:buFont typeface="Arial" panose="020B0604020202020204" pitchFamily="34" charset="0"/>
              <a:buChar char="•"/>
            </a:pPr>
            <a:r>
              <a:rPr lang="en-US" sz="2000" dirty="0">
                <a:latin typeface="Sofia Pro Regular" panose="020B0604020202020204" charset="0"/>
              </a:rPr>
              <a:t>Understand the importance of financial sustainability. </a:t>
            </a:r>
          </a:p>
          <a:p>
            <a:pPr marL="342900" indent="-342900">
              <a:buClr>
                <a:srgbClr val="002060"/>
              </a:buClr>
              <a:buFont typeface="Arial" panose="020B0604020202020204" pitchFamily="34" charset="0"/>
              <a:buChar char="•"/>
            </a:pPr>
            <a:r>
              <a:rPr lang="en-US" sz="2000" dirty="0">
                <a:latin typeface="Sofia Pro Regular" panose="020B0604020202020204" charset="0"/>
              </a:rPr>
              <a:t>Understand the principles of good financial planning to aid financial sustainability.</a:t>
            </a:r>
          </a:p>
          <a:p>
            <a:pPr marL="342900" indent="-342900">
              <a:buClr>
                <a:srgbClr val="002060"/>
              </a:buClr>
              <a:buFont typeface="Arial" panose="020B0604020202020204" pitchFamily="34" charset="0"/>
              <a:buChar char="•"/>
            </a:pPr>
            <a:r>
              <a:rPr lang="en-US" sz="2000" dirty="0">
                <a:latin typeface="Sofia Pro Regular" panose="020B0604020202020204" charset="0"/>
              </a:rPr>
              <a:t>Understand the principles of good financial management to aid financial sustainability.</a:t>
            </a:r>
          </a:p>
          <a:p>
            <a:pPr marL="342900" indent="-342900">
              <a:buClr>
                <a:srgbClr val="002060"/>
              </a:buClr>
              <a:buFont typeface="Arial" panose="020B0604020202020204" pitchFamily="34" charset="0"/>
              <a:buChar char="•"/>
            </a:pPr>
            <a:r>
              <a:rPr lang="en-US" sz="2000" dirty="0">
                <a:latin typeface="Sofia Pro Regular" panose="020B0604020202020204" charset="0"/>
              </a:rPr>
              <a:t>Understand financial forecast budget, actual budget sheet and the variance sheet.</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grpSp>
        <p:nvGrpSpPr>
          <p:cNvPr id="8" name="Group 7">
            <a:extLst>
              <a:ext uri="{FF2B5EF4-FFF2-40B4-BE49-F238E27FC236}">
                <a16:creationId xmlns:a16="http://schemas.microsoft.com/office/drawing/2014/main" id="{FB0376D8-E5AB-7BB3-B800-A492922FA0C1}"/>
              </a:ext>
            </a:extLst>
          </p:cNvPr>
          <p:cNvGrpSpPr/>
          <p:nvPr/>
        </p:nvGrpSpPr>
        <p:grpSpPr>
          <a:xfrm>
            <a:off x="0" y="5784067"/>
            <a:ext cx="12192000" cy="1073933"/>
            <a:chOff x="0" y="5784067"/>
            <a:chExt cx="12192000" cy="1073933"/>
          </a:xfrm>
        </p:grpSpPr>
        <p:pic>
          <p:nvPicPr>
            <p:cNvPr id="2" name="Picture 1">
              <a:extLst>
                <a:ext uri="{FF2B5EF4-FFF2-40B4-BE49-F238E27FC236}">
                  <a16:creationId xmlns:a16="http://schemas.microsoft.com/office/drawing/2014/main" id="{837F9BA2-8101-63DB-54CE-92F77BCEA9E9}"/>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4" name="TextBox 3">
              <a:extLst>
                <a:ext uri="{FF2B5EF4-FFF2-40B4-BE49-F238E27FC236}">
                  <a16:creationId xmlns:a16="http://schemas.microsoft.com/office/drawing/2014/main" id="{F07967C1-A8D8-9F9F-91E8-C0F0A38A4034}"/>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5" name="Picture 4" descr="A white and black logo&#10;&#10;Description automatically generated">
              <a:extLst>
                <a:ext uri="{FF2B5EF4-FFF2-40B4-BE49-F238E27FC236}">
                  <a16:creationId xmlns:a16="http://schemas.microsoft.com/office/drawing/2014/main" id="{726F6A0D-7495-1A48-BFF2-0B93D8F258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spTree>
    <p:extLst>
      <p:ext uri="{BB962C8B-B14F-4D97-AF65-F5344CB8AC3E}">
        <p14:creationId xmlns:p14="http://schemas.microsoft.com/office/powerpoint/2010/main" val="320765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75905" y="410785"/>
            <a:ext cx="9921111" cy="508895"/>
          </a:xfrm>
          <a:prstGeom prst="rect">
            <a:avLst/>
          </a:prstGeom>
        </p:spPr>
        <p:txBody>
          <a:bodyPr>
            <a:normAutofit fontScale="90000"/>
          </a:bodyPr>
          <a:lstStyle/>
          <a:p>
            <a:r>
              <a:rPr lang="en-US" sz="3200">
                <a:solidFill>
                  <a:schemeClr val="accent6"/>
                </a:solidFill>
              </a:rPr>
              <a:t>Feedback</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73658" y="2463165"/>
            <a:ext cx="7937493" cy="1414873"/>
          </a:xfrm>
          <a:prstGeom prst="rect">
            <a:avLst/>
          </a:prstGeom>
        </p:spPr>
        <p:txBody>
          <a:bodyPr vert="horz" lIns="0" tIns="0" rIns="0" bIns="0" rtlCol="0" anchor="t">
            <a:noAutofit/>
          </a:bodyPr>
          <a:lstStyle/>
          <a:p>
            <a:r>
              <a:rPr lang="en-GB" dirty="0">
                <a:latin typeface="Sofia Pro Light"/>
                <a:cs typeface="Poppins Light"/>
              </a:rPr>
              <a:t>Please take the time to fill in the evaluation survey by scanning the QR code.</a:t>
            </a:r>
          </a:p>
          <a:p>
            <a:r>
              <a:rPr lang="en-US" dirty="0">
                <a:latin typeface="Sofia Pro Light"/>
                <a:cs typeface="Poppins Light"/>
              </a:rPr>
              <a:t>Alternatively, the tutor will put the link in the chat box for you.</a:t>
            </a:r>
          </a:p>
          <a:p>
            <a:r>
              <a:rPr lang="en-US" dirty="0">
                <a:latin typeface="Sofia Pro Light"/>
                <a:cs typeface="Poppins Light"/>
              </a:rPr>
              <a:t>- Thanks in advance, the Buddle Team.</a:t>
            </a:r>
            <a:endParaRPr lang="en-GB" dirty="0">
              <a:latin typeface="Sofia Pro Light"/>
              <a:cs typeface="Poppins Light"/>
            </a:endParaRP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pic>
        <p:nvPicPr>
          <p:cNvPr id="2" name="Graphic 1" descr="Chat bubble">
            <a:extLst>
              <a:ext uri="{FF2B5EF4-FFF2-40B4-BE49-F238E27FC236}">
                <a16:creationId xmlns:a16="http://schemas.microsoft.com/office/drawing/2014/main" id="{D4E73D10-2F5C-2F2E-7EDA-3875E6096B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17024" y="5598823"/>
            <a:ext cx="872080" cy="872080"/>
          </a:xfrm>
          <a:prstGeom prst="rect">
            <a:avLst/>
          </a:prstGeom>
        </p:spPr>
      </p:pic>
      <p:pic>
        <p:nvPicPr>
          <p:cNvPr id="4" name="Graphic 3" descr="Radio microphone">
            <a:extLst>
              <a:ext uri="{FF2B5EF4-FFF2-40B4-BE49-F238E27FC236}">
                <a16:creationId xmlns:a16="http://schemas.microsoft.com/office/drawing/2014/main" id="{E3ED4AF2-BB9A-2C4A-542A-65EA54D3B0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5411" y="5598823"/>
            <a:ext cx="872080" cy="872080"/>
          </a:xfrm>
          <a:prstGeom prst="rect">
            <a:avLst/>
          </a:prstGeom>
        </p:spPr>
      </p:pic>
      <p:pic>
        <p:nvPicPr>
          <p:cNvPr id="5" name="Graphic 4" descr="Pen">
            <a:extLst>
              <a:ext uri="{FF2B5EF4-FFF2-40B4-BE49-F238E27FC236}">
                <a16:creationId xmlns:a16="http://schemas.microsoft.com/office/drawing/2014/main" id="{5C9B3943-DCDC-A9A1-61F9-EEE553BAB3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83900" y="5602794"/>
            <a:ext cx="783929" cy="783929"/>
          </a:xfrm>
          <a:prstGeom prst="rect">
            <a:avLst/>
          </a:prstGeom>
        </p:spPr>
      </p:pic>
      <p:pic>
        <p:nvPicPr>
          <p:cNvPr id="6" name="Graphic 5" descr="Smiling face outline">
            <a:extLst>
              <a:ext uri="{FF2B5EF4-FFF2-40B4-BE49-F238E27FC236}">
                <a16:creationId xmlns:a16="http://schemas.microsoft.com/office/drawing/2014/main" id="{EEED9B44-9EDF-97E3-326A-415C22D940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84165" y="5516574"/>
            <a:ext cx="1026553" cy="1026553"/>
          </a:xfrm>
          <a:prstGeom prst="rect">
            <a:avLst/>
          </a:prstGeom>
        </p:spPr>
      </p:pic>
      <p:pic>
        <p:nvPicPr>
          <p:cNvPr id="8" name="Graphic 7" descr="Clipboard">
            <a:extLst>
              <a:ext uri="{FF2B5EF4-FFF2-40B4-BE49-F238E27FC236}">
                <a16:creationId xmlns:a16="http://schemas.microsoft.com/office/drawing/2014/main" id="{569B1620-EFA2-524B-85FA-93B71CD3D45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43793" y="5602794"/>
            <a:ext cx="783929" cy="783929"/>
          </a:xfrm>
          <a:prstGeom prst="rect">
            <a:avLst/>
          </a:prstGeom>
        </p:spPr>
      </p:pic>
      <p:pic>
        <p:nvPicPr>
          <p:cNvPr id="11" name="Picture 10">
            <a:extLst>
              <a:ext uri="{FF2B5EF4-FFF2-40B4-BE49-F238E27FC236}">
                <a16:creationId xmlns:a16="http://schemas.microsoft.com/office/drawing/2014/main" id="{1ED6E5CD-F44D-FA41-DA27-087C3BFD86E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95669" y="1996356"/>
            <a:ext cx="2263060" cy="2253033"/>
          </a:xfrm>
          <a:prstGeom prst="rect">
            <a:avLst/>
          </a:prstGeom>
        </p:spPr>
      </p:pic>
    </p:spTree>
    <p:extLst>
      <p:ext uri="{BB962C8B-B14F-4D97-AF65-F5344CB8AC3E}">
        <p14:creationId xmlns:p14="http://schemas.microsoft.com/office/powerpoint/2010/main" val="65909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E430C3-FF94-DA0F-A157-CDE45C618E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54" y="669377"/>
            <a:ext cx="12183365" cy="5931712"/>
          </a:xfrm>
          <a:prstGeom prst="rect">
            <a:avLst/>
          </a:prstGeom>
        </p:spPr>
      </p:pic>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75905" y="410785"/>
            <a:ext cx="9921111" cy="508895"/>
          </a:xfrm>
          <a:prstGeom prst="rect">
            <a:avLst/>
          </a:prstGeom>
        </p:spPr>
        <p:txBody>
          <a:bodyPr>
            <a:normAutofit fontScale="90000"/>
          </a:bodyPr>
          <a:lstStyle/>
          <a:p>
            <a:r>
              <a:rPr lang="en-US" sz="3200">
                <a:solidFill>
                  <a:schemeClr val="accent6"/>
                </a:solidFill>
                <a:latin typeface="Sofia Pro Semi Bold"/>
                <a:cs typeface="Poppins SemiBold"/>
              </a:rPr>
              <a:t>Buddle training</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graphicFrame>
        <p:nvGraphicFramePr>
          <p:cNvPr id="8" name="Table 7">
            <a:extLst>
              <a:ext uri="{FF2B5EF4-FFF2-40B4-BE49-F238E27FC236}">
                <a16:creationId xmlns:a16="http://schemas.microsoft.com/office/drawing/2014/main" id="{67B716A7-9171-4CAB-04CD-CFCE63A3A8CC}"/>
              </a:ext>
            </a:extLst>
          </p:cNvPr>
          <p:cNvGraphicFramePr>
            <a:graphicFrameLocks noGrp="1"/>
          </p:cNvGraphicFramePr>
          <p:nvPr/>
        </p:nvGraphicFramePr>
        <p:xfrm>
          <a:off x="1648189" y="1425593"/>
          <a:ext cx="9186045" cy="4562950"/>
        </p:xfrm>
        <a:graphic>
          <a:graphicData uri="http://schemas.openxmlformats.org/drawingml/2006/table">
            <a:tbl>
              <a:tblPr firstRow="1" bandRow="1">
                <a:tableStyleId>{5C22544A-7EE6-4342-B048-85BDC9FD1C3A}</a:tableStyleId>
              </a:tblPr>
              <a:tblGrid>
                <a:gridCol w="1837209">
                  <a:extLst>
                    <a:ext uri="{9D8B030D-6E8A-4147-A177-3AD203B41FA5}">
                      <a16:colId xmlns:a16="http://schemas.microsoft.com/office/drawing/2014/main" val="3601450900"/>
                    </a:ext>
                  </a:extLst>
                </a:gridCol>
                <a:gridCol w="1837209">
                  <a:extLst>
                    <a:ext uri="{9D8B030D-6E8A-4147-A177-3AD203B41FA5}">
                      <a16:colId xmlns:a16="http://schemas.microsoft.com/office/drawing/2014/main" val="1437472167"/>
                    </a:ext>
                  </a:extLst>
                </a:gridCol>
                <a:gridCol w="1837209">
                  <a:extLst>
                    <a:ext uri="{9D8B030D-6E8A-4147-A177-3AD203B41FA5}">
                      <a16:colId xmlns:a16="http://schemas.microsoft.com/office/drawing/2014/main" val="804639007"/>
                    </a:ext>
                  </a:extLst>
                </a:gridCol>
                <a:gridCol w="1837209">
                  <a:extLst>
                    <a:ext uri="{9D8B030D-6E8A-4147-A177-3AD203B41FA5}">
                      <a16:colId xmlns:a16="http://schemas.microsoft.com/office/drawing/2014/main" val="1373729571"/>
                    </a:ext>
                  </a:extLst>
                </a:gridCol>
                <a:gridCol w="1837209">
                  <a:extLst>
                    <a:ext uri="{9D8B030D-6E8A-4147-A177-3AD203B41FA5}">
                      <a16:colId xmlns:a16="http://schemas.microsoft.com/office/drawing/2014/main" val="1920962508"/>
                    </a:ext>
                  </a:extLst>
                </a:gridCol>
              </a:tblGrid>
              <a:tr h="1224823">
                <a:tc>
                  <a:txBody>
                    <a:bodyPr/>
                    <a:lstStyle/>
                    <a:p>
                      <a:pPr algn="ctr"/>
                      <a:r>
                        <a:rPr lang="en-GB" sz="2100" dirty="0">
                          <a:latin typeface="Sofia Pro Regular"/>
                        </a:rPr>
                        <a:t>Getting Organised</a:t>
                      </a:r>
                    </a:p>
                  </a:txBody>
                  <a:tcPr marL="121920" marR="121920" marT="60960" marB="60960">
                    <a:solidFill>
                      <a:srgbClr val="871E63"/>
                    </a:solidFill>
                  </a:tcPr>
                </a:tc>
                <a:tc>
                  <a:txBody>
                    <a:bodyPr/>
                    <a:lstStyle/>
                    <a:p>
                      <a:pPr algn="ctr"/>
                      <a:r>
                        <a:rPr lang="en-GB" sz="2100" dirty="0">
                          <a:latin typeface="Sofia Pro Regular"/>
                        </a:rPr>
                        <a:t>Inclusion</a:t>
                      </a:r>
                    </a:p>
                  </a:txBody>
                  <a:tcPr marL="121920" marR="121920" marT="60960" marB="60960">
                    <a:solidFill>
                      <a:srgbClr val="871E63"/>
                    </a:solidFill>
                  </a:tcPr>
                </a:tc>
                <a:tc>
                  <a:txBody>
                    <a:bodyPr/>
                    <a:lstStyle/>
                    <a:p>
                      <a:pPr algn="ctr"/>
                      <a:r>
                        <a:rPr lang="en-GB" sz="2100" dirty="0">
                          <a:latin typeface="Sofia Pro Regular"/>
                        </a:rPr>
                        <a:t>Getting Help From People</a:t>
                      </a:r>
                    </a:p>
                  </a:txBody>
                  <a:tcPr marL="121920" marR="121920" marT="60960" marB="60960">
                    <a:solidFill>
                      <a:srgbClr val="871E63"/>
                    </a:solidFill>
                  </a:tcPr>
                </a:tc>
                <a:tc>
                  <a:txBody>
                    <a:bodyPr/>
                    <a:lstStyle/>
                    <a:p>
                      <a:pPr algn="ctr"/>
                      <a:r>
                        <a:rPr lang="en-GB" sz="2100" dirty="0">
                          <a:latin typeface="Sofia Pro Regular"/>
                        </a:rPr>
                        <a:t>Money Matters</a:t>
                      </a:r>
                    </a:p>
                  </a:txBody>
                  <a:tcPr marL="121920" marR="121920" marT="60960" marB="60960">
                    <a:solidFill>
                      <a:srgbClr val="871E63"/>
                    </a:solidFill>
                  </a:tcPr>
                </a:tc>
                <a:tc>
                  <a:txBody>
                    <a:bodyPr/>
                    <a:lstStyle/>
                    <a:p>
                      <a:pPr algn="ctr"/>
                      <a:r>
                        <a:rPr lang="en-GB" sz="2100" dirty="0">
                          <a:latin typeface="Sofia Pro Regular"/>
                        </a:rPr>
                        <a:t>Develop and Grow</a:t>
                      </a:r>
                    </a:p>
                  </a:txBody>
                  <a:tcPr marL="121920" marR="121920" marT="60960" marB="60960">
                    <a:solidFill>
                      <a:srgbClr val="871E63"/>
                    </a:solidFill>
                  </a:tcPr>
                </a:tc>
                <a:extLst>
                  <a:ext uri="{0D108BD9-81ED-4DB2-BD59-A6C34878D82A}">
                    <a16:rowId xmlns:a16="http://schemas.microsoft.com/office/drawing/2014/main" val="4147662177"/>
                  </a:ext>
                </a:extLst>
              </a:tr>
              <a:tr h="1112709">
                <a:tc>
                  <a:txBody>
                    <a:bodyPr/>
                    <a:lstStyle/>
                    <a:p>
                      <a:pPr algn="ctr"/>
                      <a:r>
                        <a:rPr lang="en-GB" sz="1600" kern="1200" dirty="0">
                          <a:solidFill>
                            <a:schemeClr val="dk1"/>
                          </a:solidFill>
                          <a:effectLst/>
                          <a:latin typeface="Sofia Pro Regular"/>
                          <a:ea typeface="+mn-ea"/>
                          <a:cs typeface="+mn-cs"/>
                        </a:rPr>
                        <a:t>Leadership and Your People </a:t>
                      </a:r>
                      <a:endParaRPr lang="en-GB" sz="1600">
                        <a:latin typeface="Sofia Pro Regular"/>
                      </a:endParaRPr>
                    </a:p>
                  </a:txBody>
                  <a:tcPr marL="121920" marR="121920" marT="60960" marB="60960"/>
                </a:tc>
                <a:tc>
                  <a:txBody>
                    <a:bodyPr/>
                    <a:lstStyle/>
                    <a:p>
                      <a:pPr algn="ctr"/>
                      <a:r>
                        <a:rPr lang="en-GB" sz="1600" dirty="0">
                          <a:latin typeface="Sofia Pro Regular"/>
                        </a:rPr>
                        <a:t>Your Culture and Values In Your Organisation</a:t>
                      </a:r>
                    </a:p>
                  </a:txBody>
                  <a:tcPr marL="121920" marR="121920" marT="60960" marB="60960"/>
                </a:tc>
                <a:tc rowSpan="3">
                  <a:txBody>
                    <a:bodyPr/>
                    <a:lstStyle/>
                    <a:p>
                      <a:pPr algn="ctr"/>
                      <a:endParaRPr lang="en-GB" sz="1600" dirty="0">
                        <a:latin typeface="Sofia Pro Regular"/>
                      </a:endParaRPr>
                    </a:p>
                    <a:p>
                      <a:pPr algn="ctr"/>
                      <a:endParaRPr lang="en-GB" sz="1600" dirty="0">
                        <a:latin typeface="Sofia Pro Regular"/>
                      </a:endParaRPr>
                    </a:p>
                    <a:p>
                      <a:pPr algn="ctr"/>
                      <a:endParaRPr lang="en-GB" sz="1600" dirty="0">
                        <a:latin typeface="Sofia Pro Regular"/>
                      </a:endParaRPr>
                    </a:p>
                    <a:p>
                      <a:pPr algn="ctr"/>
                      <a:endParaRPr lang="en-GB" sz="1600" dirty="0">
                        <a:latin typeface="Sofia Pro Regular"/>
                      </a:endParaRPr>
                    </a:p>
                    <a:p>
                      <a:pPr algn="ctr"/>
                      <a:r>
                        <a:rPr lang="en-GB" sz="1600" dirty="0">
                          <a:latin typeface="Sofia Pro Regular"/>
                        </a:rPr>
                        <a:t>Maximising Your Volunteers Experience</a:t>
                      </a:r>
                    </a:p>
                  </a:txBody>
                  <a:tcPr marL="121920" marR="121920" marT="60960" marB="60960"/>
                </a:tc>
                <a:tc>
                  <a:txBody>
                    <a:bodyPr/>
                    <a:lstStyle/>
                    <a:p>
                      <a:pPr algn="ctr"/>
                      <a:r>
                        <a:rPr lang="en-GB" sz="1600" dirty="0">
                          <a:latin typeface="Sofia Pro Regular"/>
                        </a:rPr>
                        <a:t>Raising Money to Sustain Your Organisation</a:t>
                      </a:r>
                    </a:p>
                  </a:txBody>
                  <a:tcPr marL="121920" marR="121920" marT="60960" marB="60960"/>
                </a:tc>
                <a:tc>
                  <a:txBody>
                    <a:bodyPr/>
                    <a:lstStyle/>
                    <a:p>
                      <a:pPr algn="ctr"/>
                      <a:r>
                        <a:rPr lang="en-GB" sz="1600" dirty="0">
                          <a:latin typeface="Sofia Pro Regular"/>
                        </a:rPr>
                        <a:t>Promoting Your Offer Using Social Media</a:t>
                      </a:r>
                    </a:p>
                  </a:txBody>
                  <a:tcPr marL="121920" marR="121920" marT="60960" marB="60960"/>
                </a:tc>
                <a:extLst>
                  <a:ext uri="{0D108BD9-81ED-4DB2-BD59-A6C34878D82A}">
                    <a16:rowId xmlns:a16="http://schemas.microsoft.com/office/drawing/2014/main" val="2832458543"/>
                  </a:ext>
                </a:extLst>
              </a:tr>
              <a:tr h="1112709">
                <a:tc>
                  <a:txBody>
                    <a:bodyPr/>
                    <a:lstStyle/>
                    <a:p>
                      <a:pPr algn="ctr"/>
                      <a:r>
                        <a:rPr lang="en-GB" sz="1600" dirty="0">
                          <a:latin typeface="Sofia Pro Regular"/>
                        </a:rPr>
                        <a:t>Exploring Legal </a:t>
                      </a:r>
                      <a:br>
                        <a:rPr lang="en-GB" sz="1600" dirty="0">
                          <a:latin typeface="Sofia Pro Regular"/>
                        </a:rPr>
                      </a:br>
                      <a:r>
                        <a:rPr lang="en-GB" sz="1600" dirty="0">
                          <a:latin typeface="Sofia Pro Regular"/>
                        </a:rPr>
                        <a:t>Structures</a:t>
                      </a:r>
                    </a:p>
                  </a:txBody>
                  <a:tcPr marL="121920" marR="121920" marT="60960" marB="60960"/>
                </a:tc>
                <a:tc>
                  <a:txBody>
                    <a:bodyPr/>
                    <a:lstStyle/>
                    <a:p>
                      <a:pPr algn="ctr"/>
                      <a:r>
                        <a:rPr lang="en-GB" sz="1600" dirty="0">
                          <a:latin typeface="Sofia Pro Regular"/>
                        </a:rPr>
                        <a:t>Engaging different People</a:t>
                      </a:r>
                    </a:p>
                  </a:txBody>
                  <a:tcPr marL="121920" marR="121920" marT="60960" marB="60960"/>
                </a:tc>
                <a:tc vMerge="1">
                  <a:txBody>
                    <a:bodyPr/>
                    <a:lstStyle/>
                    <a:p>
                      <a:pPr algn="ctr"/>
                      <a:endParaRPr lang="en-GB" sz="1200"/>
                    </a:p>
                  </a:txBody>
                  <a:tcPr/>
                </a:tc>
                <a:tc>
                  <a:txBody>
                    <a:bodyPr/>
                    <a:lstStyle/>
                    <a:p>
                      <a:pPr algn="ctr"/>
                      <a:r>
                        <a:rPr lang="en-GB" sz="1600" dirty="0">
                          <a:latin typeface="Sofia Pro Regular"/>
                        </a:rPr>
                        <a:t>Financial Management</a:t>
                      </a:r>
                    </a:p>
                  </a:txBody>
                  <a:tcPr marL="121920" marR="121920" marT="60960" marB="60960"/>
                </a:tc>
                <a:tc>
                  <a:txBody>
                    <a:bodyPr/>
                    <a:lstStyle/>
                    <a:p>
                      <a:pPr algn="ctr"/>
                      <a:r>
                        <a:rPr lang="en-GB" sz="1600" dirty="0">
                          <a:latin typeface="Sofia Pro Regular"/>
                        </a:rPr>
                        <a:t>Creating a Marketing Strategy</a:t>
                      </a:r>
                    </a:p>
                  </a:txBody>
                  <a:tcPr marL="121920" marR="121920" marT="60960" marB="60960"/>
                </a:tc>
                <a:extLst>
                  <a:ext uri="{0D108BD9-81ED-4DB2-BD59-A6C34878D82A}">
                    <a16:rowId xmlns:a16="http://schemas.microsoft.com/office/drawing/2014/main" val="1552986903"/>
                  </a:ext>
                </a:extLst>
              </a:tr>
              <a:tr h="1112709">
                <a:tc>
                  <a:txBody>
                    <a:bodyPr/>
                    <a:lstStyle/>
                    <a:p>
                      <a:pPr algn="ctr"/>
                      <a:r>
                        <a:rPr lang="en-GB" sz="1600" dirty="0">
                          <a:latin typeface="Sofia Pro Regular"/>
                        </a:rPr>
                        <a:t>Simply Planning</a:t>
                      </a:r>
                    </a:p>
                  </a:txBody>
                  <a:tcPr marL="121920" marR="121920" marT="60960" marB="60960"/>
                </a:tc>
                <a:tc>
                  <a:txBody>
                    <a:bodyPr/>
                    <a:lstStyle/>
                    <a:p>
                      <a:pPr algn="ctr"/>
                      <a:r>
                        <a:rPr lang="en-GB" sz="1600" dirty="0">
                          <a:latin typeface="Sofia Pro Regular"/>
                        </a:rPr>
                        <a:t>Positive Experiences For All People</a:t>
                      </a:r>
                    </a:p>
                  </a:txBody>
                  <a:tcPr marL="121920" marR="121920" marT="60960" marB="60960"/>
                </a:tc>
                <a:tc vMerge="1">
                  <a:txBody>
                    <a:bodyPr/>
                    <a:lstStyle/>
                    <a:p>
                      <a:pPr algn="ctr"/>
                      <a:endParaRPr lang="en-GB" sz="1200"/>
                    </a:p>
                  </a:txBody>
                  <a:tcPr/>
                </a:tc>
                <a:tc>
                  <a:txBody>
                    <a:bodyPr/>
                    <a:lstStyle/>
                    <a:p>
                      <a:pPr algn="ctr"/>
                      <a:r>
                        <a:rPr lang="en-GB" sz="1600" dirty="0">
                          <a:latin typeface="Sofia Pro Regular"/>
                        </a:rPr>
                        <a:t>Dealing With Increasing Costs</a:t>
                      </a:r>
                    </a:p>
                  </a:txBody>
                  <a:tcPr marL="121920" marR="121920" marT="60960" marB="60960"/>
                </a:tc>
                <a:tc>
                  <a:txBody>
                    <a:bodyPr/>
                    <a:lstStyle/>
                    <a:p>
                      <a:pPr lvl="0" algn="ctr">
                        <a:buNone/>
                      </a:pPr>
                      <a:r>
                        <a:rPr lang="en-GB" sz="1600" dirty="0">
                          <a:latin typeface="Sofia Pro Regular"/>
                        </a:rPr>
                        <a:t>Engaging your community</a:t>
                      </a:r>
                      <a:endParaRPr lang="en-US" sz="3200" dirty="0">
                        <a:latin typeface="Sofia Pro Regular"/>
                      </a:endParaRPr>
                    </a:p>
                  </a:txBody>
                  <a:tcPr marL="121920" marR="121920" marT="60960" marB="60960"/>
                </a:tc>
                <a:extLst>
                  <a:ext uri="{0D108BD9-81ED-4DB2-BD59-A6C34878D82A}">
                    <a16:rowId xmlns:a16="http://schemas.microsoft.com/office/drawing/2014/main" val="1746597191"/>
                  </a:ext>
                </a:extLst>
              </a:tr>
            </a:tbl>
          </a:graphicData>
        </a:graphic>
      </p:graphicFrame>
      <p:sp>
        <p:nvSpPr>
          <p:cNvPr id="2" name="Content Placeholder 6">
            <a:extLst>
              <a:ext uri="{FF2B5EF4-FFF2-40B4-BE49-F238E27FC236}">
                <a16:creationId xmlns:a16="http://schemas.microsoft.com/office/drawing/2014/main" id="{8FE16E40-96D2-A1CE-CD06-B66C86465F12}"/>
              </a:ext>
            </a:extLst>
          </p:cNvPr>
          <p:cNvSpPr>
            <a:spLocks noGrp="1"/>
          </p:cNvSpPr>
          <p:nvPr>
            <p:ph idx="1"/>
          </p:nvPr>
        </p:nvSpPr>
        <p:spPr>
          <a:xfrm>
            <a:off x="961179" y="6358825"/>
            <a:ext cx="10552908" cy="638775"/>
          </a:xfrm>
          <a:prstGeom prst="rect">
            <a:avLst/>
          </a:prstGeom>
        </p:spPr>
        <p:txBody>
          <a:bodyPr vert="horz" lIns="0" tIns="0" rIns="0" bIns="0" rtlCol="0">
            <a:normAutofit/>
          </a:bodyPr>
          <a:lstStyle/>
          <a:p>
            <a:pPr algn="ctr">
              <a:buClr>
                <a:schemeClr val="tx2"/>
              </a:buClr>
            </a:pPr>
            <a:r>
              <a:rPr lang="en-US" sz="2133" b="1" dirty="0"/>
              <a:t>See future dates at www.Buddle.co</a:t>
            </a:r>
          </a:p>
        </p:txBody>
      </p:sp>
    </p:spTree>
    <p:extLst>
      <p:ext uri="{BB962C8B-B14F-4D97-AF65-F5344CB8AC3E}">
        <p14:creationId xmlns:p14="http://schemas.microsoft.com/office/powerpoint/2010/main" val="168091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5FDE38B-EF5F-ACE9-8154-EA5FE3BB0C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6798981"/>
            <a:ext cx="12192000" cy="90311"/>
          </a:xfrm>
          <a:prstGeom prst="rect">
            <a:avLst/>
          </a:prstGeom>
        </p:spPr>
      </p:pic>
      <p:pic>
        <p:nvPicPr>
          <p:cNvPr id="3" name="Graphic 10">
            <a:extLst>
              <a:ext uri="{FF2B5EF4-FFF2-40B4-BE49-F238E27FC236}">
                <a16:creationId xmlns:a16="http://schemas.microsoft.com/office/drawing/2014/main" id="{DFDF9BDC-2696-30CA-5DD6-D1A195C31E8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82721" y="409866"/>
            <a:ext cx="926164" cy="239119"/>
          </a:xfrm>
          <a:prstGeom prst="rect">
            <a:avLst/>
          </a:prstGeom>
        </p:spPr>
      </p:pic>
      <p:grpSp>
        <p:nvGrpSpPr>
          <p:cNvPr id="4" name="Group 3">
            <a:extLst>
              <a:ext uri="{FF2B5EF4-FFF2-40B4-BE49-F238E27FC236}">
                <a16:creationId xmlns:a16="http://schemas.microsoft.com/office/drawing/2014/main" id="{49155565-B25B-17BE-B197-98A0FF8D2AA5}"/>
              </a:ext>
            </a:extLst>
          </p:cNvPr>
          <p:cNvGrpSpPr/>
          <p:nvPr/>
        </p:nvGrpSpPr>
        <p:grpSpPr>
          <a:xfrm>
            <a:off x="4371960" y="838927"/>
            <a:ext cx="7051037" cy="5306780"/>
            <a:chOff x="3603722" y="817493"/>
            <a:chExt cx="5288278" cy="3980085"/>
          </a:xfrm>
        </p:grpSpPr>
        <p:pic>
          <p:nvPicPr>
            <p:cNvPr id="6" name="Picture 5" descr="A orange rectangle with black border&#10;&#10;Description automatically generated">
              <a:extLst>
                <a:ext uri="{FF2B5EF4-FFF2-40B4-BE49-F238E27FC236}">
                  <a16:creationId xmlns:a16="http://schemas.microsoft.com/office/drawing/2014/main" id="{967DFEA9-2FC6-6EFA-F2DD-7C5E2BECA0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817493"/>
              <a:ext cx="4320000" cy="3188191"/>
            </a:xfrm>
            <a:prstGeom prst="rect">
              <a:avLst/>
            </a:prstGeom>
          </p:spPr>
        </p:pic>
        <p:pic>
          <p:nvPicPr>
            <p:cNvPr id="7" name="Picture 6" descr="A person with his arms out in the water&#10;&#10;Description automatically generated">
              <a:extLst>
                <a:ext uri="{FF2B5EF4-FFF2-40B4-BE49-F238E27FC236}">
                  <a16:creationId xmlns:a16="http://schemas.microsoft.com/office/drawing/2014/main" id="{0AAE0D44-3A5F-E564-CAB8-9894996C79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3722" y="1280146"/>
              <a:ext cx="4593692" cy="3065088"/>
            </a:xfrm>
            <a:prstGeom prst="rect">
              <a:avLst/>
            </a:prstGeom>
          </p:spPr>
        </p:pic>
        <p:sp>
          <p:nvSpPr>
            <p:cNvPr id="8" name="Oval 7">
              <a:extLst>
                <a:ext uri="{FF2B5EF4-FFF2-40B4-BE49-F238E27FC236}">
                  <a16:creationId xmlns:a16="http://schemas.microsoft.com/office/drawing/2014/main" id="{1BC0BE27-3023-A4D5-CC0A-9E042C37D0DB}"/>
                </a:ext>
              </a:extLst>
            </p:cNvPr>
            <p:cNvSpPr/>
            <p:nvPr/>
          </p:nvSpPr>
          <p:spPr>
            <a:xfrm>
              <a:off x="4458322" y="1129696"/>
              <a:ext cx="568409" cy="56840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srgbClr val="FFFFFF"/>
                </a:solidFill>
                <a:latin typeface="Calibri" panose="020F0502020204030204"/>
              </a:endParaRPr>
            </a:p>
          </p:txBody>
        </p:sp>
        <p:sp>
          <p:nvSpPr>
            <p:cNvPr id="9" name="Oval 8">
              <a:extLst>
                <a:ext uri="{FF2B5EF4-FFF2-40B4-BE49-F238E27FC236}">
                  <a16:creationId xmlns:a16="http://schemas.microsoft.com/office/drawing/2014/main" id="{7255F4E7-1A7A-F006-CC69-A463DFC74CFD}"/>
                </a:ext>
              </a:extLst>
            </p:cNvPr>
            <p:cNvSpPr/>
            <p:nvPr/>
          </p:nvSpPr>
          <p:spPr>
            <a:xfrm>
              <a:off x="6245182" y="3794213"/>
              <a:ext cx="1003365" cy="1003365"/>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srgbClr val="FFFFFF"/>
                </a:solidFill>
                <a:latin typeface="Calibri" panose="020F0502020204030204"/>
              </a:endParaRPr>
            </a:p>
          </p:txBody>
        </p:sp>
        <p:pic>
          <p:nvPicPr>
            <p:cNvPr id="10" name="Picture 9">
              <a:extLst>
                <a:ext uri="{FF2B5EF4-FFF2-40B4-BE49-F238E27FC236}">
                  <a16:creationId xmlns:a16="http://schemas.microsoft.com/office/drawing/2014/main" id="{46C7D45D-200F-A05F-F1FC-7C876E3AB4A6}"/>
                </a:ext>
              </a:extLst>
            </p:cNvPr>
            <p:cNvPicPr>
              <a:picLocks noChangeAspect="1"/>
            </p:cNvPicPr>
            <p:nvPr/>
          </p:nvPicPr>
          <p:blipFill rotWithShape="1">
            <a:blip r:embed="rId8">
              <a:extLst>
                <a:ext uri="{28A0092B-C50C-407E-A947-70E740481C1C}">
                  <a14:useLocalDpi xmlns:a14="http://schemas.microsoft.com/office/drawing/2010/main" val="0"/>
                </a:ext>
              </a:extLst>
            </a:blip>
            <a:srcRect l="54676"/>
            <a:stretch/>
          </p:blipFill>
          <p:spPr>
            <a:xfrm>
              <a:off x="6934031" y="825613"/>
              <a:ext cx="1957968" cy="3188191"/>
            </a:xfrm>
            <a:prstGeom prst="rect">
              <a:avLst/>
            </a:prstGeom>
          </p:spPr>
        </p:pic>
      </p:grpSp>
      <p:sp>
        <p:nvSpPr>
          <p:cNvPr id="5" name="TextBox 4">
            <a:extLst>
              <a:ext uri="{FF2B5EF4-FFF2-40B4-BE49-F238E27FC236}">
                <a16:creationId xmlns:a16="http://schemas.microsoft.com/office/drawing/2014/main" id="{A28A07DF-F8EB-6522-375C-CCB12C61830D}"/>
              </a:ext>
            </a:extLst>
          </p:cNvPr>
          <p:cNvSpPr txBox="1"/>
          <p:nvPr/>
        </p:nvSpPr>
        <p:spPr>
          <a:xfrm>
            <a:off x="1000075" y="2601359"/>
            <a:ext cx="4885037" cy="990015"/>
          </a:xfrm>
          <a:prstGeom prst="rect">
            <a:avLst/>
          </a:prstGeom>
          <a:noFill/>
        </p:spPr>
        <p:txBody>
          <a:bodyPr wrap="square">
            <a:spAutoFit/>
          </a:bodyPr>
          <a:lstStyle/>
          <a:p>
            <a:pPr defTabSz="609585">
              <a:lnSpc>
                <a:spcPts val="6986"/>
              </a:lnSpc>
              <a:defRPr/>
            </a:pPr>
            <a:r>
              <a:rPr lang="en-US" sz="5867" b="1" kern="1600" dirty="0">
                <a:solidFill>
                  <a:srgbClr val="FFFFFF"/>
                </a:solidFill>
                <a:highlight>
                  <a:srgbClr val="2F336C"/>
                </a:highlight>
                <a:latin typeface="Sofia Pro Semi Bold" panose="020B0000000000000000" pitchFamily="34" charset="0"/>
                <a:cs typeface="Poppins SemiBold" panose="02000000000000000000" pitchFamily="2" charset="77"/>
              </a:rPr>
              <a:t>Thank you!</a:t>
            </a:r>
          </a:p>
        </p:txBody>
      </p:sp>
      <p:sp>
        <p:nvSpPr>
          <p:cNvPr id="11" name="TextBox 10">
            <a:extLst>
              <a:ext uri="{FF2B5EF4-FFF2-40B4-BE49-F238E27FC236}">
                <a16:creationId xmlns:a16="http://schemas.microsoft.com/office/drawing/2014/main" id="{E33E4BE0-0935-1650-5529-2DFEB20CF2C4}"/>
              </a:ext>
            </a:extLst>
          </p:cNvPr>
          <p:cNvSpPr txBox="1"/>
          <p:nvPr/>
        </p:nvSpPr>
        <p:spPr>
          <a:xfrm>
            <a:off x="10850294" y="6301262"/>
            <a:ext cx="888385" cy="276999"/>
          </a:xfrm>
          <a:prstGeom prst="rect">
            <a:avLst/>
          </a:prstGeom>
          <a:noFill/>
        </p:spPr>
        <p:txBody>
          <a:bodyPr wrap="none" rtlCol="0">
            <a:spAutoFit/>
          </a:bodyPr>
          <a:lstStyle/>
          <a:p>
            <a:pPr defTabSz="609585">
              <a:defRPr/>
            </a:pPr>
            <a:r>
              <a:rPr lang="en-US" sz="1200" dirty="0">
                <a:solidFill>
                  <a:srgbClr val="FFFFFF"/>
                </a:solidFill>
                <a:latin typeface="Sofia Pro Regular" panose="020B0000000000000000" pitchFamily="34" charset="0"/>
                <a:cs typeface="Poppins" panose="02000000000000000000" pitchFamily="2" charset="77"/>
              </a:rPr>
              <a:t>Buddle.co</a:t>
            </a:r>
          </a:p>
        </p:txBody>
      </p:sp>
      <p:pic>
        <p:nvPicPr>
          <p:cNvPr id="12" name="Picture 11" descr="A white and black logo&#10;&#10;Description automatically generated">
            <a:extLst>
              <a:ext uri="{FF2B5EF4-FFF2-40B4-BE49-F238E27FC236}">
                <a16:creationId xmlns:a16="http://schemas.microsoft.com/office/drawing/2014/main" id="{F45C3E31-B42D-5F44-6C25-A0D7B4F983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spTree>
    <p:extLst>
      <p:ext uri="{BB962C8B-B14F-4D97-AF65-F5344CB8AC3E}">
        <p14:creationId xmlns:p14="http://schemas.microsoft.com/office/powerpoint/2010/main" val="227113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5931" y="410785"/>
            <a:ext cx="9921111" cy="508895"/>
          </a:xfrm>
          <a:prstGeom prst="rect">
            <a:avLst/>
          </a:prstGeom>
        </p:spPr>
        <p:txBody>
          <a:bodyPr>
            <a:normAutofit fontScale="90000"/>
          </a:bodyPr>
          <a:lstStyle/>
          <a:p>
            <a:r>
              <a:rPr lang="en-US" sz="3200">
                <a:solidFill>
                  <a:schemeClr val="accent6"/>
                </a:solidFill>
              </a:rPr>
              <a:t>Learning Agreement</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pic>
        <p:nvPicPr>
          <p:cNvPr id="19" name="Graphic 18" descr="Questions">
            <a:extLst>
              <a:ext uri="{FF2B5EF4-FFF2-40B4-BE49-F238E27FC236}">
                <a16:creationId xmlns:a16="http://schemas.microsoft.com/office/drawing/2014/main" id="{D59CDCD1-1423-3F3E-0280-1198728C0A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2001" y="2162600"/>
            <a:ext cx="1504912" cy="1504912"/>
          </a:xfrm>
          <a:prstGeom prst="rect">
            <a:avLst/>
          </a:prstGeom>
        </p:spPr>
      </p:pic>
      <p:sp>
        <p:nvSpPr>
          <p:cNvPr id="25" name="Content Placeholder 6">
            <a:extLst>
              <a:ext uri="{FF2B5EF4-FFF2-40B4-BE49-F238E27FC236}">
                <a16:creationId xmlns:a16="http://schemas.microsoft.com/office/drawing/2014/main" id="{5BD0F8A1-82BA-8008-7E78-6CF96745BBCE}"/>
              </a:ext>
            </a:extLst>
          </p:cNvPr>
          <p:cNvSpPr txBox="1">
            <a:spLocks/>
          </p:cNvSpPr>
          <p:nvPr/>
        </p:nvSpPr>
        <p:spPr>
          <a:xfrm>
            <a:off x="585088" y="1514765"/>
            <a:ext cx="9148847" cy="3994075"/>
          </a:xfrm>
          <a:prstGeom prst="rect">
            <a:avLst/>
          </a:prstGeom>
        </p:spPr>
        <p:txBody>
          <a:bodyPr vert="horz" lIns="0" tIns="0" rIns="0" bIns="0" numCol="1" rtlCol="0">
            <a:normAutofit fontScale="77500" lnSpcReduction="20000"/>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Sofia Pro Light" panose="020B0000000000000000" pitchFamily="34" charset="0"/>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Sofia Pro Light" panose="020B0000000000000000" pitchFamily="34" charset="0"/>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indent="-457189">
              <a:lnSpc>
                <a:spcPct val="150000"/>
              </a:lnSpc>
              <a:buFont typeface="Symbol" panose="05050102010706020507" pitchFamily="18" charset="2"/>
              <a:buChar char=""/>
            </a:pPr>
            <a:r>
              <a:rPr lang="en-GB" sz="2667" dirty="0">
                <a:latin typeface="Sofia Pro Light" panose="020B0604020202020204" charset="0"/>
                <a:ea typeface="Times New Roman" panose="02020603050405020304" pitchFamily="18" charset="0"/>
                <a:cs typeface="Aptos" panose="020B0004020202020204" pitchFamily="34" charset="0"/>
              </a:rPr>
              <a:t>Respect everybody </a:t>
            </a:r>
            <a:endParaRPr lang="en-GB" sz="2667" dirty="0">
              <a:latin typeface="Sofia Pro Light" panose="020B0604020202020204" charset="0"/>
              <a:ea typeface="Aptos" panose="020B0004020202020204" pitchFamily="34" charset="0"/>
              <a:cs typeface="Aptos" panose="020B0004020202020204" pitchFamily="34" charset="0"/>
            </a:endParaRPr>
          </a:p>
          <a:p>
            <a:pPr marL="457189" indent="-457189">
              <a:lnSpc>
                <a:spcPct val="150000"/>
              </a:lnSpc>
              <a:buFont typeface="Symbol" panose="05050102010706020507" pitchFamily="18" charset="2"/>
              <a:buChar char=""/>
            </a:pPr>
            <a:r>
              <a:rPr lang="en-GB" sz="2667" dirty="0">
                <a:latin typeface="Sofia Pro Light" panose="020B0604020202020204" charset="0"/>
                <a:ea typeface="Times New Roman" panose="02020603050405020304" pitchFamily="18" charset="0"/>
                <a:cs typeface="Aptos" panose="020B0004020202020204" pitchFamily="34" charset="0"/>
              </a:rPr>
              <a:t>Participate actively </a:t>
            </a:r>
          </a:p>
          <a:p>
            <a:pPr marL="457189" indent="-457189">
              <a:lnSpc>
                <a:spcPct val="150000"/>
              </a:lnSpc>
              <a:buFont typeface="Symbol" panose="05050102010706020507" pitchFamily="18" charset="2"/>
              <a:buChar char=""/>
            </a:pPr>
            <a:r>
              <a:rPr lang="en-GB" sz="2667" dirty="0">
                <a:latin typeface="Sofia Pro Light" panose="020B0604020202020204" charset="0"/>
                <a:ea typeface="Times New Roman" panose="02020603050405020304" pitchFamily="18" charset="0"/>
                <a:cs typeface="Aptos" panose="020B0004020202020204" pitchFamily="34" charset="0"/>
              </a:rPr>
              <a:t>Use technology responsibly </a:t>
            </a:r>
          </a:p>
          <a:p>
            <a:pPr marL="457189" indent="-457189">
              <a:lnSpc>
                <a:spcPct val="150000"/>
              </a:lnSpc>
              <a:buFont typeface="Symbol" panose="05050102010706020507" pitchFamily="18" charset="2"/>
              <a:buChar char=""/>
            </a:pPr>
            <a:r>
              <a:rPr lang="en-GB" sz="2667" dirty="0">
                <a:latin typeface="Sofia Pro Light" panose="020B0604020202020204" charset="0"/>
                <a:ea typeface="Times New Roman" panose="02020603050405020304" pitchFamily="18" charset="0"/>
                <a:cs typeface="Aptos" panose="020B0004020202020204" pitchFamily="34" charset="0"/>
              </a:rPr>
              <a:t>Be engaged </a:t>
            </a:r>
          </a:p>
          <a:p>
            <a:pPr marL="457189" indent="-457189">
              <a:lnSpc>
                <a:spcPct val="150000"/>
              </a:lnSpc>
              <a:buFont typeface="Symbol" panose="05050102010706020507" pitchFamily="18" charset="2"/>
              <a:buChar char=""/>
            </a:pPr>
            <a:r>
              <a:rPr lang="en-GB" sz="2667" dirty="0">
                <a:latin typeface="Sofia Pro Light" panose="020B0604020202020204" charset="0"/>
                <a:ea typeface="Times New Roman" panose="02020603050405020304" pitchFamily="18" charset="0"/>
                <a:cs typeface="Aptos" panose="020B0004020202020204" pitchFamily="34" charset="0"/>
              </a:rPr>
              <a:t>Challenge each other positively</a:t>
            </a:r>
            <a:endParaRPr lang="en-GB" sz="2667" dirty="0">
              <a:latin typeface="Sofia Pro Light" panose="020B0604020202020204" charset="0"/>
              <a:ea typeface="Aptos" panose="020B0004020202020204" pitchFamily="34" charset="0"/>
              <a:cs typeface="Aptos" panose="020B0004020202020204" pitchFamily="34" charset="0"/>
            </a:endParaRPr>
          </a:p>
          <a:p>
            <a:pPr marL="457189" indent="-457189">
              <a:lnSpc>
                <a:spcPct val="150000"/>
              </a:lnSpc>
              <a:buFont typeface="Symbol" panose="05050102010706020507" pitchFamily="18" charset="2"/>
              <a:buChar char=""/>
            </a:pPr>
            <a:r>
              <a:rPr lang="en-GB" sz="2667" dirty="0">
                <a:latin typeface="Sofia Pro Light" panose="020B0604020202020204" charset="0"/>
                <a:ea typeface="Times New Roman" panose="02020603050405020304" pitchFamily="18" charset="0"/>
                <a:cs typeface="Aptos" panose="020B0004020202020204" pitchFamily="34" charset="0"/>
              </a:rPr>
              <a:t>Put phones on silent and return calls at an appropriate time</a:t>
            </a:r>
            <a:endParaRPr lang="en-GB" sz="2667" dirty="0">
              <a:latin typeface="Sofia Pro Light" panose="020B0604020202020204" charset="0"/>
              <a:ea typeface="Aptos" panose="020B0004020202020204" pitchFamily="34" charset="0"/>
              <a:cs typeface="Aptos" panose="020B0004020202020204" pitchFamily="34" charset="0"/>
            </a:endParaRPr>
          </a:p>
          <a:p>
            <a:pPr marL="457189" indent="-457189">
              <a:lnSpc>
                <a:spcPct val="150000"/>
              </a:lnSpc>
              <a:buFont typeface="Symbol" panose="05050102010706020507" pitchFamily="18" charset="2"/>
              <a:buChar char=""/>
            </a:pPr>
            <a:r>
              <a:rPr lang="en-GB" sz="2667" dirty="0">
                <a:latin typeface="Sofia Pro Light" panose="020B0604020202020204" charset="0"/>
                <a:ea typeface="Times New Roman" panose="02020603050405020304" pitchFamily="18" charset="0"/>
                <a:cs typeface="Aptos" panose="020B0004020202020204" pitchFamily="34" charset="0"/>
              </a:rPr>
              <a:t>Avoid sharing any personal/sensitive information outside of the session</a:t>
            </a:r>
            <a:endParaRPr lang="en-GB" sz="2667" dirty="0">
              <a:latin typeface="Sofia Pro Light" panose="020B0604020202020204" charset="0"/>
              <a:ea typeface="Aptos" panose="020B0004020202020204" pitchFamily="34" charset="0"/>
              <a:cs typeface="Aptos" panose="020B0004020202020204" pitchFamily="34" charset="0"/>
            </a:endParaRPr>
          </a:p>
        </p:txBody>
      </p:sp>
      <p:pic>
        <p:nvPicPr>
          <p:cNvPr id="29" name="Picture 28">
            <a:extLst>
              <a:ext uri="{FF2B5EF4-FFF2-40B4-BE49-F238E27FC236}">
                <a16:creationId xmlns:a16="http://schemas.microsoft.com/office/drawing/2014/main" id="{B1B0AC99-CFB3-B823-371F-343FA0B87EB5}"/>
              </a:ext>
            </a:extLst>
          </p:cNvPr>
          <p:cNvPicPr>
            <a:picLocks noChangeAspect="1"/>
          </p:cNvPicPr>
          <p:nvPr/>
        </p:nvPicPr>
        <p:blipFill rotWithShape="1">
          <a:blip r:embed="rId6">
            <a:extLst>
              <a:ext uri="{28A0092B-C50C-407E-A947-70E740481C1C}">
                <a14:useLocalDpi xmlns:a14="http://schemas.microsoft.com/office/drawing/2010/main" val="0"/>
              </a:ext>
            </a:extLst>
          </a:blip>
          <a:srcRect b="19209"/>
          <a:stretch/>
        </p:blipFill>
        <p:spPr>
          <a:xfrm>
            <a:off x="0" y="5714794"/>
            <a:ext cx="12192000" cy="1073933"/>
          </a:xfrm>
          <a:prstGeom prst="rect">
            <a:avLst/>
          </a:prstGeom>
        </p:spPr>
      </p:pic>
      <p:sp>
        <p:nvSpPr>
          <p:cNvPr id="30" name="TextBox 29">
            <a:extLst>
              <a:ext uri="{FF2B5EF4-FFF2-40B4-BE49-F238E27FC236}">
                <a16:creationId xmlns:a16="http://schemas.microsoft.com/office/drawing/2014/main" id="{809C9359-A055-0EB5-06BB-13B6C509BFDC}"/>
              </a:ext>
            </a:extLst>
          </p:cNvPr>
          <p:cNvSpPr txBox="1"/>
          <p:nvPr/>
        </p:nvSpPr>
        <p:spPr>
          <a:xfrm>
            <a:off x="10863629" y="6301262"/>
            <a:ext cx="865943" cy="276999"/>
          </a:xfrm>
          <a:prstGeom prst="rect">
            <a:avLst/>
          </a:prstGeom>
          <a:noFill/>
        </p:spPr>
        <p:txBody>
          <a:bodyPr wrap="none" rtlCol="0">
            <a:spAutoFit/>
          </a:bodyPr>
          <a:lstStyle/>
          <a:p>
            <a:r>
              <a:rPr lang="en-US" sz="1200" dirty="0">
                <a:solidFill>
                  <a:schemeClr val="bg1"/>
                </a:solidFill>
                <a:latin typeface="Sofia Pro Regular" panose="020B0000000000000000" pitchFamily="34" charset="0"/>
                <a:cs typeface="Poppins" panose="02000000000000000000" pitchFamily="2" charset="77"/>
              </a:rPr>
              <a:t>Buddle.co</a:t>
            </a:r>
          </a:p>
        </p:txBody>
      </p:sp>
      <p:pic>
        <p:nvPicPr>
          <p:cNvPr id="31" name="Picture 30" descr="A white and black logo&#10;&#10;Description automatically generated">
            <a:extLst>
              <a:ext uri="{FF2B5EF4-FFF2-40B4-BE49-F238E27FC236}">
                <a16:creationId xmlns:a16="http://schemas.microsoft.com/office/drawing/2014/main" id="{116FC128-1295-D57D-AB60-E7C03FFEA1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spTree>
    <p:extLst>
      <p:ext uri="{BB962C8B-B14F-4D97-AF65-F5344CB8AC3E}">
        <p14:creationId xmlns:p14="http://schemas.microsoft.com/office/powerpoint/2010/main" val="191569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5931" y="410785"/>
            <a:ext cx="9921111" cy="508895"/>
          </a:xfrm>
          <a:prstGeom prst="rect">
            <a:avLst/>
          </a:prstGeom>
        </p:spPr>
        <p:txBody>
          <a:bodyPr>
            <a:normAutofit fontScale="90000"/>
          </a:bodyPr>
          <a:lstStyle/>
          <a:p>
            <a:r>
              <a:rPr lang="en-US" sz="3200">
                <a:solidFill>
                  <a:schemeClr val="accent6"/>
                </a:solidFill>
              </a:rPr>
              <a:t>Learning Agreement</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pic>
        <p:nvPicPr>
          <p:cNvPr id="19" name="Graphic 18" descr="Questions">
            <a:extLst>
              <a:ext uri="{FF2B5EF4-FFF2-40B4-BE49-F238E27FC236}">
                <a16:creationId xmlns:a16="http://schemas.microsoft.com/office/drawing/2014/main" id="{D59CDCD1-1423-3F3E-0280-1198728C0A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2001" y="2162600"/>
            <a:ext cx="1504912" cy="1504912"/>
          </a:xfrm>
          <a:prstGeom prst="rect">
            <a:avLst/>
          </a:prstGeom>
        </p:spPr>
      </p:pic>
      <p:sp>
        <p:nvSpPr>
          <p:cNvPr id="25" name="Content Placeholder 6">
            <a:extLst>
              <a:ext uri="{FF2B5EF4-FFF2-40B4-BE49-F238E27FC236}">
                <a16:creationId xmlns:a16="http://schemas.microsoft.com/office/drawing/2014/main" id="{5BD0F8A1-82BA-8008-7E78-6CF96745BBCE}"/>
              </a:ext>
            </a:extLst>
          </p:cNvPr>
          <p:cNvSpPr txBox="1">
            <a:spLocks/>
          </p:cNvSpPr>
          <p:nvPr/>
        </p:nvSpPr>
        <p:spPr>
          <a:xfrm>
            <a:off x="585088" y="1514765"/>
            <a:ext cx="8685433" cy="3994075"/>
          </a:xfrm>
          <a:prstGeom prst="rect">
            <a:avLst/>
          </a:prstGeom>
        </p:spPr>
        <p:txBody>
          <a:bodyPr vert="horz" lIns="0" tIns="0" rIns="0" bIns="0" numCol="1" rtlCol="0">
            <a:normAutofit/>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Sofia Pro Light" panose="020B0000000000000000" pitchFamily="34" charset="0"/>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Sofia Pro Light" panose="020B0000000000000000" pitchFamily="34" charset="0"/>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indent="-457189">
              <a:buFont typeface="Symbol" panose="05050102010706020507" pitchFamily="18" charset="2"/>
              <a:buChar char=""/>
            </a:pPr>
            <a:r>
              <a:rPr lang="en-GB" sz="2667" dirty="0">
                <a:latin typeface="Sofia Pro Light" panose="020B0604020202020204" charset="0"/>
                <a:ea typeface="Times New Roman" panose="02020603050405020304" pitchFamily="18" charset="0"/>
                <a:cs typeface="Aptos" panose="020B0004020202020204" pitchFamily="34" charset="0"/>
              </a:rPr>
              <a:t>Respect everybody </a:t>
            </a:r>
            <a:endParaRPr lang="en-GB" sz="2667" dirty="0">
              <a:latin typeface="Sofia Pro Light" panose="020B0604020202020204" charset="0"/>
              <a:ea typeface="Aptos" panose="020B0004020202020204" pitchFamily="34" charset="0"/>
              <a:cs typeface="Aptos" panose="020B0004020202020204" pitchFamily="34" charset="0"/>
            </a:endParaRPr>
          </a:p>
          <a:p>
            <a:pPr marL="457189" indent="-457189">
              <a:buFont typeface="Symbol" panose="05050102010706020507" pitchFamily="18" charset="2"/>
              <a:buChar char=""/>
            </a:pPr>
            <a:r>
              <a:rPr lang="en-GB" sz="2667" dirty="0">
                <a:latin typeface="Sofia Pro Light" panose="020B0604020202020204" charset="0"/>
                <a:ea typeface="Times New Roman" panose="02020603050405020304" pitchFamily="18" charset="0"/>
                <a:cs typeface="Aptos" panose="020B0004020202020204" pitchFamily="34" charset="0"/>
              </a:rPr>
              <a:t>Participate actively </a:t>
            </a:r>
          </a:p>
          <a:p>
            <a:pPr marL="457189" indent="-457189">
              <a:buFont typeface="Symbol" panose="05050102010706020507" pitchFamily="18" charset="2"/>
              <a:buChar char=""/>
            </a:pPr>
            <a:r>
              <a:rPr lang="en-GB" sz="2667" dirty="0">
                <a:latin typeface="Sofia Pro Light" panose="020B0604020202020204" charset="0"/>
                <a:ea typeface="Times New Roman" panose="02020603050405020304" pitchFamily="18" charset="0"/>
                <a:cs typeface="Aptos" panose="020B0004020202020204" pitchFamily="34" charset="0"/>
              </a:rPr>
              <a:t>Use technology responsibly </a:t>
            </a:r>
          </a:p>
          <a:p>
            <a:pPr marL="457189" indent="-457189">
              <a:buFont typeface="Symbol" panose="05050102010706020507" pitchFamily="18" charset="2"/>
              <a:buChar char=""/>
            </a:pPr>
            <a:r>
              <a:rPr lang="en-GB" sz="2667" dirty="0">
                <a:latin typeface="Sofia Pro Light" panose="020B0604020202020204" charset="0"/>
                <a:ea typeface="Times New Roman" panose="02020603050405020304" pitchFamily="18" charset="0"/>
                <a:cs typeface="Aptos" panose="020B0004020202020204" pitchFamily="34" charset="0"/>
              </a:rPr>
              <a:t>Be engaged </a:t>
            </a:r>
          </a:p>
          <a:p>
            <a:pPr marL="457189" indent="-457189">
              <a:buFont typeface="Symbol" panose="05050102010706020507" pitchFamily="18" charset="2"/>
              <a:buChar char=""/>
            </a:pPr>
            <a:r>
              <a:rPr lang="en-GB" sz="2667" dirty="0">
                <a:latin typeface="Sofia Pro Light" panose="020B0604020202020204" charset="0"/>
                <a:ea typeface="Times New Roman" panose="02020603050405020304" pitchFamily="18" charset="0"/>
                <a:cs typeface="Aptos" panose="020B0004020202020204" pitchFamily="34" charset="0"/>
              </a:rPr>
              <a:t>Challenge each other positively</a:t>
            </a:r>
            <a:endParaRPr lang="en-GB" sz="2667" dirty="0">
              <a:latin typeface="Sofia Pro Light" panose="020B0604020202020204" charset="0"/>
              <a:ea typeface="Aptos" panose="020B0004020202020204" pitchFamily="34" charset="0"/>
              <a:cs typeface="Aptos" panose="020B0004020202020204" pitchFamily="34" charset="0"/>
            </a:endParaRPr>
          </a:p>
          <a:p>
            <a:pPr marL="457189" indent="-457189">
              <a:buFont typeface="Symbol" panose="05050102010706020507" pitchFamily="18" charset="2"/>
              <a:buChar char=""/>
            </a:pPr>
            <a:r>
              <a:rPr lang="en-GB" sz="2667" dirty="0">
                <a:latin typeface="Sofia Pro Light" panose="020B0604020202020204" charset="0"/>
                <a:ea typeface="Times New Roman" panose="02020603050405020304" pitchFamily="18" charset="0"/>
                <a:cs typeface="Aptos" panose="020B0004020202020204" pitchFamily="34" charset="0"/>
              </a:rPr>
              <a:t>Put phones on silent and return calls at an appropriate time</a:t>
            </a:r>
            <a:endParaRPr lang="en-GB" sz="2667" dirty="0">
              <a:latin typeface="Sofia Pro Light" panose="020B0604020202020204" charset="0"/>
              <a:ea typeface="Aptos" panose="020B0004020202020204" pitchFamily="34" charset="0"/>
              <a:cs typeface="Aptos" panose="020B0004020202020204" pitchFamily="34" charset="0"/>
            </a:endParaRPr>
          </a:p>
          <a:p>
            <a:pPr marL="457189" indent="-457189">
              <a:buFont typeface="Symbol" panose="05050102010706020507" pitchFamily="18" charset="2"/>
              <a:buChar char=""/>
            </a:pPr>
            <a:r>
              <a:rPr lang="en-GB" sz="2667" dirty="0">
                <a:latin typeface="Sofia Pro Light" panose="020B0604020202020204" charset="0"/>
                <a:ea typeface="Times New Roman" panose="02020603050405020304" pitchFamily="18" charset="0"/>
                <a:cs typeface="Aptos" panose="020B0004020202020204" pitchFamily="34" charset="0"/>
              </a:rPr>
              <a:t>Avoid sharing any personal/sensitive information outside of the session</a:t>
            </a:r>
            <a:endParaRPr lang="en-GB" sz="2667" dirty="0">
              <a:latin typeface="Sofia Pro Light" panose="020B0604020202020204" charset="0"/>
              <a:ea typeface="Aptos" panose="020B0004020202020204" pitchFamily="34" charset="0"/>
              <a:cs typeface="Aptos" panose="020B0004020202020204" pitchFamily="34" charset="0"/>
            </a:endParaRPr>
          </a:p>
        </p:txBody>
      </p:sp>
      <p:pic>
        <p:nvPicPr>
          <p:cNvPr id="29" name="Picture 28">
            <a:extLst>
              <a:ext uri="{FF2B5EF4-FFF2-40B4-BE49-F238E27FC236}">
                <a16:creationId xmlns:a16="http://schemas.microsoft.com/office/drawing/2014/main" id="{B1B0AC99-CFB3-B823-371F-343FA0B87EB5}"/>
              </a:ext>
            </a:extLst>
          </p:cNvPr>
          <p:cNvPicPr>
            <a:picLocks noChangeAspect="1"/>
          </p:cNvPicPr>
          <p:nvPr/>
        </p:nvPicPr>
        <p:blipFill rotWithShape="1">
          <a:blip r:embed="rId6">
            <a:extLst>
              <a:ext uri="{28A0092B-C50C-407E-A947-70E740481C1C}">
                <a14:useLocalDpi xmlns:a14="http://schemas.microsoft.com/office/drawing/2010/main" val="0"/>
              </a:ext>
            </a:extLst>
          </a:blip>
          <a:srcRect b="19209"/>
          <a:stretch/>
        </p:blipFill>
        <p:spPr>
          <a:xfrm>
            <a:off x="0" y="5714794"/>
            <a:ext cx="12192000" cy="1073933"/>
          </a:xfrm>
          <a:prstGeom prst="rect">
            <a:avLst/>
          </a:prstGeom>
        </p:spPr>
      </p:pic>
      <p:sp>
        <p:nvSpPr>
          <p:cNvPr id="30" name="TextBox 29">
            <a:extLst>
              <a:ext uri="{FF2B5EF4-FFF2-40B4-BE49-F238E27FC236}">
                <a16:creationId xmlns:a16="http://schemas.microsoft.com/office/drawing/2014/main" id="{809C9359-A055-0EB5-06BB-13B6C509BFDC}"/>
              </a:ext>
            </a:extLst>
          </p:cNvPr>
          <p:cNvSpPr txBox="1"/>
          <p:nvPr/>
        </p:nvSpPr>
        <p:spPr>
          <a:xfrm>
            <a:off x="10863629" y="6301262"/>
            <a:ext cx="865943" cy="276999"/>
          </a:xfrm>
          <a:prstGeom prst="rect">
            <a:avLst/>
          </a:prstGeom>
          <a:noFill/>
        </p:spPr>
        <p:txBody>
          <a:bodyPr wrap="none" rtlCol="0">
            <a:spAutoFit/>
          </a:bodyPr>
          <a:lstStyle/>
          <a:p>
            <a:r>
              <a:rPr lang="en-US" sz="1200" dirty="0">
                <a:solidFill>
                  <a:schemeClr val="bg1"/>
                </a:solidFill>
                <a:latin typeface="Sofia Pro Regular" panose="020B0000000000000000" pitchFamily="34" charset="0"/>
                <a:cs typeface="Poppins" panose="02000000000000000000" pitchFamily="2" charset="77"/>
              </a:rPr>
              <a:t>Buddle.co</a:t>
            </a:r>
          </a:p>
        </p:txBody>
      </p:sp>
      <p:pic>
        <p:nvPicPr>
          <p:cNvPr id="31" name="Picture 30" descr="A white and black logo&#10;&#10;Description automatically generated">
            <a:extLst>
              <a:ext uri="{FF2B5EF4-FFF2-40B4-BE49-F238E27FC236}">
                <a16:creationId xmlns:a16="http://schemas.microsoft.com/office/drawing/2014/main" id="{116FC128-1295-D57D-AB60-E7C03FFEA1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spTree>
    <p:extLst>
      <p:ext uri="{BB962C8B-B14F-4D97-AF65-F5344CB8AC3E}">
        <p14:creationId xmlns:p14="http://schemas.microsoft.com/office/powerpoint/2010/main" val="318889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3200">
                <a:solidFill>
                  <a:schemeClr val="accent6"/>
                </a:solidFill>
              </a:rPr>
              <a:t>What we’ll cover:</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726051" y="1465704"/>
            <a:ext cx="10552908" cy="2934935"/>
          </a:xfrm>
          <a:prstGeom prst="rect">
            <a:avLst/>
          </a:prstGeom>
        </p:spPr>
        <p:txBody>
          <a:bodyPr vert="horz" lIns="0" tIns="0" rIns="0" bIns="0" rtlCol="0">
            <a:normAutofit/>
          </a:bodyPr>
          <a:lstStyle/>
          <a:p>
            <a:pPr marL="342900" indent="-342900">
              <a:buClr>
                <a:srgbClr val="003F69"/>
              </a:buClr>
              <a:buFont typeface="Arial" panose="020B0604020202020204" pitchFamily="34" charset="0"/>
              <a:buChar char="•"/>
            </a:pPr>
            <a:r>
              <a:rPr lang="en-GB" sz="2000" b="1" dirty="0">
                <a:latin typeface="Sofia Pro Regular" panose="020B0000000000000000" pitchFamily="34" charset="0"/>
              </a:rPr>
              <a:t>By the end of this workshop, you will be able to:</a:t>
            </a:r>
          </a:p>
          <a:p>
            <a:pPr>
              <a:buClr>
                <a:srgbClr val="003F69"/>
              </a:buClr>
            </a:pPr>
            <a:endParaRPr lang="en-GB" sz="2000" b="1" dirty="0">
              <a:latin typeface="Sofia Pro Regular" panose="020B0000000000000000" pitchFamily="34" charset="0"/>
            </a:endParaRPr>
          </a:p>
          <a:p>
            <a:pPr marL="380990" indent="-380990">
              <a:buClr>
                <a:srgbClr val="003F69"/>
              </a:buClr>
              <a:buFont typeface="Arial" panose="020B0604020202020204" pitchFamily="34" charset="0"/>
              <a:buChar char="•"/>
            </a:pPr>
            <a:r>
              <a:rPr lang="en-US" sz="2000" dirty="0">
                <a:latin typeface="Sofia Pro Regular" panose="020B0000000000000000" pitchFamily="34" charset="0"/>
              </a:rPr>
              <a:t>Understand the importance of financial sustainability. </a:t>
            </a:r>
          </a:p>
          <a:p>
            <a:pPr marL="380990" indent="-380990">
              <a:buClr>
                <a:srgbClr val="003F69"/>
              </a:buClr>
              <a:buFont typeface="Arial" panose="020B0604020202020204" pitchFamily="34" charset="0"/>
              <a:buChar char="•"/>
            </a:pPr>
            <a:r>
              <a:rPr lang="en-US" sz="2000" dirty="0">
                <a:latin typeface="Sofia Pro Regular" panose="020B0000000000000000" pitchFamily="34" charset="0"/>
              </a:rPr>
              <a:t>Understand the principles of good financial planning to aid financial sustainability.</a:t>
            </a:r>
          </a:p>
          <a:p>
            <a:pPr marL="380990" indent="-380990">
              <a:buClr>
                <a:srgbClr val="003F69"/>
              </a:buClr>
              <a:buFont typeface="Arial" panose="020B0604020202020204" pitchFamily="34" charset="0"/>
              <a:buChar char="•"/>
            </a:pPr>
            <a:r>
              <a:rPr lang="en-US" sz="2000" dirty="0">
                <a:latin typeface="Sofia Pro Regular" panose="020B0000000000000000" pitchFamily="34" charset="0"/>
              </a:rPr>
              <a:t>Understand the principles of good financial management to aid financial sustainability.</a:t>
            </a:r>
          </a:p>
          <a:p>
            <a:pPr marL="380990" indent="-380990">
              <a:buClr>
                <a:srgbClr val="003F69"/>
              </a:buClr>
              <a:buFont typeface="Arial" panose="020B0604020202020204" pitchFamily="34" charset="0"/>
              <a:buChar char="•"/>
            </a:pPr>
            <a:r>
              <a:rPr lang="en-US" sz="2000" dirty="0">
                <a:latin typeface="Sofia Pro Regular" panose="020B0000000000000000" pitchFamily="34" charset="0"/>
              </a:rPr>
              <a:t>Understand financial forecast budget, actual budget sheet and the variance sheet.</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10863629" y="6301262"/>
            <a:ext cx="888385"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endParaRPr kumimoji="0" lang="en-US" sz="1200" b="0" i="0" u="none" strike="noStrike" kern="1200" cap="none" spc="0" normalizeH="0" baseline="0" noProof="0">
              <a:ln>
                <a:noFill/>
              </a:ln>
              <a:solidFill>
                <a:srgbClr val="FFFFFF"/>
              </a:solidFill>
              <a:effectLst/>
              <a:uLnTx/>
              <a:uFillTx/>
              <a:latin typeface="Sofia Pro Regular" panose="020B0000000000000000" pitchFamily="34" charset="0"/>
              <a:ea typeface="+mn-ea"/>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spTree>
    <p:extLst>
      <p:ext uri="{BB962C8B-B14F-4D97-AF65-F5344CB8AC3E}">
        <p14:creationId xmlns:p14="http://schemas.microsoft.com/office/powerpoint/2010/main" val="202470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F14147-9912-F946-DBB4-B09AB2ED19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10164" y="1566806"/>
            <a:ext cx="4385449" cy="2906546"/>
          </a:xfrm>
          <a:prstGeom prst="rect">
            <a:avLst/>
          </a:prstGeom>
        </p:spPr>
      </p:pic>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7" y="407040"/>
            <a:ext cx="9921111" cy="508895"/>
          </a:xfrm>
          <a:prstGeom prst="rect">
            <a:avLst/>
          </a:prstGeom>
        </p:spPr>
        <p:txBody>
          <a:bodyPr>
            <a:normAutofit fontScale="90000"/>
          </a:bodyPr>
          <a:lstStyle/>
          <a:p>
            <a:r>
              <a:rPr lang="en-US" sz="3200" dirty="0">
                <a:solidFill>
                  <a:srgbClr val="2F336C"/>
                </a:solidFill>
              </a:rPr>
              <a:t>What does financially sustainable mean to you?</a:t>
            </a:r>
          </a:p>
        </p:txBody>
      </p:sp>
      <p:sp>
        <p:nvSpPr>
          <p:cNvPr id="13" name="TextBox 12">
            <a:extLst>
              <a:ext uri="{FF2B5EF4-FFF2-40B4-BE49-F238E27FC236}">
                <a16:creationId xmlns:a16="http://schemas.microsoft.com/office/drawing/2014/main" id="{DBD52859-566A-154D-8464-576051942917}"/>
              </a:ext>
            </a:extLst>
          </p:cNvPr>
          <p:cNvSpPr txBox="1"/>
          <p:nvPr/>
        </p:nvSpPr>
        <p:spPr>
          <a:xfrm>
            <a:off x="7308066" y="1433130"/>
            <a:ext cx="919693" cy="206210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8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 </a:t>
            </a:r>
          </a:p>
        </p:txBody>
      </p:sp>
      <p:pic>
        <p:nvPicPr>
          <p:cNvPr id="11" name="Graphic 10">
            <a:extLst>
              <a:ext uri="{FF2B5EF4-FFF2-40B4-BE49-F238E27FC236}">
                <a16:creationId xmlns:a16="http://schemas.microsoft.com/office/drawing/2014/main" id="{94B6FA20-16A7-3047-9733-EA8641AEC7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959917" y="407040"/>
            <a:ext cx="926164" cy="244771"/>
          </a:xfrm>
          <a:prstGeom prst="rect">
            <a:avLst/>
          </a:prstGeom>
        </p:spPr>
      </p:pic>
      <p:sp>
        <p:nvSpPr>
          <p:cNvPr id="14" name="TextBox 13">
            <a:extLst>
              <a:ext uri="{FF2B5EF4-FFF2-40B4-BE49-F238E27FC236}">
                <a16:creationId xmlns:a16="http://schemas.microsoft.com/office/drawing/2014/main" id="{385A53D4-1204-F732-D56C-16B161615BB8}"/>
              </a:ext>
            </a:extLst>
          </p:cNvPr>
          <p:cNvSpPr txBox="1"/>
          <p:nvPr/>
        </p:nvSpPr>
        <p:spPr>
          <a:xfrm>
            <a:off x="7397154" y="2663941"/>
            <a:ext cx="3611468" cy="1107996"/>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240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It feels like the organisation is stable and will be here in the long-term”</a:t>
            </a:r>
          </a:p>
        </p:txBody>
      </p:sp>
      <p:sp>
        <p:nvSpPr>
          <p:cNvPr id="5" name="Content Placeholder 6">
            <a:extLst>
              <a:ext uri="{FF2B5EF4-FFF2-40B4-BE49-F238E27FC236}">
                <a16:creationId xmlns:a16="http://schemas.microsoft.com/office/drawing/2014/main" id="{7BC9C223-898D-A6E6-4DFC-FF9E5AA36AD0}"/>
              </a:ext>
            </a:extLst>
          </p:cNvPr>
          <p:cNvSpPr>
            <a:spLocks noGrp="1"/>
          </p:cNvSpPr>
          <p:nvPr>
            <p:ph idx="1"/>
          </p:nvPr>
        </p:nvSpPr>
        <p:spPr>
          <a:xfrm>
            <a:off x="613467" y="1981075"/>
            <a:ext cx="5205192" cy="3802992"/>
          </a:xfrm>
          <a:prstGeom prst="rect">
            <a:avLst/>
          </a:prstGeom>
        </p:spPr>
        <p:txBody>
          <a:bodyPr vert="horz" lIns="0" tIns="0" rIns="0" bIns="0" rtlCol="0">
            <a:normAutofit/>
          </a:bodyPr>
          <a:lstStyle/>
          <a:p>
            <a:pPr marL="342900" indent="-342900">
              <a:buClr>
                <a:srgbClr val="00A881"/>
              </a:buClr>
              <a:buFont typeface="Arial" panose="020B0604020202020204" pitchFamily="34" charset="0"/>
              <a:buChar char="•"/>
            </a:pPr>
            <a:r>
              <a:rPr lang="en-US" sz="2000" dirty="0">
                <a:latin typeface="Sofia Pro Regular" panose="020B0000000000000000" pitchFamily="34" charset="0"/>
              </a:rPr>
              <a:t>Money in the bank </a:t>
            </a:r>
          </a:p>
          <a:p>
            <a:pPr marL="342900" indent="-342900">
              <a:buClr>
                <a:srgbClr val="00A881"/>
              </a:buClr>
              <a:buFont typeface="Arial" panose="020B0604020202020204" pitchFamily="34" charset="0"/>
              <a:buChar char="•"/>
            </a:pPr>
            <a:r>
              <a:rPr lang="en-US" sz="2000" dirty="0">
                <a:latin typeface="Sofia Pro Regular" panose="020B0000000000000000" pitchFamily="34" charset="0"/>
              </a:rPr>
              <a:t>Diverse income streams</a:t>
            </a:r>
          </a:p>
          <a:p>
            <a:pPr marL="342900" indent="-342900">
              <a:buClr>
                <a:srgbClr val="00A881"/>
              </a:buClr>
              <a:buFont typeface="Arial" panose="020B0604020202020204" pitchFamily="34" charset="0"/>
              <a:buChar char="•"/>
            </a:pPr>
            <a:r>
              <a:rPr lang="en-US" sz="2000" dirty="0">
                <a:latin typeface="Sofia Pro Regular" panose="020B0000000000000000" pitchFamily="34" charset="0"/>
              </a:rPr>
              <a:t>Financially self-sufficient</a:t>
            </a:r>
          </a:p>
          <a:p>
            <a:pPr marL="342900" indent="-342900">
              <a:buClr>
                <a:srgbClr val="00A881"/>
              </a:buClr>
              <a:buFont typeface="Arial" panose="020B0604020202020204" pitchFamily="34" charset="0"/>
              <a:buChar char="•"/>
            </a:pPr>
            <a:r>
              <a:rPr lang="en-US" sz="2000" dirty="0">
                <a:latin typeface="Sofia Pro Regular" panose="020B0000000000000000" pitchFamily="34" charset="0"/>
              </a:rPr>
              <a:t>Effectively plan and manage their finances.</a:t>
            </a:r>
          </a:p>
        </p:txBody>
      </p:sp>
      <p:grpSp>
        <p:nvGrpSpPr>
          <p:cNvPr id="9" name="Group 8">
            <a:extLst>
              <a:ext uri="{FF2B5EF4-FFF2-40B4-BE49-F238E27FC236}">
                <a16:creationId xmlns:a16="http://schemas.microsoft.com/office/drawing/2014/main" id="{DB6C5DA4-6D8A-D76B-6EDB-12638E3649BF}"/>
              </a:ext>
            </a:extLst>
          </p:cNvPr>
          <p:cNvGrpSpPr/>
          <p:nvPr/>
        </p:nvGrpSpPr>
        <p:grpSpPr>
          <a:xfrm>
            <a:off x="0" y="5784067"/>
            <a:ext cx="12192000" cy="1073933"/>
            <a:chOff x="0" y="5784067"/>
            <a:chExt cx="12192000" cy="1073933"/>
          </a:xfrm>
        </p:grpSpPr>
        <p:pic>
          <p:nvPicPr>
            <p:cNvPr id="12" name="Picture 11">
              <a:extLst>
                <a:ext uri="{FF2B5EF4-FFF2-40B4-BE49-F238E27FC236}">
                  <a16:creationId xmlns:a16="http://schemas.microsoft.com/office/drawing/2014/main" id="{3D90DF1A-E532-461C-AE22-800BB18110C3}"/>
                </a:ext>
              </a:extLst>
            </p:cNvPr>
            <p:cNvPicPr>
              <a:picLocks noChangeAspect="1"/>
            </p:cNvPicPr>
            <p:nvPr/>
          </p:nvPicPr>
          <p:blipFill rotWithShape="1">
            <a:blip r:embed="rId5">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15" name="TextBox 14">
              <a:extLst>
                <a:ext uri="{FF2B5EF4-FFF2-40B4-BE49-F238E27FC236}">
                  <a16:creationId xmlns:a16="http://schemas.microsoft.com/office/drawing/2014/main" id="{D186CF40-C686-CC61-DCA5-1CA53A2B56E1}"/>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16" name="Picture 15" descr="A white and black logo&#10;&#10;Description automatically generated">
              <a:extLst>
                <a:ext uri="{FF2B5EF4-FFF2-40B4-BE49-F238E27FC236}">
                  <a16:creationId xmlns:a16="http://schemas.microsoft.com/office/drawing/2014/main" id="{E7040E53-5286-8DFF-A43D-CD88D779ED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spTree>
    <p:extLst>
      <p:ext uri="{BB962C8B-B14F-4D97-AF65-F5344CB8AC3E}">
        <p14:creationId xmlns:p14="http://schemas.microsoft.com/office/powerpoint/2010/main" val="277753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7" y="407040"/>
            <a:ext cx="6228018" cy="755412"/>
          </a:xfrm>
          <a:prstGeom prst="rect">
            <a:avLst/>
          </a:prstGeom>
        </p:spPr>
        <p:txBody>
          <a:bodyPr>
            <a:normAutofit fontScale="90000"/>
          </a:bodyPr>
          <a:lstStyle/>
          <a:p>
            <a:pPr>
              <a:lnSpc>
                <a:spcPct val="100000"/>
              </a:lnSpc>
            </a:pPr>
            <a:r>
              <a:rPr lang="en-US" sz="3200" dirty="0">
                <a:solidFill>
                  <a:srgbClr val="2F336C"/>
                </a:solidFill>
              </a:rPr>
              <a:t>We think sustainable organisations are…</a:t>
            </a:r>
          </a:p>
        </p:txBody>
      </p:sp>
      <p:pic>
        <p:nvPicPr>
          <p:cNvPr id="2" name="Graphic 16">
            <a:extLst>
              <a:ext uri="{FF2B5EF4-FFF2-40B4-BE49-F238E27FC236}">
                <a16:creationId xmlns:a16="http://schemas.microsoft.com/office/drawing/2014/main" id="{054C183C-49D5-A009-B797-3873370F9C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grpSp>
        <p:nvGrpSpPr>
          <p:cNvPr id="6" name="Group 5">
            <a:extLst>
              <a:ext uri="{FF2B5EF4-FFF2-40B4-BE49-F238E27FC236}">
                <a16:creationId xmlns:a16="http://schemas.microsoft.com/office/drawing/2014/main" id="{3B8C01E2-3DD5-BB71-CD0A-8B7C50A430C4}"/>
              </a:ext>
            </a:extLst>
          </p:cNvPr>
          <p:cNvGrpSpPr/>
          <p:nvPr/>
        </p:nvGrpSpPr>
        <p:grpSpPr>
          <a:xfrm>
            <a:off x="0" y="5784067"/>
            <a:ext cx="12192000" cy="1073933"/>
            <a:chOff x="0" y="5784067"/>
            <a:chExt cx="12192000" cy="1073933"/>
          </a:xfrm>
        </p:grpSpPr>
        <p:pic>
          <p:nvPicPr>
            <p:cNvPr id="9" name="Picture 8">
              <a:extLst>
                <a:ext uri="{FF2B5EF4-FFF2-40B4-BE49-F238E27FC236}">
                  <a16:creationId xmlns:a16="http://schemas.microsoft.com/office/drawing/2014/main" id="{CFBB1226-CED2-2990-48C4-CBE73E878373}"/>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10" name="TextBox 9">
              <a:extLst>
                <a:ext uri="{FF2B5EF4-FFF2-40B4-BE49-F238E27FC236}">
                  <a16:creationId xmlns:a16="http://schemas.microsoft.com/office/drawing/2014/main" id="{296C58E1-68B8-2C1A-62E6-513F01AF4A88}"/>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11" name="Picture 10" descr="A white and black logo&#10;&#10;Description automatically generated">
              <a:extLst>
                <a:ext uri="{FF2B5EF4-FFF2-40B4-BE49-F238E27FC236}">
                  <a16:creationId xmlns:a16="http://schemas.microsoft.com/office/drawing/2014/main" id="{9BFB0000-19D6-0649-E1C8-5FB15F31D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sp>
        <p:nvSpPr>
          <p:cNvPr id="12" name="Freeform: Shape 11">
            <a:extLst>
              <a:ext uri="{FF2B5EF4-FFF2-40B4-BE49-F238E27FC236}">
                <a16:creationId xmlns:a16="http://schemas.microsoft.com/office/drawing/2014/main" id="{3E651B47-202D-FECF-035E-CEABADD0856C}"/>
              </a:ext>
            </a:extLst>
          </p:cNvPr>
          <p:cNvSpPr/>
          <p:nvPr/>
        </p:nvSpPr>
        <p:spPr>
          <a:xfrm>
            <a:off x="7017947" y="912034"/>
            <a:ext cx="2555050" cy="2555050"/>
          </a:xfrm>
          <a:custGeom>
            <a:avLst/>
            <a:gdLst>
              <a:gd name="connsiteX0" fmla="*/ 0 w 2555050"/>
              <a:gd name="connsiteY0" fmla="*/ 1277525 h 2555050"/>
              <a:gd name="connsiteX1" fmla="*/ 1277525 w 2555050"/>
              <a:gd name="connsiteY1" fmla="*/ 0 h 2555050"/>
              <a:gd name="connsiteX2" fmla="*/ 2555050 w 2555050"/>
              <a:gd name="connsiteY2" fmla="*/ 1277525 h 2555050"/>
              <a:gd name="connsiteX3" fmla="*/ 1277525 w 2555050"/>
              <a:gd name="connsiteY3" fmla="*/ 2555050 h 2555050"/>
              <a:gd name="connsiteX4" fmla="*/ 0 w 2555050"/>
              <a:gd name="connsiteY4" fmla="*/ 1277525 h 255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050" h="2555050">
                <a:moveTo>
                  <a:pt x="0" y="1277525"/>
                </a:moveTo>
                <a:cubicBezTo>
                  <a:pt x="0" y="571967"/>
                  <a:pt x="571967" y="0"/>
                  <a:pt x="1277525" y="0"/>
                </a:cubicBezTo>
                <a:cubicBezTo>
                  <a:pt x="1983083" y="0"/>
                  <a:pt x="2555050" y="571967"/>
                  <a:pt x="2555050" y="1277525"/>
                </a:cubicBezTo>
                <a:cubicBezTo>
                  <a:pt x="2555050" y="1983083"/>
                  <a:pt x="1983083" y="2555050"/>
                  <a:pt x="1277525" y="2555050"/>
                </a:cubicBezTo>
                <a:cubicBezTo>
                  <a:pt x="571967" y="2555050"/>
                  <a:pt x="0" y="1983083"/>
                  <a:pt x="0" y="1277525"/>
                </a:cubicBezTo>
                <a:close/>
              </a:path>
            </a:pathLst>
          </a:custGeom>
          <a:solidFill>
            <a:srgbClr val="2F336C">
              <a:alpha val="50196"/>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615071" tIns="615513" rIns="615070" bIns="1126525"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Text" lastClr="000000">
                    <a:hueOff val="0"/>
                    <a:satOff val="0"/>
                    <a:lumOff val="0"/>
                    <a:alphaOff val="0"/>
                  </a:sysClr>
                </a:solidFill>
                <a:latin typeface="Poppins SemiBold"/>
                <a:ea typeface="+mn-ea"/>
                <a:cs typeface="+mn-cs"/>
              </a:rPr>
              <a:t>People focused</a:t>
            </a:r>
          </a:p>
        </p:txBody>
      </p:sp>
      <p:sp>
        <p:nvSpPr>
          <p:cNvPr id="13" name="Freeform: Shape 12">
            <a:extLst>
              <a:ext uri="{FF2B5EF4-FFF2-40B4-BE49-F238E27FC236}">
                <a16:creationId xmlns:a16="http://schemas.microsoft.com/office/drawing/2014/main" id="{D8A58414-EC5F-BD9E-CBA4-666F3A0CDD88}"/>
              </a:ext>
            </a:extLst>
          </p:cNvPr>
          <p:cNvSpPr/>
          <p:nvPr/>
        </p:nvSpPr>
        <p:spPr>
          <a:xfrm>
            <a:off x="7939895" y="2508940"/>
            <a:ext cx="2555050" cy="2555050"/>
          </a:xfrm>
          <a:custGeom>
            <a:avLst/>
            <a:gdLst>
              <a:gd name="connsiteX0" fmla="*/ 0 w 2555050"/>
              <a:gd name="connsiteY0" fmla="*/ 1277525 h 2555050"/>
              <a:gd name="connsiteX1" fmla="*/ 1277525 w 2555050"/>
              <a:gd name="connsiteY1" fmla="*/ 0 h 2555050"/>
              <a:gd name="connsiteX2" fmla="*/ 2555050 w 2555050"/>
              <a:gd name="connsiteY2" fmla="*/ 1277525 h 2555050"/>
              <a:gd name="connsiteX3" fmla="*/ 1277525 w 2555050"/>
              <a:gd name="connsiteY3" fmla="*/ 2555050 h 2555050"/>
              <a:gd name="connsiteX4" fmla="*/ 0 w 2555050"/>
              <a:gd name="connsiteY4" fmla="*/ 1277525 h 255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050" h="2555050">
                <a:moveTo>
                  <a:pt x="0" y="1277525"/>
                </a:moveTo>
                <a:cubicBezTo>
                  <a:pt x="0" y="571967"/>
                  <a:pt x="571967" y="0"/>
                  <a:pt x="1277525" y="0"/>
                </a:cubicBezTo>
                <a:cubicBezTo>
                  <a:pt x="1983083" y="0"/>
                  <a:pt x="2555050" y="571967"/>
                  <a:pt x="2555050" y="1277525"/>
                </a:cubicBezTo>
                <a:cubicBezTo>
                  <a:pt x="2555050" y="1983083"/>
                  <a:pt x="1983083" y="2555050"/>
                  <a:pt x="1277525" y="2555050"/>
                </a:cubicBezTo>
                <a:cubicBezTo>
                  <a:pt x="571967" y="2555050"/>
                  <a:pt x="0" y="1983083"/>
                  <a:pt x="0" y="1277525"/>
                </a:cubicBezTo>
                <a:close/>
              </a:path>
            </a:pathLst>
          </a:custGeom>
          <a:solidFill>
            <a:srgbClr val="35B0B2">
              <a:alpha val="50196"/>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1005926" tIns="865853" rIns="465108" bIns="695516"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Text" lastClr="000000">
                    <a:hueOff val="0"/>
                    <a:satOff val="0"/>
                    <a:lumOff val="0"/>
                    <a:alphaOff val="0"/>
                  </a:sysClr>
                </a:solidFill>
                <a:latin typeface="Poppins SemiBold"/>
                <a:ea typeface="+mn-ea"/>
                <a:cs typeface="+mn-cs"/>
              </a:rPr>
              <a:t>Financially resilient</a:t>
            </a:r>
          </a:p>
        </p:txBody>
      </p:sp>
      <p:sp>
        <p:nvSpPr>
          <p:cNvPr id="14" name="Freeform: Shape 13">
            <a:extLst>
              <a:ext uri="{FF2B5EF4-FFF2-40B4-BE49-F238E27FC236}">
                <a16:creationId xmlns:a16="http://schemas.microsoft.com/office/drawing/2014/main" id="{2339C533-379A-F094-5927-D2A90C87A6B9}"/>
              </a:ext>
            </a:extLst>
          </p:cNvPr>
          <p:cNvSpPr/>
          <p:nvPr/>
        </p:nvSpPr>
        <p:spPr>
          <a:xfrm>
            <a:off x="6096000" y="2508940"/>
            <a:ext cx="2555050" cy="2555050"/>
          </a:xfrm>
          <a:custGeom>
            <a:avLst/>
            <a:gdLst>
              <a:gd name="connsiteX0" fmla="*/ 0 w 2555050"/>
              <a:gd name="connsiteY0" fmla="*/ 1277525 h 2555050"/>
              <a:gd name="connsiteX1" fmla="*/ 1277525 w 2555050"/>
              <a:gd name="connsiteY1" fmla="*/ 0 h 2555050"/>
              <a:gd name="connsiteX2" fmla="*/ 2555050 w 2555050"/>
              <a:gd name="connsiteY2" fmla="*/ 1277525 h 2555050"/>
              <a:gd name="connsiteX3" fmla="*/ 1277525 w 2555050"/>
              <a:gd name="connsiteY3" fmla="*/ 2555050 h 2555050"/>
              <a:gd name="connsiteX4" fmla="*/ 0 w 2555050"/>
              <a:gd name="connsiteY4" fmla="*/ 1277525 h 255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050" h="2555050">
                <a:moveTo>
                  <a:pt x="0" y="1277525"/>
                </a:moveTo>
                <a:cubicBezTo>
                  <a:pt x="0" y="571967"/>
                  <a:pt x="571967" y="0"/>
                  <a:pt x="1277525" y="0"/>
                </a:cubicBezTo>
                <a:cubicBezTo>
                  <a:pt x="1983083" y="0"/>
                  <a:pt x="2555050" y="571967"/>
                  <a:pt x="2555050" y="1277525"/>
                </a:cubicBezTo>
                <a:cubicBezTo>
                  <a:pt x="2555050" y="1983083"/>
                  <a:pt x="1983083" y="2555050"/>
                  <a:pt x="1277525" y="2555050"/>
                </a:cubicBezTo>
                <a:cubicBezTo>
                  <a:pt x="571967" y="2555050"/>
                  <a:pt x="0" y="1983083"/>
                  <a:pt x="0" y="1277525"/>
                </a:cubicBezTo>
                <a:close/>
              </a:path>
            </a:pathLst>
          </a:custGeom>
          <a:solidFill>
            <a:srgbClr val="D93B2C">
              <a:alpha val="50196"/>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465108" tIns="865853" rIns="1005926" bIns="695516"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ysClr val="windowText" lastClr="000000">
                    <a:hueOff val="0"/>
                    <a:satOff val="0"/>
                    <a:lumOff val="0"/>
                    <a:alphaOff val="0"/>
                  </a:sysClr>
                </a:solidFill>
                <a:latin typeface="Poppins SemiBold"/>
                <a:ea typeface="+mn-ea"/>
                <a:cs typeface="+mn-cs"/>
              </a:rPr>
              <a:t>Connected </a:t>
            </a:r>
          </a:p>
        </p:txBody>
      </p:sp>
    </p:spTree>
    <p:extLst>
      <p:ext uri="{BB962C8B-B14F-4D97-AF65-F5344CB8AC3E}">
        <p14:creationId xmlns:p14="http://schemas.microsoft.com/office/powerpoint/2010/main" val="175336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89177" y="439419"/>
            <a:ext cx="7477407" cy="755412"/>
          </a:xfrm>
          <a:prstGeom prst="rect">
            <a:avLst/>
          </a:prstGeom>
        </p:spPr>
        <p:txBody>
          <a:bodyPr>
            <a:normAutofit/>
          </a:bodyPr>
          <a:lstStyle/>
          <a:p>
            <a:pPr>
              <a:lnSpc>
                <a:spcPct val="100000"/>
              </a:lnSpc>
            </a:pPr>
            <a:r>
              <a:rPr lang="en-US" sz="2800" dirty="0">
                <a:solidFill>
                  <a:srgbClr val="2F336C"/>
                </a:solidFill>
              </a:rPr>
              <a:t>What is the difference between...</a:t>
            </a:r>
          </a:p>
        </p:txBody>
      </p:sp>
      <p:pic>
        <p:nvPicPr>
          <p:cNvPr id="5" name="Graphic 16">
            <a:extLst>
              <a:ext uri="{FF2B5EF4-FFF2-40B4-BE49-F238E27FC236}">
                <a16:creationId xmlns:a16="http://schemas.microsoft.com/office/drawing/2014/main" id="{8176D566-AFBB-E3D1-4730-228D377FBC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2721" y="407040"/>
            <a:ext cx="926164" cy="244771"/>
          </a:xfrm>
          <a:prstGeom prst="rect">
            <a:avLst/>
          </a:prstGeom>
        </p:spPr>
      </p:pic>
      <p:sp>
        <p:nvSpPr>
          <p:cNvPr id="4" name="Content Placeholder 2">
            <a:extLst>
              <a:ext uri="{FF2B5EF4-FFF2-40B4-BE49-F238E27FC236}">
                <a16:creationId xmlns:a16="http://schemas.microsoft.com/office/drawing/2014/main" id="{E86B9889-CEB7-01F9-96C1-B08F038279C8}"/>
              </a:ext>
            </a:extLst>
          </p:cNvPr>
          <p:cNvSpPr txBox="1">
            <a:spLocks/>
          </p:cNvSpPr>
          <p:nvPr/>
        </p:nvSpPr>
        <p:spPr>
          <a:xfrm>
            <a:off x="673245" y="1615745"/>
            <a:ext cx="6789173" cy="1873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Semi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Semi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42424"/>
                </a:solidFill>
                <a:effectLst/>
                <a:uLnTx/>
                <a:uFillTx/>
                <a:latin typeface="Sofia Pro Bold" panose="020B0000000000000000" pitchFamily="34" charset="0"/>
                <a:ea typeface="Times New Roman" panose="02020603050405020304" pitchFamily="18" charset="0"/>
              </a:rPr>
              <a:t>Financial planning?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42424"/>
              </a:solidFill>
              <a:effectLst/>
              <a:uLnTx/>
              <a:uFillTx/>
              <a:latin typeface="Sofia Pro Bold" panose="020B0000000000000000" pitchFamily="34" charset="0"/>
              <a:ea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42424"/>
                </a:solidFill>
                <a:effectLst/>
                <a:uLnTx/>
                <a:uFillTx/>
                <a:latin typeface="Sofia Pro Bold" panose="020B0000000000000000" pitchFamily="34" charset="0"/>
                <a:ea typeface="Times New Roman" panose="02020603050405020304" pitchFamily="18" charset="0"/>
              </a:rPr>
              <a:t>Financial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42424"/>
              </a:solidFill>
              <a:effectLst/>
              <a:uLnTx/>
              <a:uFillTx/>
              <a:latin typeface="Sofia Pro Bold" panose="020B0000000000000000" pitchFamily="34" charset="0"/>
              <a:ea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42424"/>
                </a:solidFill>
                <a:effectLst/>
                <a:uLnTx/>
                <a:uFillTx/>
                <a:latin typeface="Sofia Pro Bold" panose="020B0000000000000000" pitchFamily="34" charset="0"/>
                <a:ea typeface="Times New Roman" panose="02020603050405020304" pitchFamily="18" charset="0"/>
              </a:rPr>
              <a:t>Income generation?</a:t>
            </a:r>
          </a:p>
        </p:txBody>
      </p:sp>
      <p:grpSp>
        <p:nvGrpSpPr>
          <p:cNvPr id="10" name="Group 9">
            <a:extLst>
              <a:ext uri="{FF2B5EF4-FFF2-40B4-BE49-F238E27FC236}">
                <a16:creationId xmlns:a16="http://schemas.microsoft.com/office/drawing/2014/main" id="{A99D2ED8-7B3F-12CB-3DC0-877ACC80B8A5}"/>
              </a:ext>
            </a:extLst>
          </p:cNvPr>
          <p:cNvGrpSpPr/>
          <p:nvPr/>
        </p:nvGrpSpPr>
        <p:grpSpPr>
          <a:xfrm>
            <a:off x="0" y="5784067"/>
            <a:ext cx="12192000" cy="1073933"/>
            <a:chOff x="0" y="5784067"/>
            <a:chExt cx="12192000" cy="1073933"/>
          </a:xfrm>
        </p:grpSpPr>
        <p:pic>
          <p:nvPicPr>
            <p:cNvPr id="11" name="Picture 10">
              <a:extLst>
                <a:ext uri="{FF2B5EF4-FFF2-40B4-BE49-F238E27FC236}">
                  <a16:creationId xmlns:a16="http://schemas.microsoft.com/office/drawing/2014/main" id="{A496287B-D59C-9588-99E2-68FE11FC7832}"/>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5784067"/>
              <a:ext cx="12192000" cy="1073933"/>
            </a:xfrm>
            <a:prstGeom prst="rect">
              <a:avLst/>
            </a:prstGeom>
          </p:spPr>
        </p:pic>
        <p:sp>
          <p:nvSpPr>
            <p:cNvPr id="12" name="TextBox 11">
              <a:extLst>
                <a:ext uri="{FF2B5EF4-FFF2-40B4-BE49-F238E27FC236}">
                  <a16:creationId xmlns:a16="http://schemas.microsoft.com/office/drawing/2014/main" id="{FA5DDC7B-BA31-FDCE-02F5-80A68FC573BD}"/>
                </a:ext>
              </a:extLst>
            </p:cNvPr>
            <p:cNvSpPr txBox="1"/>
            <p:nvPr/>
          </p:nvSpPr>
          <p:spPr>
            <a:xfrm>
              <a:off x="10863629" y="6301262"/>
              <a:ext cx="805349"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18" name="Picture 17" descr="A white and black logo&#10;&#10;Description automatically generated">
              <a:extLst>
                <a:ext uri="{FF2B5EF4-FFF2-40B4-BE49-F238E27FC236}">
                  <a16:creationId xmlns:a16="http://schemas.microsoft.com/office/drawing/2014/main" id="{59BA1DE0-AA1B-6D9E-DA0E-2BBB59B3A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7" y="6126704"/>
              <a:ext cx="2106496" cy="499137"/>
            </a:xfrm>
            <a:prstGeom prst="rect">
              <a:avLst/>
            </a:prstGeom>
          </p:spPr>
        </p:pic>
      </p:grpSp>
    </p:spTree>
    <p:extLst>
      <p:ext uri="{BB962C8B-B14F-4D97-AF65-F5344CB8AC3E}">
        <p14:creationId xmlns:p14="http://schemas.microsoft.com/office/powerpoint/2010/main" val="905132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Buddle (v2)">
      <a:dk1>
        <a:srgbClr val="000000"/>
      </a:dk1>
      <a:lt1>
        <a:srgbClr val="FFFFFF"/>
      </a:lt1>
      <a:dk2>
        <a:srgbClr val="D83B2C"/>
      </a:dk2>
      <a:lt2>
        <a:srgbClr val="E7E6E6"/>
      </a:lt2>
      <a:accent1>
        <a:srgbClr val="861E61"/>
      </a:accent1>
      <a:accent2>
        <a:srgbClr val="38ADAD"/>
      </a:accent2>
      <a:accent3>
        <a:srgbClr val="F39344"/>
      </a:accent3>
      <a:accent4>
        <a:srgbClr val="75BFF2"/>
      </a:accent4>
      <a:accent5>
        <a:srgbClr val="545675"/>
      </a:accent5>
      <a:accent6>
        <a:srgbClr val="2F336C"/>
      </a:accent6>
      <a:hlink>
        <a:srgbClr val="67AFE1"/>
      </a:hlink>
      <a:folHlink>
        <a:srgbClr val="2F33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Buddle (v2)">
      <a:dk1>
        <a:srgbClr val="000000"/>
      </a:dk1>
      <a:lt1>
        <a:srgbClr val="FFFFFF"/>
      </a:lt1>
      <a:dk2>
        <a:srgbClr val="D83B2C"/>
      </a:dk2>
      <a:lt2>
        <a:srgbClr val="E7E6E6"/>
      </a:lt2>
      <a:accent1>
        <a:srgbClr val="861E61"/>
      </a:accent1>
      <a:accent2>
        <a:srgbClr val="38ADAD"/>
      </a:accent2>
      <a:accent3>
        <a:srgbClr val="F39344"/>
      </a:accent3>
      <a:accent4>
        <a:srgbClr val="75BFF2"/>
      </a:accent4>
      <a:accent5>
        <a:srgbClr val="545675"/>
      </a:accent5>
      <a:accent6>
        <a:srgbClr val="2F336C"/>
      </a:accent6>
      <a:hlink>
        <a:srgbClr val="67AFE1"/>
      </a:hlink>
      <a:folHlink>
        <a:srgbClr val="2F336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94E57DE5F98047A43945233DAD41D2" ma:contentTypeVersion="15" ma:contentTypeDescription="Create a new document." ma:contentTypeScope="" ma:versionID="89187c816e40945849e4f4ffb897e969">
  <xsd:schema xmlns:xsd="http://www.w3.org/2001/XMLSchema" xmlns:xs="http://www.w3.org/2001/XMLSchema" xmlns:p="http://schemas.microsoft.com/office/2006/metadata/properties" xmlns:ns2="6b36425a-1ebe-43c9-8306-b0cc04ce306f" xmlns:ns3="175214cf-9044-404d-b68e-55e5f0b886e2" targetNamespace="http://schemas.microsoft.com/office/2006/metadata/properties" ma:root="true" ma:fieldsID="e761cf29391d1e603494f51e1417e153" ns2:_="" ns3:_="">
    <xsd:import namespace="6b36425a-1ebe-43c9-8306-b0cc04ce306f"/>
    <xsd:import namespace="175214cf-9044-404d-b68e-55e5f0b886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6425a-1ebe-43c9-8306-b0cc04ce3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8dd84a0-0ba7-478d-be26-3292d8cd889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5214cf-9044-404d-b68e-55e5f0b886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72aafec-e472-4a31-a178-244ef1e0ca37}" ma:internalName="TaxCatchAll" ma:showField="CatchAllData" ma:web="175214cf-9044-404d-b68e-55e5f0b886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75214cf-9044-404d-b68e-55e5f0b886e2" xsi:nil="true"/>
    <lcf76f155ced4ddcb4097134ff3c332f xmlns="6b36425a-1ebe-43c9-8306-b0cc04ce306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DED6CC-77B4-4AED-9CD3-288122030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36425a-1ebe-43c9-8306-b0cc04ce306f"/>
    <ds:schemaRef ds:uri="175214cf-9044-404d-b68e-55e5f0b886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4A43BA-9C10-4369-8171-FE25F598C79C}">
  <ds:schemaRefs>
    <ds:schemaRef ds:uri="http://purl.org/dc/elements/1.1/"/>
    <ds:schemaRef ds:uri="http://schemas.microsoft.com/office/infopath/2007/PartnerControls"/>
    <ds:schemaRef ds:uri="http://purl.org/dc/dcmitype/"/>
    <ds:schemaRef ds:uri="http://schemas.openxmlformats.org/package/2006/metadata/core-properties"/>
    <ds:schemaRef ds:uri="175214cf-9044-404d-b68e-55e5f0b886e2"/>
    <ds:schemaRef ds:uri="http://schemas.microsoft.com/office/2006/documentManagement/types"/>
    <ds:schemaRef ds:uri="http://www.w3.org/XML/1998/namespace"/>
    <ds:schemaRef ds:uri="6b36425a-1ebe-43c9-8306-b0cc04ce306f"/>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32032F0-3D8F-4585-BBD8-93E713FEBE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TotalTime>
  <Words>2115</Words>
  <Application>Microsoft Office PowerPoint</Application>
  <PresentationFormat>Widescreen</PresentationFormat>
  <Paragraphs>353</Paragraphs>
  <Slides>34</Slides>
  <Notes>34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34</vt:i4>
      </vt:variant>
    </vt:vector>
  </HeadingPairs>
  <TitlesOfParts>
    <vt:vector size="50" baseType="lpstr">
      <vt:lpstr>Arial</vt:lpstr>
      <vt:lpstr>Calibri</vt:lpstr>
      <vt:lpstr>Calibri Light</vt:lpstr>
      <vt:lpstr>Poppins</vt:lpstr>
      <vt:lpstr>Poppins Light</vt:lpstr>
      <vt:lpstr>Poppins SemiBold</vt:lpstr>
      <vt:lpstr>Sofia Pro Bold</vt:lpstr>
      <vt:lpstr>Sofia Pro Light</vt:lpstr>
      <vt:lpstr>Sofia Pro Regular</vt:lpstr>
      <vt:lpstr>Sofia Pro Semi Bold</vt:lpstr>
      <vt:lpstr>Symbol</vt:lpstr>
      <vt:lpstr>Wingdings</vt:lpstr>
      <vt:lpstr>Office Theme</vt:lpstr>
      <vt:lpstr>1_Office Theme</vt:lpstr>
      <vt:lpstr>Custom Design</vt:lpstr>
      <vt:lpstr>2_Office Theme</vt:lpstr>
      <vt:lpstr>PowerPoint Presentation</vt:lpstr>
      <vt:lpstr>PowerPoint Presentation</vt:lpstr>
      <vt:lpstr>A little about me…</vt:lpstr>
      <vt:lpstr>Learning Agreement</vt:lpstr>
      <vt:lpstr>Learning Agreement</vt:lpstr>
      <vt:lpstr>What we’ll cover:</vt:lpstr>
      <vt:lpstr>What does financially sustainable mean to you?</vt:lpstr>
      <vt:lpstr>We think sustainable organisations are…</vt:lpstr>
      <vt:lpstr>What is the difference between...</vt:lpstr>
      <vt:lpstr>What is the difference between...</vt:lpstr>
      <vt:lpstr>Aspects to consider</vt:lpstr>
      <vt:lpstr>Setting financial goals for your group Why do you need to do this?</vt:lpstr>
      <vt:lpstr>Principles of good financial planning – ‘the map’</vt:lpstr>
      <vt:lpstr>Principles of good financial planning – ‘the map’</vt:lpstr>
      <vt:lpstr>Principles of good financial planning – ‘the map’</vt:lpstr>
      <vt:lpstr>Could this situation happen to you? How could you prevent it?</vt:lpstr>
      <vt:lpstr>PowerPoint Presentation</vt:lpstr>
      <vt:lpstr>Principles of good financial planning – ‘the map’</vt:lpstr>
      <vt:lpstr>Principles of good financial planning – ‘the map’</vt:lpstr>
      <vt:lpstr>How financially healthy is your organisation?  How do you know?  Who else knows?</vt:lpstr>
      <vt:lpstr>Principles of good financial management</vt:lpstr>
      <vt:lpstr>Principles of good financial management</vt:lpstr>
      <vt:lpstr>Principles of good financial management</vt:lpstr>
      <vt:lpstr>PowerPoint Presentation</vt:lpstr>
      <vt:lpstr>PowerPoint Presentation</vt:lpstr>
      <vt:lpstr>Could this situation happen to you? How could you prevent it?</vt:lpstr>
      <vt:lpstr>Principles of good financial management</vt:lpstr>
      <vt:lpstr>Principles of good financial management</vt:lpstr>
      <vt:lpstr>Principles of good financial management</vt:lpstr>
      <vt:lpstr>Reflection</vt:lpstr>
      <vt:lpstr>Recap:</vt:lpstr>
      <vt:lpstr>Feedback</vt:lpstr>
      <vt:lpstr>Buddle training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Huby</dc:creator>
  <cp:lastModifiedBy>Katherine Percival</cp:lastModifiedBy>
  <cp:revision>35</cp:revision>
  <dcterms:created xsi:type="dcterms:W3CDTF">2021-06-02T12:41:42Z</dcterms:created>
  <dcterms:modified xsi:type="dcterms:W3CDTF">2025-02-04T17:42:39Z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0x0101007B94E57DE5F98047A43945233DAD41D2</vt:lpwstr>
  </property>
</Properties>
</file>