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66" r:id="rId4"/>
    <p:sldId id="268" r:id="rId5"/>
    <p:sldId id="269" r:id="rId6"/>
    <p:sldId id="270" r:id="rId7"/>
    <p:sldId id="271" r:id="rId8"/>
    <p:sldId id="278" r:id="rId9"/>
    <p:sldId id="279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A9D0"/>
    <a:srgbClr val="63B151"/>
    <a:srgbClr val="00203F"/>
    <a:srgbClr val="F1A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704" autoAdjust="0"/>
  </p:normalViewPr>
  <p:slideViewPr>
    <p:cSldViewPr snapToGrid="0" snapToObjects="1">
      <p:cViewPr varScale="1">
        <p:scale>
          <a:sx n="69" d="100"/>
          <a:sy n="69" d="100"/>
        </p:scale>
        <p:origin x="60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1D718-BE37-2D41-B93A-D708DB90E4B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96BEC-1C14-FB4B-8824-381E3D30B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3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18584-1803-FA44-9B7A-026FD6345E5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CA860-3AC1-C547-8597-669C4E22AD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9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0A9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928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Click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B4E0A6-DF19-7747-930B-0026FA3B014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9599A-9F46-CF43-AA86-880D69E22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37347"/>
            <a:ext cx="9144000" cy="420653"/>
          </a:xfrm>
          <a:prstGeom prst="rect">
            <a:avLst/>
          </a:prstGeom>
          <a:solidFill>
            <a:srgbClr val="40A9D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Qualifications Logo CMYK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744" y="320134"/>
            <a:ext cx="2132601" cy="7514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cellencegateway.org.uk/" TargetMode="External"/><Relationship Id="rId2" Type="http://schemas.openxmlformats.org/officeDocument/2006/relationships/hyperlink" Target="http://www.et-foundation.co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A9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741" y="1787687"/>
            <a:ext cx="7992746" cy="1720269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/>
              <a:t>1st4sport Level 3 Award for Tutors and Assessors in Sport</a:t>
            </a:r>
            <a:br>
              <a:rPr lang="en-GB" sz="4800" dirty="0"/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171" y="3778175"/>
            <a:ext cx="5833573" cy="1450049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Pre-course learning</a:t>
            </a:r>
          </a:p>
          <a:p>
            <a:pPr algn="l"/>
            <a:r>
              <a:rPr lang="en-US" sz="3000" dirty="0">
                <a:solidFill>
                  <a:schemeClr val="tx2">
                    <a:lumMod val="75000"/>
                  </a:schemeClr>
                </a:solidFill>
                <a:cs typeface="Arial"/>
              </a:rPr>
              <a:t>PPT02</a:t>
            </a:r>
          </a:p>
        </p:txBody>
      </p:sp>
      <p:pic>
        <p:nvPicPr>
          <p:cNvPr id="4" name="Picture 3" descr="Qualifications Logo 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744" y="320134"/>
            <a:ext cx="2132601" cy="7514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6204857" cy="1143000"/>
          </a:xfrm>
        </p:spPr>
        <p:txBody>
          <a:bodyPr/>
          <a:lstStyle/>
          <a:p>
            <a:r>
              <a:rPr lang="en-GB" sz="2800" dirty="0"/>
              <a:t>National Sports Organisations</a:t>
            </a:r>
            <a:br>
              <a:rPr lang="en-GB" sz="2800" dirty="0"/>
            </a:br>
            <a:r>
              <a:rPr lang="en-GB" sz="2800" dirty="0"/>
              <a:t>Introduction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867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sz="1800" dirty="0"/>
              <a:t>UK Coaching– UK’s technical agency for coaching. Supporting NGBs and coaches.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1800" dirty="0"/>
              <a:t>Sport England/Sport Scotland/Sport Wales – Increase populations activity levels, and maximise efficient use of facilities in communities.</a:t>
            </a:r>
          </a:p>
          <a:p>
            <a:endParaRPr lang="en-GB" sz="1000" dirty="0"/>
          </a:p>
          <a:p>
            <a:r>
              <a:rPr lang="en-GB" sz="1800" dirty="0"/>
              <a:t>UK Sport - </a:t>
            </a:r>
            <a:r>
              <a:rPr lang="en-GB" sz="1800" i="1" dirty="0"/>
              <a:t>UK Sport is the nation’s high-performance sports agency, funded by the Government and The National Lottery.</a:t>
            </a:r>
          </a:p>
          <a:p>
            <a:endParaRPr lang="en-GB" sz="1000" i="1" dirty="0"/>
          </a:p>
          <a:p>
            <a:r>
              <a:rPr lang="en-GB" sz="1800" dirty="0"/>
              <a:t>Youth Sports Trust – Charity for improving PE and School Sport, supporting Government target   </a:t>
            </a:r>
          </a:p>
          <a:p>
            <a:endParaRPr lang="en-GB" sz="1000" dirty="0"/>
          </a:p>
          <a:p>
            <a:r>
              <a:rPr lang="en-GB" sz="1800" dirty="0"/>
              <a:t>National Governing Bodies of Sport – have a responsibility for managing their sport</a:t>
            </a:r>
          </a:p>
        </p:txBody>
      </p:sp>
    </p:spTree>
    <p:extLst>
      <p:ext uri="{BB962C8B-B14F-4D97-AF65-F5344CB8AC3E}">
        <p14:creationId xmlns:p14="http://schemas.microsoft.com/office/powerpoint/2010/main" val="141301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6204857" cy="1143000"/>
          </a:xfrm>
        </p:spPr>
        <p:txBody>
          <a:bodyPr/>
          <a:lstStyle/>
          <a:p>
            <a:r>
              <a:rPr lang="en-GB" sz="3600" dirty="0"/>
              <a:t>Education Practitioners</a:t>
            </a:r>
            <a:br>
              <a:rPr lang="en-GB" sz="2800" dirty="0"/>
            </a:br>
            <a:r>
              <a:rPr lang="en-GB" sz="2800" dirty="0"/>
              <a:t>Roles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27887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To support the deployment of a sports Education Framework, qualified and competent educational practitioners are recruited and trained. These consist of: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2000" b="1" dirty="0"/>
              <a:t>Tutors</a:t>
            </a:r>
            <a:r>
              <a:rPr lang="en-GB" sz="2000" dirty="0"/>
              <a:t>: responsible for the delivery of inclusive learning across the breadth of the qualifications and CPD contained within the framework</a:t>
            </a:r>
          </a:p>
          <a:p>
            <a:endParaRPr lang="en-GB" sz="1000" dirty="0"/>
          </a:p>
          <a:p>
            <a:r>
              <a:rPr lang="en-GB" sz="2000" b="1" dirty="0"/>
              <a:t>Assessors</a:t>
            </a:r>
            <a:r>
              <a:rPr lang="en-GB" sz="2000" dirty="0"/>
              <a:t>: responsible for conducting valid assessment against the qualification standards; supporting the </a:t>
            </a:r>
            <a:r>
              <a:rPr lang="en-GB" sz="2000" dirty="0" err="1"/>
              <a:t>professionalisation</a:t>
            </a:r>
            <a:r>
              <a:rPr lang="en-GB" sz="2000" dirty="0"/>
              <a:t> of the sport</a:t>
            </a:r>
          </a:p>
          <a:p>
            <a:endParaRPr lang="en-GB" sz="1000" dirty="0"/>
          </a:p>
          <a:p>
            <a:r>
              <a:rPr lang="en-GB" sz="2000" b="1" dirty="0"/>
              <a:t>Internal Quality Assurers</a:t>
            </a:r>
            <a:r>
              <a:rPr lang="en-GB" sz="2000" dirty="0"/>
              <a:t>: responsible for the quality control checks required in the delivery of regulated qualifications; supporting compliance and objectivity across learning and assessment activities </a:t>
            </a:r>
          </a:p>
        </p:txBody>
      </p:sp>
    </p:spTree>
    <p:extLst>
      <p:ext uri="{BB962C8B-B14F-4D97-AF65-F5344CB8AC3E}">
        <p14:creationId xmlns:p14="http://schemas.microsoft.com/office/powerpoint/2010/main" val="301126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6204857" cy="1143000"/>
          </a:xfrm>
        </p:spPr>
        <p:txBody>
          <a:bodyPr/>
          <a:lstStyle/>
          <a:p>
            <a:r>
              <a:rPr lang="en-GB" sz="2400" dirty="0"/>
              <a:t>Education Practitioners</a:t>
            </a:r>
            <a:br>
              <a:rPr lang="en-GB" sz="2800" dirty="0"/>
            </a:br>
            <a:r>
              <a:rPr lang="en-GB" sz="2000" dirty="0"/>
              <a:t>Learning activity: Rights, roles and boundaries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Pre Course Activity 1:</a:t>
            </a:r>
          </a:p>
          <a:p>
            <a:pPr marL="0" indent="0">
              <a:buNone/>
            </a:pPr>
            <a:endParaRPr lang="en-GB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List what you believe to be the rights, roles and boundaries of the following:</a:t>
            </a:r>
          </a:p>
          <a:p>
            <a:pPr marL="0" indent="0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Tutors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Assessors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Internal quality assurers</a:t>
            </a:r>
          </a:p>
          <a:p>
            <a:pPr marL="0" indent="0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Consider the </a:t>
            </a:r>
            <a:r>
              <a:rPr lang="en-GB" sz="2400" i="1" dirty="0">
                <a:solidFill>
                  <a:schemeClr val="bg1"/>
                </a:solidFill>
              </a:rPr>
              <a:t>UK Coaching </a:t>
            </a:r>
            <a:r>
              <a:rPr lang="en-GB" sz="2400" dirty="0">
                <a:solidFill>
                  <a:schemeClr val="bg1"/>
                </a:solidFill>
              </a:rPr>
              <a:t>(or Organisational) code of conduct throughout. This will support you to answer question 2 (Educational Philosophy in Sport)</a:t>
            </a:r>
          </a:p>
        </p:txBody>
      </p:sp>
    </p:spTree>
    <p:extLst>
      <p:ext uri="{BB962C8B-B14F-4D97-AF65-F5344CB8AC3E}">
        <p14:creationId xmlns:p14="http://schemas.microsoft.com/office/powerpoint/2010/main" val="228637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6204857" cy="958939"/>
          </a:xfrm>
        </p:spPr>
        <p:txBody>
          <a:bodyPr/>
          <a:lstStyle/>
          <a:p>
            <a:r>
              <a:rPr lang="en-GB" sz="2400" dirty="0"/>
              <a:t>Education Programmes </a:t>
            </a:r>
            <a:br>
              <a:rPr lang="en-GB" sz="2800" dirty="0"/>
            </a:br>
            <a:r>
              <a:rPr lang="en-GB" sz="2000" dirty="0"/>
              <a:t>Structure, content and delivery models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11214"/>
            <a:ext cx="8229600" cy="464101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sz="2000" dirty="0"/>
              <a:t>All Qualifications and CDP within the sport educational framework are designed by technical experts with the aim to develop all stakeholders across the sport. </a:t>
            </a:r>
          </a:p>
          <a:p>
            <a:endParaRPr lang="en-GB" sz="1000" dirty="0"/>
          </a:p>
          <a:p>
            <a:r>
              <a:rPr lang="en-GB" sz="2000" dirty="0"/>
              <a:t>Each programme has supporting specifications and tools which are available to the educational practitioners. </a:t>
            </a:r>
          </a:p>
          <a:p>
            <a:endParaRPr lang="en-GB" sz="1000" dirty="0"/>
          </a:p>
          <a:p>
            <a:r>
              <a:rPr lang="en-GB" sz="2000" dirty="0"/>
              <a:t>In the delivery of each programme, the learners and players needs are at the heart of all activities. </a:t>
            </a:r>
          </a:p>
          <a:p>
            <a:endParaRPr lang="en-GB" sz="1000" dirty="0"/>
          </a:p>
          <a:p>
            <a:r>
              <a:rPr lang="en-GB" sz="2000" dirty="0"/>
              <a:t>Learners needs on each programme are prioritised by conducting initial assessments; to ensure that they are on the right programme </a:t>
            </a:r>
          </a:p>
          <a:p>
            <a:endParaRPr lang="en-GB" sz="1000" dirty="0"/>
          </a:p>
          <a:p>
            <a:r>
              <a:rPr lang="en-GB" sz="2000" dirty="0"/>
              <a:t>Learners on each programme are able to access standardised but flexible training and assessment programmes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4075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6204857" cy="1143000"/>
          </a:xfrm>
        </p:spPr>
        <p:txBody>
          <a:bodyPr/>
          <a:lstStyle/>
          <a:p>
            <a:r>
              <a:rPr lang="en-GB" sz="2400" dirty="0"/>
              <a:t>Education Programmes </a:t>
            </a:r>
            <a:br>
              <a:rPr lang="en-GB" sz="2800" dirty="0"/>
            </a:br>
            <a:r>
              <a:rPr lang="en-GB" sz="2000" dirty="0"/>
              <a:t>Regulated qualifications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9629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Each regulated qualification within the framework has a range of tools designed to support the workforce. This includes:</a:t>
            </a:r>
          </a:p>
          <a:p>
            <a:endParaRPr lang="en-GB" sz="1000" dirty="0"/>
          </a:p>
          <a:p>
            <a:r>
              <a:rPr lang="en-GB" sz="2000" dirty="0"/>
              <a:t>Qualification Specifications</a:t>
            </a:r>
          </a:p>
          <a:p>
            <a:endParaRPr lang="en-GB" sz="1000" dirty="0"/>
          </a:p>
          <a:p>
            <a:r>
              <a:rPr lang="en-GB" sz="2000" dirty="0"/>
              <a:t>Learner portfolios and/or assessment briefs</a:t>
            </a:r>
          </a:p>
          <a:p>
            <a:endParaRPr lang="en-GB" sz="1000" dirty="0"/>
          </a:p>
          <a:p>
            <a:r>
              <a:rPr lang="en-GB" sz="2000" dirty="0"/>
              <a:t>Assessment templates or tools</a:t>
            </a:r>
          </a:p>
          <a:p>
            <a:endParaRPr lang="en-GB" sz="1000" dirty="0"/>
          </a:p>
          <a:p>
            <a:r>
              <a:rPr lang="en-GB" sz="2000" dirty="0"/>
              <a:t>Delivery, Assessment and Quality Assurance Approach </a:t>
            </a:r>
          </a:p>
          <a:p>
            <a:endParaRPr lang="en-GB" sz="1000" dirty="0"/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30420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6204857" cy="1143000"/>
          </a:xfrm>
        </p:spPr>
        <p:txBody>
          <a:bodyPr/>
          <a:lstStyle/>
          <a:p>
            <a:r>
              <a:rPr lang="en-GB" sz="2400" dirty="0"/>
              <a:t>Education Programmes </a:t>
            </a:r>
            <a:br>
              <a:rPr lang="en-GB" sz="2800" dirty="0"/>
            </a:br>
            <a:r>
              <a:rPr lang="en-GB" sz="2000" dirty="0"/>
              <a:t>Learning activity: Qualification Familiarisation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Pre Course Activity 2: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</a:rPr>
              <a:t>Familiarise yourself with the documentation which underpins your chosen qualification </a:t>
            </a:r>
            <a:r>
              <a:rPr lang="en-GB" sz="2000" dirty="0" err="1">
                <a:solidFill>
                  <a:schemeClr val="bg1"/>
                </a:solidFill>
              </a:rPr>
              <a:t>e.g</a:t>
            </a:r>
            <a:r>
              <a:rPr lang="en-GB" sz="2000" dirty="0">
                <a:solidFill>
                  <a:schemeClr val="bg1"/>
                </a:solidFill>
              </a:rPr>
              <a:t> Qualification Specification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sz="2000">
                <a:solidFill>
                  <a:schemeClr val="bg1"/>
                </a:solidFill>
              </a:rPr>
              <a:t>Identify </a:t>
            </a:r>
            <a:r>
              <a:rPr lang="en-GB" sz="2000" dirty="0">
                <a:solidFill>
                  <a:schemeClr val="bg1"/>
                </a:solidFill>
              </a:rPr>
              <a:t>which elements will be relevant to the delivery of inclusive learning and which will be relevant to assessment practice.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sz="2000" dirty="0">
                <a:solidFill>
                  <a:schemeClr val="bg1"/>
                </a:solidFill>
              </a:rPr>
              <a:t>Have a copy of the assessment criteria you will be assessing against for the second day of the course.</a:t>
            </a:r>
          </a:p>
          <a:p>
            <a:pPr marL="514350" indent="-514350">
              <a:buFont typeface="+mj-lt"/>
              <a:buAutoNum type="arabicPeriod" startAt="2"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This should be for the qualification / course you are aiming to deliver and assess.</a:t>
            </a:r>
          </a:p>
        </p:txBody>
      </p:sp>
    </p:spTree>
    <p:extLst>
      <p:ext uri="{BB962C8B-B14F-4D97-AF65-F5344CB8AC3E}">
        <p14:creationId xmlns:p14="http://schemas.microsoft.com/office/powerpoint/2010/main" val="314500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541" y="274638"/>
            <a:ext cx="6204857" cy="1143000"/>
          </a:xfrm>
        </p:spPr>
        <p:txBody>
          <a:bodyPr/>
          <a:lstStyle/>
          <a:p>
            <a:r>
              <a:rPr lang="en-GB" sz="2400" dirty="0"/>
              <a:t>Education Philosophy</a:t>
            </a:r>
            <a:br>
              <a:rPr lang="en-GB" sz="2800" dirty="0"/>
            </a:br>
            <a:r>
              <a:rPr lang="en-GB" sz="1800" dirty="0"/>
              <a:t>Learning activity: Teaching approaches, strategies +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Pre Course Activity 3:</a:t>
            </a:r>
          </a:p>
          <a:p>
            <a:pPr marL="0" indent="0">
              <a:buNone/>
            </a:pPr>
            <a:endParaRPr lang="en-GB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Research assessment practice, process and methodology in vocational education.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Suggested reading:</a:t>
            </a:r>
          </a:p>
          <a:p>
            <a:pPr marL="0" indent="0">
              <a:buNone/>
            </a:pPr>
            <a:endParaRPr lang="en-GB" sz="1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A. </a:t>
            </a:r>
            <a:r>
              <a:rPr lang="en-GB" sz="2000" dirty="0" err="1">
                <a:solidFill>
                  <a:schemeClr val="bg1"/>
                </a:solidFill>
              </a:rPr>
              <a:t>Gravells</a:t>
            </a:r>
            <a:r>
              <a:rPr lang="en-GB" sz="2000" dirty="0">
                <a:solidFill>
                  <a:schemeClr val="bg1"/>
                </a:solidFill>
              </a:rPr>
              <a:t>, Principles and Practice of assessment in the Lifelong learning sector</a:t>
            </a:r>
          </a:p>
          <a:p>
            <a:pPr lvl="0" fontAlgn="base"/>
            <a:r>
              <a:rPr lang="en-GB" sz="2000" dirty="0">
                <a:solidFill>
                  <a:schemeClr val="bg1"/>
                </a:solidFill>
              </a:rPr>
              <a:t>Articles from the </a:t>
            </a:r>
            <a:r>
              <a:rPr lang="en-GB" sz="2000" i="1" dirty="0">
                <a:solidFill>
                  <a:schemeClr val="bg1"/>
                </a:solidFill>
              </a:rPr>
              <a:t>Education and Training Foundation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u="sng" dirty="0">
                <a:solidFill>
                  <a:schemeClr val="bg1"/>
                </a:solidFill>
                <a:hlinkClick r:id="rId2"/>
              </a:rPr>
              <a:t>http://www.et-foundation.co.uk</a:t>
            </a:r>
            <a:endParaRPr lang="en-GB" sz="2000" dirty="0">
              <a:solidFill>
                <a:schemeClr val="bg1"/>
              </a:solidFill>
            </a:endParaRPr>
          </a:p>
          <a:p>
            <a:pPr lvl="0" fontAlgn="base"/>
            <a:r>
              <a:rPr lang="en-GB" sz="2000" dirty="0">
                <a:solidFill>
                  <a:schemeClr val="bg1"/>
                </a:solidFill>
              </a:rPr>
              <a:t>Articles on the </a:t>
            </a:r>
            <a:r>
              <a:rPr lang="en-GB" sz="2000" i="1" dirty="0">
                <a:solidFill>
                  <a:schemeClr val="bg1"/>
                </a:solidFill>
              </a:rPr>
              <a:t>Excellence Gateway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u="sng" dirty="0">
                <a:solidFill>
                  <a:schemeClr val="bg1"/>
                </a:solidFill>
                <a:hlinkClick r:id="rId3"/>
              </a:rPr>
              <a:t>www.excellencegateway.org.uk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194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541" y="274638"/>
            <a:ext cx="6204857" cy="1143000"/>
          </a:xfrm>
        </p:spPr>
        <p:txBody>
          <a:bodyPr/>
          <a:lstStyle/>
          <a:p>
            <a:r>
              <a:rPr lang="en-GB" sz="2400" dirty="0"/>
              <a:t>Education Philosophy</a:t>
            </a:r>
            <a:br>
              <a:rPr lang="en-GB" sz="2800" dirty="0"/>
            </a:br>
            <a:r>
              <a:rPr lang="en-GB" sz="1800" dirty="0"/>
              <a:t>Learning activity: Teaching approaches, strategies +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Pre Course Activity 4: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Following your research from Pre course activity 4;</a:t>
            </a:r>
          </a:p>
          <a:p>
            <a:pPr marL="0" indent="0">
              <a:buNone/>
            </a:pPr>
            <a:endParaRPr lang="en-GB" sz="10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Consider what the concept of the participant centric approach to learning and development means?</a:t>
            </a:r>
          </a:p>
          <a:p>
            <a:pPr>
              <a:buFont typeface="+mj-lt"/>
              <a:buAutoNum type="arabicPeriod"/>
            </a:pPr>
            <a:endParaRPr lang="en-GB" sz="10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Consider what impact this will have on you as an educational practitioner?</a:t>
            </a:r>
          </a:p>
          <a:p>
            <a:pPr>
              <a:buFont typeface="+mj-lt"/>
              <a:buAutoNum type="arabicPeriod"/>
            </a:pPr>
            <a:endParaRPr lang="en-GB" sz="10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Consider what impact this has on the qualifications and CPD you will be delivering. 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6689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00203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645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1st4sport Level 3 Award for Tutors and Assessors in Sport </vt:lpstr>
      <vt:lpstr>National Sports Organisations Introduction </vt:lpstr>
      <vt:lpstr>Education Practitioners Roles </vt:lpstr>
      <vt:lpstr>Education Practitioners Learning activity: Rights, roles and boundaries </vt:lpstr>
      <vt:lpstr>Education Programmes  Structure, content and delivery models </vt:lpstr>
      <vt:lpstr>Education Programmes  Regulated qualifications </vt:lpstr>
      <vt:lpstr>Education Programmes  Learning activity: Qualification Familiarisation</vt:lpstr>
      <vt:lpstr>Education Philosophy Learning activity: Teaching approaches, strategies + methods</vt:lpstr>
      <vt:lpstr>Education Philosophy Learning activity: Teaching approaches, strategies +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</dc:creator>
  <cp:lastModifiedBy>Katherine Robinson</cp:lastModifiedBy>
  <cp:revision>89</cp:revision>
  <cp:lastPrinted>2014-06-04T10:32:52Z</cp:lastPrinted>
  <dcterms:created xsi:type="dcterms:W3CDTF">2011-08-10T07:33:10Z</dcterms:created>
  <dcterms:modified xsi:type="dcterms:W3CDTF">2020-04-28T14:21:28Z</dcterms:modified>
</cp:coreProperties>
</file>